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73" r:id="rId16"/>
    <p:sldId id="274" r:id="rId17"/>
    <p:sldId id="278" r:id="rId18"/>
    <p:sldId id="282" r:id="rId19"/>
    <p:sldId id="281" r:id="rId20"/>
    <p:sldId id="280" r:id="rId21"/>
    <p:sldId id="279" r:id="rId22"/>
    <p:sldId id="277" r:id="rId23"/>
    <p:sldId id="276" r:id="rId24"/>
    <p:sldId id="283" r:id="rId25"/>
    <p:sldId id="285" r:id="rId26"/>
    <p:sldId id="284" r:id="rId27"/>
    <p:sldId id="286" r:id="rId28"/>
    <p:sldId id="288" r:id="rId29"/>
    <p:sldId id="287" r:id="rId30"/>
    <p:sldId id="290" r:id="rId31"/>
    <p:sldId id="291" r:id="rId32"/>
    <p:sldId id="289" r:id="rId33"/>
    <p:sldId id="295" r:id="rId34"/>
    <p:sldId id="275" r:id="rId35"/>
    <p:sldId id="294" r:id="rId36"/>
    <p:sldId id="269" r:id="rId37"/>
    <p:sldId id="270" r:id="rId38"/>
    <p:sldId id="271"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647206-71C8-4505-AAB1-D5567C396000}">
  <a:tblStyle styleId="{20647206-71C8-4505-AAB1-D5567C3960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9e4497d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9e4497d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239e4497d9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351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9e4497d9e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39e4497d9e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34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08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716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4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77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9e4497d9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9e4497d9e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39e4497d9e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956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678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89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198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344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120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586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3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094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90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674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167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647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962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111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37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9e4497d9e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39e4497d9e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9e4497d9e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39e4497d9e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9e4497d9e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g239e4497d9e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9e4497d9e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39e4497d9e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9e4497d9e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39e4497d9e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png"/><Relationship Id="rId7" Type="http://schemas.openxmlformats.org/officeDocument/2006/relationships/image" Target="../media/image18.jpg"/><Relationship Id="rId12"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s>
</file>

<file path=ppt/slides/_rels/slide25.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1.png"/><Relationship Id="rId7"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jp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12.jpg"/><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1.png"/><Relationship Id="rId7" Type="http://schemas.openxmlformats.org/officeDocument/2006/relationships/image" Target="../media/image42.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32.xml.rels><?xml version="1.0" encoding="UTF-8" standalone="yes"?>
<Relationships xmlns="http://schemas.openxmlformats.org/package/2006/relationships"><Relationship Id="rId8" Type="http://schemas.openxmlformats.org/officeDocument/2006/relationships/image" Target="../media/image52.jpg"/><Relationship Id="rId3" Type="http://schemas.openxmlformats.org/officeDocument/2006/relationships/image" Target="../media/image1.png"/><Relationship Id="rId7" Type="http://schemas.openxmlformats.org/officeDocument/2006/relationships/image" Target="../media/image51.jp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 Id="rId9" Type="http://schemas.openxmlformats.org/officeDocument/2006/relationships/image" Target="../media/image53.jp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392450" y="2741675"/>
            <a:ext cx="9047700" cy="888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5400" dirty="0">
                <a:latin typeface="Times New Roman"/>
                <a:ea typeface="Times New Roman"/>
                <a:cs typeface="Times New Roman"/>
                <a:sym typeface="Times New Roman"/>
              </a:rPr>
              <a:t>AI-Powered Child Locator App</a:t>
            </a:r>
            <a:endParaRPr sz="5400" dirty="0">
              <a:latin typeface="Times New Roman"/>
              <a:ea typeface="Times New Roman"/>
              <a:cs typeface="Times New Roman"/>
              <a:sym typeface="Times New Roman"/>
            </a:endParaRPr>
          </a:p>
        </p:txBody>
      </p:sp>
      <p:sp>
        <p:nvSpPr>
          <p:cNvPr id="90" name="Google Shape;90;p13"/>
          <p:cNvSpPr txBox="1">
            <a:spLocks noGrp="1"/>
          </p:cNvSpPr>
          <p:nvPr>
            <p:ph type="subTitle" idx="1"/>
          </p:nvPr>
        </p:nvSpPr>
        <p:spPr>
          <a:xfrm>
            <a:off x="54325" y="4342775"/>
            <a:ext cx="3354000" cy="8880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n-IN" sz="2200" dirty="0">
                <a:latin typeface="Times New Roman"/>
                <a:ea typeface="Times New Roman"/>
                <a:cs typeface="Times New Roman"/>
                <a:sym typeface="Times New Roman"/>
              </a:rPr>
              <a:t>Under the Guidance of </a:t>
            </a:r>
          </a:p>
          <a:p>
            <a:pPr marL="0" lvl="0" indent="0" algn="ctr" rtl="0">
              <a:spcBef>
                <a:spcPts val="1000"/>
              </a:spcBef>
              <a:spcAft>
                <a:spcPts val="0"/>
              </a:spcAft>
              <a:buNone/>
            </a:pPr>
            <a:r>
              <a:rPr lang="en-IN" sz="2200" dirty="0">
                <a:latin typeface="Times New Roman"/>
                <a:ea typeface="Times New Roman"/>
                <a:cs typeface="Times New Roman"/>
                <a:sym typeface="Times New Roman"/>
              </a:rPr>
              <a:t>Mr. B. </a:t>
            </a:r>
            <a:r>
              <a:rPr lang="en-IN" sz="2200" dirty="0" err="1">
                <a:latin typeface="Times New Roman"/>
                <a:ea typeface="Times New Roman"/>
                <a:cs typeface="Times New Roman"/>
                <a:sym typeface="Times New Roman"/>
              </a:rPr>
              <a:t>Pardha</a:t>
            </a:r>
            <a:r>
              <a:rPr lang="en-IN" sz="2200" dirty="0">
                <a:latin typeface="Times New Roman"/>
                <a:ea typeface="Times New Roman"/>
                <a:cs typeface="Times New Roman"/>
                <a:sym typeface="Times New Roman"/>
              </a:rPr>
              <a:t> </a:t>
            </a:r>
            <a:r>
              <a:rPr lang="en-IN" sz="2200" dirty="0" err="1">
                <a:latin typeface="Times New Roman"/>
                <a:ea typeface="Times New Roman"/>
                <a:cs typeface="Times New Roman"/>
                <a:sym typeface="Times New Roman"/>
              </a:rPr>
              <a:t>Saradhi</a:t>
            </a:r>
            <a:endParaRPr sz="2200" dirty="0">
              <a:latin typeface="Times New Roman"/>
              <a:ea typeface="Times New Roman"/>
              <a:cs typeface="Times New Roman"/>
              <a:sym typeface="Times New Roman"/>
            </a:endParaRPr>
          </a:p>
        </p:txBody>
      </p:sp>
      <p:sp>
        <p:nvSpPr>
          <p:cNvPr id="91" name="Google Shape;91;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pic>
        <p:nvPicPr>
          <p:cNvPr id="92" name="Google Shape;92;p13"/>
          <p:cNvPicPr preferRelativeResize="0"/>
          <p:nvPr/>
        </p:nvPicPr>
        <p:blipFill rotWithShape="1">
          <a:blip r:embed="rId3">
            <a:alphaModFix/>
          </a:blip>
          <a:srcRect/>
          <a:stretch/>
        </p:blipFill>
        <p:spPr>
          <a:xfrm>
            <a:off x="0" y="0"/>
            <a:ext cx="12192000" cy="1877725"/>
          </a:xfrm>
          <a:prstGeom prst="rect">
            <a:avLst/>
          </a:prstGeom>
          <a:noFill/>
          <a:ln>
            <a:noFill/>
          </a:ln>
        </p:spPr>
      </p:pic>
      <p:sp>
        <p:nvSpPr>
          <p:cNvPr id="93" name="Google Shape;93;p13"/>
          <p:cNvSpPr txBox="1"/>
          <p:nvPr/>
        </p:nvSpPr>
        <p:spPr>
          <a:xfrm>
            <a:off x="4867524" y="2185200"/>
            <a:ext cx="2743200" cy="4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latin typeface="Times New Roman"/>
                <a:ea typeface="Times New Roman"/>
                <a:cs typeface="Times New Roman"/>
                <a:sym typeface="Times New Roman"/>
              </a:rPr>
              <a:t>Project Review on</a:t>
            </a:r>
            <a:endParaRPr sz="1800" dirty="0">
              <a:latin typeface="Times New Roman"/>
              <a:ea typeface="Times New Roman"/>
              <a:cs typeface="Times New Roman"/>
              <a:sym typeface="Times New Roman"/>
            </a:endParaRPr>
          </a:p>
        </p:txBody>
      </p:sp>
      <p:sp>
        <p:nvSpPr>
          <p:cNvPr id="94" name="Google Shape;94;p13"/>
          <p:cNvSpPr txBox="1"/>
          <p:nvPr/>
        </p:nvSpPr>
        <p:spPr>
          <a:xfrm>
            <a:off x="6933575" y="4342775"/>
            <a:ext cx="4898700" cy="19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a:ea typeface="Times New Roman"/>
                <a:cs typeface="Times New Roman"/>
                <a:sym typeface="Times New Roman"/>
              </a:rPr>
              <a:t>Presented By:</a:t>
            </a:r>
          </a:p>
          <a:p>
            <a:pPr marL="0" lvl="0" indent="0" algn="l" rtl="0">
              <a:spcBef>
                <a:spcPts val="0"/>
              </a:spcBef>
              <a:spcAft>
                <a:spcPts val="0"/>
              </a:spcAft>
              <a:buNone/>
            </a:pPr>
            <a:br>
              <a:rPr lang="en-IN" sz="2000" dirty="0">
                <a:latin typeface="Times New Roman"/>
                <a:ea typeface="Times New Roman"/>
                <a:cs typeface="Times New Roman"/>
                <a:sym typeface="Times New Roman"/>
              </a:rPr>
            </a:br>
            <a:r>
              <a:rPr lang="en-IN" sz="2000" dirty="0">
                <a:latin typeface="Times New Roman"/>
                <a:ea typeface="Times New Roman"/>
                <a:cs typeface="Times New Roman"/>
                <a:sym typeface="Times New Roman"/>
              </a:rPr>
              <a:t>	D. </a:t>
            </a:r>
            <a:r>
              <a:rPr lang="en-IN" sz="2000" dirty="0" err="1">
                <a:latin typeface="Times New Roman"/>
                <a:ea typeface="Times New Roman"/>
                <a:cs typeface="Times New Roman"/>
                <a:sym typeface="Times New Roman"/>
              </a:rPr>
              <a:t>Bhovan</a:t>
            </a:r>
            <a:r>
              <a:rPr lang="en-IN" sz="2000" dirty="0">
                <a:latin typeface="Times New Roman"/>
                <a:ea typeface="Times New Roman"/>
                <a:cs typeface="Times New Roman"/>
                <a:sym typeface="Times New Roman"/>
              </a:rPr>
              <a:t>(20BQ1A4216)</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a:latin typeface="Times New Roman"/>
                <a:ea typeface="Times New Roman"/>
                <a:cs typeface="Times New Roman"/>
                <a:sym typeface="Times New Roman"/>
              </a:rPr>
              <a:t>	Sk. Rizvan </a:t>
            </a:r>
            <a:r>
              <a:rPr lang="en-IN" sz="2000" dirty="0">
                <a:solidFill>
                  <a:schemeClr val="dk1"/>
                </a:solidFill>
                <a:latin typeface="Times New Roman"/>
                <a:ea typeface="Times New Roman"/>
                <a:cs typeface="Times New Roman"/>
                <a:sym typeface="Times New Roman"/>
              </a:rPr>
              <a:t>(20BQ1A4249)</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a:latin typeface="Times New Roman"/>
                <a:ea typeface="Times New Roman"/>
                <a:cs typeface="Times New Roman"/>
                <a:sym typeface="Times New Roman"/>
              </a:rPr>
              <a:t>	M. Navya Niharika </a:t>
            </a:r>
            <a:r>
              <a:rPr lang="en-IN" sz="2000" dirty="0">
                <a:solidFill>
                  <a:schemeClr val="dk1"/>
                </a:solidFill>
                <a:latin typeface="Times New Roman"/>
                <a:ea typeface="Times New Roman"/>
                <a:cs typeface="Times New Roman"/>
                <a:sym typeface="Times New Roman"/>
              </a:rPr>
              <a:t>(20BQ1A4233)</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a:latin typeface="Times New Roman"/>
                <a:ea typeface="Times New Roman"/>
                <a:cs typeface="Times New Roman"/>
                <a:sym typeface="Times New Roman"/>
              </a:rPr>
              <a:t>	 A. </a:t>
            </a:r>
            <a:r>
              <a:rPr lang="en-IN" sz="2000" dirty="0" err="1">
                <a:latin typeface="Times New Roman"/>
                <a:ea typeface="Times New Roman"/>
                <a:cs typeface="Times New Roman"/>
                <a:sym typeface="Times New Roman"/>
              </a:rPr>
              <a:t>Sumedha</a:t>
            </a:r>
            <a:r>
              <a:rPr lang="en-IN" sz="2000" dirty="0">
                <a:solidFill>
                  <a:schemeClr val="dk1"/>
                </a:solidFill>
                <a:latin typeface="Times New Roman"/>
                <a:ea typeface="Times New Roman"/>
                <a:cs typeface="Times New Roman"/>
                <a:sym typeface="Times New Roman"/>
              </a:rPr>
              <a:t>(20BQ1A4203)</a:t>
            </a:r>
            <a:endParaRPr sz="2000" dirty="0">
              <a:latin typeface="Times New Roman"/>
              <a:ea typeface="Times New Roman"/>
              <a:cs typeface="Times New Roman"/>
              <a:sym typeface="Times New Roman"/>
            </a:endParaRPr>
          </a:p>
        </p:txBody>
      </p:sp>
      <p:sp>
        <p:nvSpPr>
          <p:cNvPr id="95" name="Google Shape;95;p13"/>
          <p:cNvSpPr txBox="1"/>
          <p:nvPr/>
        </p:nvSpPr>
        <p:spPr>
          <a:xfrm>
            <a:off x="359725" y="5499875"/>
            <a:ext cx="2743200" cy="8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a:latin typeface="Times New Roman"/>
                <a:ea typeface="Times New Roman"/>
                <a:cs typeface="Times New Roman"/>
                <a:sym typeface="Times New Roman"/>
              </a:rPr>
              <a:t>      HOD-CSM</a:t>
            </a:r>
          </a:p>
          <a:p>
            <a:pPr marL="0" lvl="0" indent="0" algn="l" rtl="0">
              <a:spcBef>
                <a:spcPts val="0"/>
              </a:spcBef>
              <a:spcAft>
                <a:spcPts val="0"/>
              </a:spcAft>
              <a:buNone/>
            </a:pPr>
            <a:r>
              <a:rPr lang="en-IN" sz="2200" dirty="0" err="1">
                <a:latin typeface="Times New Roman"/>
                <a:ea typeface="Times New Roman"/>
                <a:cs typeface="Times New Roman"/>
                <a:sym typeface="Times New Roman"/>
              </a:rPr>
              <a:t>Dr.</a:t>
            </a:r>
            <a:r>
              <a:rPr lang="en-IN" sz="2200" dirty="0">
                <a:latin typeface="Times New Roman"/>
                <a:ea typeface="Times New Roman"/>
                <a:cs typeface="Times New Roman"/>
                <a:sym typeface="Times New Roman"/>
              </a:rPr>
              <a:t> K. Suresh Babu</a:t>
            </a:r>
            <a:endParaRPr sz="2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2"/>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2"/>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07" name="Google Shape;207;p22"/>
          <p:cNvPicPr preferRelativeResize="0"/>
          <p:nvPr/>
        </p:nvPicPr>
        <p:blipFill rotWithShape="1">
          <a:blip r:embed="rId3">
            <a:alphaModFix/>
          </a:blip>
          <a:srcRect/>
          <a:stretch/>
        </p:blipFill>
        <p:spPr>
          <a:xfrm>
            <a:off x="63911" y="-19567"/>
            <a:ext cx="3264024" cy="782930"/>
          </a:xfrm>
          <a:prstGeom prst="rect">
            <a:avLst/>
          </a:prstGeom>
          <a:noFill/>
          <a:ln>
            <a:noFill/>
          </a:ln>
        </p:spPr>
      </p:pic>
      <p:sp>
        <p:nvSpPr>
          <p:cNvPr id="208" name="Google Shape;208;p22"/>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09" name="Google Shape;209;p22"/>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10" name="Google Shape;210;p22"/>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10</a:t>
            </a:fld>
            <a:endParaRPr>
              <a:solidFill>
                <a:srgbClr val="FF33CC"/>
              </a:solidFill>
            </a:endParaRPr>
          </a:p>
        </p:txBody>
      </p:sp>
      <p:sp>
        <p:nvSpPr>
          <p:cNvPr id="211" name="Google Shape;211;p22"/>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2"/>
          <p:cNvSpPr txBox="1"/>
          <p:nvPr/>
        </p:nvSpPr>
        <p:spPr>
          <a:xfrm>
            <a:off x="63911" y="868350"/>
            <a:ext cx="11582100" cy="51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NON-FUNCTIONAL REQUIREMENTS: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NF1: Performance</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deliver high performance, ensuring quick response times and efficient data processing, even when handling a large volume of users and data.</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NF2: Scalability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scalable to accommodate a growing user base and increasing data volume, ensuring it remains responsive and reliable over time.</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NF3: Security</a:t>
            </a:r>
          </a:p>
          <a:p>
            <a:pPr marL="0" lvl="0" indent="0" algn="l" rtl="0">
              <a:spcBef>
                <a:spcPts val="0"/>
              </a:spcBef>
              <a:spcAft>
                <a:spcPts val="0"/>
              </a:spcAft>
              <a:buNone/>
            </a:pPr>
            <a:r>
              <a:rPr lang="en-US" dirty="0">
                <a:latin typeface="Times New Roman"/>
                <a:ea typeface="Times New Roman"/>
                <a:cs typeface="Times New Roman"/>
                <a:sym typeface="Times New Roman"/>
              </a:rPr>
              <a:t>Stringent security measures should be implemented to protect user data and maintain confidentiality. The system should be resistant to unauthorized access, data breaches, and cyber threats.</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NF4: Reliability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highly reliable, minimizing downtime and ensuring that users can access it consistently. It should also have mechanisms for data backup and disaster recovery.</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NF5: Usability</a:t>
            </a:r>
          </a:p>
          <a:p>
            <a:pPr marL="0" lvl="0" indent="0" algn="l" rtl="0">
              <a:spcBef>
                <a:spcPts val="0"/>
              </a:spcBef>
              <a:spcAft>
                <a:spcPts val="0"/>
              </a:spcAft>
              <a:buNone/>
            </a:pPr>
            <a:r>
              <a:rPr lang="en-US" dirty="0">
                <a:latin typeface="Times New Roman"/>
                <a:ea typeface="Times New Roman"/>
                <a:cs typeface="Times New Roman"/>
                <a:sym typeface="Times New Roman"/>
              </a:rPr>
              <a:t>The user interface should be intuitive and user-friendly to ensure that users can easily navigate the system, report missing children, and engage with the interactive features.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NF6: Accessibility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accessible to users with disabilities, complying with accessibility standards to accommodate a diverse user base.</a:t>
            </a:r>
          </a:p>
          <a:p>
            <a:pPr marL="0" lvl="0" indent="0" algn="l" rtl="0">
              <a:spcBef>
                <a:spcPts val="0"/>
              </a:spcBef>
              <a:spcAft>
                <a:spcPts val="0"/>
              </a:spcAft>
              <a:buNone/>
            </a:pPr>
            <a:endParaRPr lang="en-US"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2"/>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2"/>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07" name="Google Shape;207;p22"/>
          <p:cNvPicPr preferRelativeResize="0"/>
          <p:nvPr/>
        </p:nvPicPr>
        <p:blipFill rotWithShape="1">
          <a:blip r:embed="rId3">
            <a:alphaModFix/>
          </a:blip>
          <a:srcRect/>
          <a:stretch/>
        </p:blipFill>
        <p:spPr>
          <a:xfrm>
            <a:off x="63911" y="-19567"/>
            <a:ext cx="3264024" cy="782930"/>
          </a:xfrm>
          <a:prstGeom prst="rect">
            <a:avLst/>
          </a:prstGeom>
          <a:noFill/>
          <a:ln>
            <a:noFill/>
          </a:ln>
        </p:spPr>
      </p:pic>
      <p:sp>
        <p:nvSpPr>
          <p:cNvPr id="208" name="Google Shape;208;p22"/>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09" name="Google Shape;209;p22"/>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10" name="Google Shape;210;p22"/>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11</a:t>
            </a:fld>
            <a:endParaRPr>
              <a:solidFill>
                <a:srgbClr val="FF33CC"/>
              </a:solidFill>
            </a:endParaRPr>
          </a:p>
        </p:txBody>
      </p:sp>
      <p:sp>
        <p:nvSpPr>
          <p:cNvPr id="211" name="Google Shape;211;p22"/>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2"/>
          <p:cNvSpPr txBox="1"/>
          <p:nvPr/>
        </p:nvSpPr>
        <p:spPr>
          <a:xfrm>
            <a:off x="63911" y="868350"/>
            <a:ext cx="11582100" cy="51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NON-FUNCTIONAL REQUIREMENTS: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NF7: Compatibility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compatible with a range of devices and platforms, including mobile devices, web browsers, and operating systems, to reach a broad audience.</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NF8: Data Privacy and Compliance</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adhere to data privacy regulations and ethical standards, ensuring that user data is handled responsibly and transparently.</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endParaRPr lang="en-US"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6178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p:nvPr/>
        </p:nvSpPr>
        <p:spPr>
          <a:xfrm>
            <a:off x="111121" y="897739"/>
            <a:ext cx="11891100" cy="54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SOFTWARE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algn="l"/>
            <a:r>
              <a:rPr lang="en-US" b="1" i="0" dirty="0">
                <a:solidFill>
                  <a:schemeClr val="tx1"/>
                </a:solidFill>
                <a:effectLst/>
                <a:latin typeface="Times New Roman" panose="02020603050405020304" pitchFamily="18" charset="0"/>
                <a:cs typeface="Times New Roman" panose="02020603050405020304" pitchFamily="18" charset="0"/>
              </a:rPr>
              <a:t>Operating</a:t>
            </a:r>
            <a:r>
              <a:rPr lang="en-US" b="1" i="0" dirty="0">
                <a:solidFill>
                  <a:schemeClr val="tx1"/>
                </a:solidFill>
                <a:effectLst/>
                <a:latin typeface="Söhne"/>
              </a:rPr>
              <a:t> System</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The system should be compatible with various operating systems, including but not limited to Windows, macOS, Linux, iOS, and Android.</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Development Frameworks and Libraries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Programming languages such as Python, Java, or JavaScript may be used in conjunction with relevant frameworks and libraries for web and mobile app development</a:t>
            </a:r>
            <a:r>
              <a:rPr lang="en-US" b="0" i="0" dirty="0">
                <a:solidFill>
                  <a:srgbClr val="D1D5DB"/>
                </a:solidFill>
                <a:effectLst/>
                <a:latin typeface="Söhne"/>
              </a:rPr>
              <a:t>.</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r>
              <a:rPr lang="en-US" b="1" i="0" dirty="0">
                <a:solidFill>
                  <a:schemeClr val="tx1"/>
                </a:solidFill>
                <a:effectLst/>
                <a:latin typeface="Söhne"/>
              </a:rPr>
              <a:t>Facial Recognition Model</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A facial recognition model, such as OpenCV, </a:t>
            </a:r>
            <a:r>
              <a:rPr lang="en-US" b="0" i="0" dirty="0" err="1">
                <a:solidFill>
                  <a:schemeClr val="tx1">
                    <a:lumMod val="65000"/>
                    <a:lumOff val="35000"/>
                  </a:schemeClr>
                </a:solidFill>
                <a:effectLst/>
                <a:latin typeface="Söhne"/>
              </a:rPr>
              <a:t>Dlib</a:t>
            </a:r>
            <a:r>
              <a:rPr lang="en-US" b="0" i="0" dirty="0">
                <a:solidFill>
                  <a:schemeClr val="tx1">
                    <a:lumMod val="65000"/>
                    <a:lumOff val="35000"/>
                  </a:schemeClr>
                </a:solidFill>
                <a:effectLst/>
                <a:latin typeface="Söhne"/>
              </a:rPr>
              <a:t>, or a deep learning framework like TensorFlow or </a:t>
            </a:r>
            <a:r>
              <a:rPr lang="en-US" b="0" i="0" dirty="0" err="1">
                <a:solidFill>
                  <a:schemeClr val="tx1">
                    <a:lumMod val="65000"/>
                    <a:lumOff val="35000"/>
                  </a:schemeClr>
                </a:solidFill>
                <a:effectLst/>
                <a:latin typeface="Söhne"/>
              </a:rPr>
              <a:t>PyTorch</a:t>
            </a:r>
            <a:r>
              <a:rPr lang="en-US" b="0" i="0" dirty="0">
                <a:solidFill>
                  <a:schemeClr val="tx1">
                    <a:lumMod val="65000"/>
                    <a:lumOff val="35000"/>
                  </a:schemeClr>
                </a:solidFill>
                <a:effectLst/>
                <a:latin typeface="Söhne"/>
              </a:rPr>
              <a:t>, is required to implement facial recognition capabilities.</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Database Management System (DBMS)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A DBMS (e.g., MySQL, PostgreSQL, MongoDB) is essential to manage the centralized database for storing missing child reports, user data, and related information.</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Web Development Tools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Front-end development tools like HTML, CSS, JavaScript, and web frameworks (e.g., React, Angular, Vue.js) are needed for creating user interfaces.</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Mobile App Development Tools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For mobile app development, platforms such as Android Studio (for Android) and Xcode (for iOS) may be used along with programming languages like Java, Kotlin, Swift, or React Native.</a:t>
            </a: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218" name="Google Shape;218;p23"/>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3"/>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3"/>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21" name="Google Shape;221;p23"/>
          <p:cNvPicPr preferRelativeResize="0"/>
          <p:nvPr/>
        </p:nvPicPr>
        <p:blipFill rotWithShape="1">
          <a:blip r:embed="rId3">
            <a:alphaModFix/>
          </a:blip>
          <a:srcRect/>
          <a:stretch/>
        </p:blipFill>
        <p:spPr>
          <a:xfrm>
            <a:off x="135929" y="-19567"/>
            <a:ext cx="3192006" cy="782930"/>
          </a:xfrm>
          <a:prstGeom prst="rect">
            <a:avLst/>
          </a:prstGeom>
          <a:noFill/>
          <a:ln>
            <a:noFill/>
          </a:ln>
        </p:spPr>
      </p:pic>
      <p:sp>
        <p:nvSpPr>
          <p:cNvPr id="222" name="Google Shape;222;p23"/>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23" name="Google Shape;223;p23"/>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24" name="Google Shape;224;p23"/>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12</a:t>
            </a:fld>
            <a:endParaRPr>
              <a:solidFill>
                <a:srgbClr val="FF33CC"/>
              </a:solidFill>
            </a:endParaRPr>
          </a:p>
        </p:txBody>
      </p:sp>
      <p:sp>
        <p:nvSpPr>
          <p:cNvPr id="225" name="Google Shape;225;p23"/>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p:nvPr/>
        </p:nvSpPr>
        <p:spPr>
          <a:xfrm>
            <a:off x="111121" y="817733"/>
            <a:ext cx="11891100" cy="51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Real-Time Communication Framework:</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A real-time communication framework, such as </a:t>
            </a:r>
            <a:r>
              <a:rPr lang="en-US" dirty="0" err="1">
                <a:solidFill>
                  <a:schemeClr val="dk1"/>
                </a:solidFill>
                <a:latin typeface="Times New Roman"/>
                <a:ea typeface="Times New Roman"/>
                <a:cs typeface="Times New Roman"/>
                <a:sym typeface="Times New Roman"/>
              </a:rPr>
              <a:t>WebSockets</a:t>
            </a:r>
            <a:r>
              <a:rPr lang="en-US" dirty="0">
                <a:solidFill>
                  <a:schemeClr val="dk1"/>
                </a:solidFill>
                <a:latin typeface="Times New Roman"/>
                <a:ea typeface="Times New Roman"/>
                <a:cs typeface="Times New Roman"/>
                <a:sym typeface="Times New Roman"/>
              </a:rPr>
              <a:t>, may be used to enable real-time notifications and updates.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Mapping and Geolocation Services:</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Integration with mapping and geolocation services (e.g., Google Maps API, </a:t>
            </a:r>
            <a:r>
              <a:rPr lang="en-US" dirty="0" err="1">
                <a:solidFill>
                  <a:schemeClr val="dk1"/>
                </a:solidFill>
                <a:latin typeface="Times New Roman"/>
                <a:ea typeface="Times New Roman"/>
                <a:cs typeface="Times New Roman"/>
                <a:sym typeface="Times New Roman"/>
              </a:rPr>
              <a:t>Mapbox</a:t>
            </a:r>
            <a:r>
              <a:rPr lang="en-US" dirty="0">
                <a:solidFill>
                  <a:schemeClr val="dk1"/>
                </a:solidFill>
                <a:latin typeface="Times New Roman"/>
                <a:ea typeface="Times New Roman"/>
                <a:cs typeface="Times New Roman"/>
                <a:sym typeface="Times New Roman"/>
              </a:rPr>
              <a:t>) for the interactive map display and location-based functionalities.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Notification Services:</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Implementing notification services (e.g., Firebase Cloud Messaging, Apple Push Notification Service) for real-time notifications to users.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Data Encryption and Security Tools:</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Encryption libraries and tools (e.g., SSL/TLS, </a:t>
            </a:r>
            <a:r>
              <a:rPr lang="en-US" dirty="0" err="1">
                <a:solidFill>
                  <a:schemeClr val="dk1"/>
                </a:solidFill>
                <a:latin typeface="Times New Roman"/>
                <a:ea typeface="Times New Roman"/>
                <a:cs typeface="Times New Roman"/>
                <a:sym typeface="Times New Roman"/>
              </a:rPr>
              <a:t>bcrypt</a:t>
            </a:r>
            <a:r>
              <a:rPr lang="en-US" dirty="0">
                <a:solidFill>
                  <a:schemeClr val="dk1"/>
                </a:solidFill>
                <a:latin typeface="Times New Roman"/>
                <a:ea typeface="Times New Roman"/>
                <a:cs typeface="Times New Roman"/>
                <a:sym typeface="Times New Roman"/>
              </a:rPr>
              <a:t>) to ensure data security and privacy.</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lvl="0" algn="l" rtl="0">
              <a:spcBef>
                <a:spcPts val="0"/>
              </a:spcBef>
              <a:spcAft>
                <a:spcPts val="0"/>
              </a:spcAft>
            </a:pPr>
            <a:r>
              <a:rPr lang="en-US" b="1" dirty="0">
                <a:solidFill>
                  <a:schemeClr val="dk1"/>
                </a:solidFill>
                <a:latin typeface="Times New Roman"/>
                <a:ea typeface="Times New Roman"/>
                <a:cs typeface="Times New Roman"/>
                <a:sym typeface="Times New Roman"/>
              </a:rPr>
              <a:t>Accessibility and Compliance Tools:</a:t>
            </a:r>
          </a:p>
          <a:p>
            <a:pPr lvl="0" algn="l" rtl="0">
              <a:spcBef>
                <a:spcPts val="0"/>
              </a:spcBef>
              <a:spcAft>
                <a:spcPts val="0"/>
              </a:spcAft>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Tools and guidelines for ensuring accessibility compliance with standards like WCAG (Web Content Accessibility Guidelines).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lvl="0" algn="l" rtl="0">
              <a:spcBef>
                <a:spcPts val="0"/>
              </a:spcBef>
              <a:spcAft>
                <a:spcPts val="0"/>
              </a:spcAft>
            </a:pPr>
            <a:r>
              <a:rPr lang="en-US" b="1" dirty="0">
                <a:solidFill>
                  <a:schemeClr val="dk1"/>
                </a:solidFill>
                <a:latin typeface="Times New Roman"/>
                <a:ea typeface="Times New Roman"/>
                <a:cs typeface="Times New Roman"/>
                <a:sym typeface="Times New Roman"/>
              </a:rPr>
              <a:t>Version Control System:</a:t>
            </a:r>
          </a:p>
          <a:p>
            <a:pPr lvl="0" algn="l" rtl="0">
              <a:spcBef>
                <a:spcPts val="0"/>
              </a:spcBef>
              <a:spcAft>
                <a:spcPts val="0"/>
              </a:spcAft>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A version control system (e.g., Git) for collaborative development and code management.</a:t>
            </a:r>
            <a:endParaRPr lang="en-IN"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231" name="Google Shape;231;p24"/>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24"/>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4"/>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34" name="Google Shape;234;p24"/>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35" name="Google Shape;235;p24"/>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36" name="Google Shape;236;p24"/>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37" name="Google Shape;237;p24"/>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13</a:t>
            </a:fld>
            <a:endParaRPr>
              <a:solidFill>
                <a:srgbClr val="FF33CC"/>
              </a:solidFill>
            </a:endParaRPr>
          </a:p>
        </p:txBody>
      </p:sp>
      <p:sp>
        <p:nvSpPr>
          <p:cNvPr id="238" name="Google Shape;238;p24"/>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831881"/>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Hardware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IN" b="1" dirty="0">
                <a:latin typeface="Times New Roman"/>
                <a:ea typeface="Times New Roman"/>
                <a:cs typeface="Times New Roman"/>
                <a:sym typeface="Times New Roman"/>
              </a:rPr>
              <a:t> </a:t>
            </a:r>
            <a:r>
              <a:rPr lang="en-US" sz="1500" b="1" dirty="0">
                <a:latin typeface="Times New Roman"/>
                <a:ea typeface="Times New Roman"/>
                <a:cs typeface="Times New Roman"/>
                <a:sym typeface="Times New Roman"/>
              </a:rPr>
              <a:t>Server Infrastructure:</a:t>
            </a: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High-performance servers with sufficient processing power, memory, and storage capacity to host the central database, application server, and real-time notification services.</a:t>
            </a:r>
          </a:p>
          <a:p>
            <a:pPr marL="285750" lvl="0" indent="-285750" algn="l" rtl="0">
              <a:spcBef>
                <a:spcPts val="0"/>
              </a:spcBef>
              <a:spcAft>
                <a:spcPts val="0"/>
              </a:spcAft>
              <a:buFont typeface="Arial" panose="020B0604020202020204" pitchFamily="34" charset="0"/>
              <a:buChar char="•"/>
            </a:pPr>
            <a:endParaRPr lang="en-US" sz="1500"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Database Server:</a:t>
            </a: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A dedicated database server with fast storage and efficient database management system (DBMS) capabilities to handle the centralized database.</a:t>
            </a:r>
          </a:p>
          <a:p>
            <a:pPr marL="0" lvl="0" indent="0" algn="l" rtl="0">
              <a:spcBef>
                <a:spcPts val="0"/>
              </a:spcBef>
              <a:spcAft>
                <a:spcPts val="0"/>
              </a:spcAft>
              <a:buNone/>
            </a:pPr>
            <a:endParaRPr lang="en-US" sz="1500" b="1"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Mobile Device:</a:t>
            </a: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Mobile devices (smartphones and tablets) for testing and running the mobile app on different platforms (iOS and Android).</a:t>
            </a:r>
          </a:p>
          <a:p>
            <a:pPr marL="0" lvl="0" indent="0" algn="l" rtl="0">
              <a:spcBef>
                <a:spcPts val="0"/>
              </a:spcBef>
              <a:spcAft>
                <a:spcPts val="0"/>
              </a:spcAft>
              <a:buNone/>
            </a:pPr>
            <a:endParaRPr lang="en-US" sz="1500" b="1"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Mobile Device Emulators/Simulators:</a:t>
            </a: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Emulators or simulators for mobile devices to facilitate testing and debugging during mobile app development</a:t>
            </a:r>
            <a:r>
              <a:rPr lang="en-US" sz="1500" b="1" dirty="0">
                <a:latin typeface="Times New Roman"/>
                <a:ea typeface="Times New Roman"/>
                <a:cs typeface="Times New Roman"/>
                <a:sym typeface="Times New Roman"/>
              </a:rPr>
              <a:t>.</a:t>
            </a:r>
          </a:p>
          <a:p>
            <a:pPr marL="0" lvl="0" indent="0" algn="l" rtl="0">
              <a:spcBef>
                <a:spcPts val="0"/>
              </a:spcBef>
              <a:spcAft>
                <a:spcPts val="0"/>
              </a:spcAft>
              <a:buNone/>
            </a:pPr>
            <a:endParaRPr lang="en-US" sz="1500" b="1"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Networking Infrastructure:</a:t>
            </a: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A stable and high-speed internet connection for development, testing, and deployment purposes.</a:t>
            </a:r>
          </a:p>
          <a:p>
            <a:pPr lvl="0" algn="l" rtl="0">
              <a:spcBef>
                <a:spcPts val="0"/>
              </a:spcBef>
              <a:spcAft>
                <a:spcPts val="0"/>
              </a:spcAft>
            </a:pPr>
            <a:endParaRPr lang="en-US" sz="1500" b="1" dirty="0">
              <a:latin typeface="Times New Roman"/>
              <a:ea typeface="Times New Roman"/>
              <a:cs typeface="Times New Roman"/>
              <a:sym typeface="Times New Roman"/>
            </a:endParaRPr>
          </a:p>
          <a:p>
            <a:pPr lvl="0" algn="l" rtl="0">
              <a:spcBef>
                <a:spcPts val="0"/>
              </a:spcBef>
              <a:spcAft>
                <a:spcPts val="0"/>
              </a:spcAft>
            </a:pPr>
            <a:r>
              <a:rPr lang="en-US" sz="1500" b="1" dirty="0">
                <a:latin typeface="Times New Roman"/>
                <a:ea typeface="Times New Roman"/>
                <a:cs typeface="Times New Roman"/>
                <a:sym typeface="Times New Roman"/>
              </a:rPr>
              <a:t>Security Hardware (Firewalls, Intrusion Detection/Prevention Systems):</a:t>
            </a:r>
            <a:endParaRPr lang="en-US" sz="15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Security hardware components such as firewalls and intrusion detection/prevention systems to protect the system from cyber threats.</a:t>
            </a:r>
          </a:p>
          <a:p>
            <a:pPr lvl="0" algn="l" rtl="0">
              <a:spcBef>
                <a:spcPts val="0"/>
              </a:spcBef>
              <a:spcAft>
                <a:spcPts val="0"/>
              </a:spcAft>
            </a:pPr>
            <a:endParaRPr lang="en-US" sz="1500" b="1" dirty="0">
              <a:latin typeface="Times New Roman"/>
              <a:ea typeface="Times New Roman"/>
              <a:cs typeface="Times New Roman"/>
              <a:sym typeface="Times New Roman"/>
            </a:endParaRPr>
          </a:p>
          <a:p>
            <a:pPr lvl="0" algn="l" rtl="0">
              <a:spcBef>
                <a:spcPts val="0"/>
              </a:spcBef>
              <a:spcAft>
                <a:spcPts val="0"/>
              </a:spcAft>
            </a:pPr>
            <a:r>
              <a:rPr lang="en-US" sz="1500" b="1" dirty="0">
                <a:latin typeface="Times New Roman"/>
                <a:ea typeface="Times New Roman"/>
                <a:cs typeface="Times New Roman"/>
                <a:sym typeface="Times New Roman"/>
              </a:rPr>
              <a:t>Cameras and Imaging Devices:</a:t>
            </a:r>
            <a:endParaRPr lang="en-US" sz="15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sz="1500" dirty="0">
                <a:latin typeface="Times New Roman"/>
                <a:ea typeface="Times New Roman"/>
                <a:cs typeface="Times New Roman"/>
                <a:sym typeface="Times New Roman"/>
              </a:rPr>
              <a:t>Cameras and imaging devices for capturing photos and images of missing children or documents related to missing child reports.</a:t>
            </a: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14</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3207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Hardware Requirements:</a:t>
            </a:r>
            <a:endParaRPr sz="1800" b="1" dirty="0">
              <a:latin typeface="Times New Roman"/>
              <a:ea typeface="Times New Roman"/>
              <a:cs typeface="Times New Roman"/>
              <a:sym typeface="Times New Roman"/>
            </a:endParaRPr>
          </a:p>
          <a:p>
            <a:pPr lvl="0" algn="l" rtl="0">
              <a:spcBef>
                <a:spcPts val="0"/>
              </a:spcBef>
              <a:spcAft>
                <a:spcPts val="0"/>
              </a:spcAft>
            </a:pPr>
            <a:endParaRPr lang="en-US" sz="1400" b="1" dirty="0">
              <a:latin typeface="Times New Roman"/>
              <a:ea typeface="Times New Roman"/>
              <a:cs typeface="Times New Roman"/>
              <a:sym typeface="Times New Roman"/>
            </a:endParaRPr>
          </a:p>
          <a:p>
            <a:pPr lvl="0" algn="l" rtl="0">
              <a:spcBef>
                <a:spcPts val="0"/>
              </a:spcBef>
              <a:spcAft>
                <a:spcPts val="0"/>
              </a:spcAft>
            </a:pPr>
            <a:r>
              <a:rPr lang="en-US" sz="1400" b="1" dirty="0">
                <a:latin typeface="Times New Roman"/>
                <a:ea typeface="Times New Roman"/>
                <a:cs typeface="Times New Roman"/>
                <a:sym typeface="Times New Roman"/>
              </a:rPr>
              <a:t>GPS Devices:</a:t>
            </a:r>
            <a:endParaRPr lang="en-US" sz="14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sz="1400" dirty="0">
                <a:latin typeface="Times New Roman"/>
                <a:ea typeface="Times New Roman"/>
                <a:cs typeface="Times New Roman"/>
                <a:sym typeface="Times New Roman"/>
              </a:rPr>
              <a:t>GPS devices for location tracking and geolocation data gathering, especially if the system includes geospatial features.</a:t>
            </a:r>
          </a:p>
          <a:p>
            <a:pPr lvl="0" algn="l" rtl="0">
              <a:spcBef>
                <a:spcPts val="0"/>
              </a:spcBef>
              <a:spcAft>
                <a:spcPts val="0"/>
              </a:spcAft>
            </a:pPr>
            <a:endParaRPr lang="en-US" sz="1400" b="1" dirty="0">
              <a:latin typeface="Times New Roman"/>
              <a:ea typeface="Times New Roman"/>
              <a:cs typeface="Times New Roman"/>
              <a:sym typeface="Times New Roman"/>
            </a:endParaRPr>
          </a:p>
          <a:p>
            <a:pPr lvl="0" algn="l" rtl="0">
              <a:spcBef>
                <a:spcPts val="0"/>
              </a:spcBef>
              <a:spcAft>
                <a:spcPts val="0"/>
              </a:spcAft>
            </a:pPr>
            <a:r>
              <a:rPr lang="en-US" sz="1400" b="1" dirty="0">
                <a:latin typeface="Times New Roman"/>
                <a:ea typeface="Times New Roman"/>
                <a:cs typeface="Times New Roman"/>
                <a:sym typeface="Times New Roman"/>
              </a:rPr>
              <a:t>Mobile Device for Field Use:</a:t>
            </a:r>
            <a:endParaRPr lang="en-US" sz="14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sz="1400" dirty="0">
                <a:latin typeface="Times New Roman"/>
                <a:ea typeface="Times New Roman"/>
                <a:cs typeface="Times New Roman"/>
                <a:sym typeface="Times New Roman"/>
              </a:rPr>
              <a:t>Mobile devices with the mobile app installed for field personnel who may be involved in missing child search operations.</a:t>
            </a:r>
          </a:p>
          <a:p>
            <a:pPr marL="0" lvl="0" indent="0" algn="l" rtl="0">
              <a:spcBef>
                <a:spcPts val="0"/>
              </a:spcBef>
              <a:spcAft>
                <a:spcPts val="0"/>
              </a:spcAft>
              <a:buNone/>
            </a:pPr>
            <a:endParaRPr b="1"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15</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17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543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Methodology:-</a:t>
            </a: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sz="1600" dirty="0">
              <a:latin typeface="Times New Roman"/>
              <a:ea typeface="Times New Roman"/>
              <a:cs typeface="Times New Roman"/>
              <a:sym typeface="Times New Roman"/>
            </a:endParaRPr>
          </a:p>
          <a:p>
            <a:pPr marL="0" lvl="0" indent="0" algn="l" rtl="0">
              <a:spcBef>
                <a:spcPts val="0"/>
              </a:spcBef>
              <a:spcAft>
                <a:spcPts val="0"/>
              </a:spcAft>
              <a:buNone/>
            </a:pPr>
            <a:r>
              <a:rPr lang="en-US" sz="1500" dirty="0">
                <a:latin typeface="Times New Roman"/>
                <a:ea typeface="Times New Roman"/>
                <a:cs typeface="Times New Roman"/>
                <a:sym typeface="Times New Roman"/>
              </a:rPr>
              <a:t>Users take pictures with this sophisticated framework and upload them to a specific search engine. Modern facial recognition algorithms work behind the scenes. Face net extracts features, MTCNN guarantees accurate face detection, and SVM takes care of classification jobs. By utilizing </a:t>
            </a:r>
            <a:r>
              <a:rPr lang="en-US" sz="1500" dirty="0" err="1">
                <a:latin typeface="Times New Roman"/>
                <a:ea typeface="Times New Roman"/>
                <a:cs typeface="Times New Roman"/>
                <a:sym typeface="Times New Roman"/>
              </a:rPr>
              <a:t>Facenet's</a:t>
            </a:r>
            <a:r>
              <a:rPr lang="en-US" sz="1500" dirty="0">
                <a:latin typeface="Times New Roman"/>
                <a:ea typeface="Times New Roman"/>
                <a:cs typeface="Times New Roman"/>
                <a:sym typeface="Times New Roman"/>
              </a:rPr>
              <a:t> powerful features, these algorithms work together to recognize and extract complex facial landmarks from the supplied picture, producing unique encoding keys for every person.</a:t>
            </a:r>
            <a:endParaRPr sz="1500"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16</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B85B4A9-2096-D9C8-8B28-C1853D9FE6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1047" y="1483453"/>
            <a:ext cx="6088245" cy="3315671"/>
          </a:xfrm>
          <a:prstGeom prst="rect">
            <a:avLst/>
          </a:prstGeom>
        </p:spPr>
      </p:pic>
    </p:spTree>
    <p:extLst>
      <p:ext uri="{BB962C8B-B14F-4D97-AF65-F5344CB8AC3E}">
        <p14:creationId xmlns:p14="http://schemas.microsoft.com/office/powerpoint/2010/main" val="2693930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543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Arial" panose="020B0604020202020204" pitchFamily="34" charset="0"/>
              </a:rPr>
              <a:t>Ensuring</a:t>
            </a:r>
            <a:r>
              <a:rPr lang="en-US" dirty="0"/>
              <a:t> the confidentiality and </a:t>
            </a:r>
            <a:r>
              <a:rPr lang="en-US" dirty="0">
                <a:effectLst/>
                <a:latin typeface="Arial" panose="020B0604020202020204" pitchFamily="34" charset="0"/>
              </a:rPr>
              <a:t>accuracy</a:t>
            </a:r>
            <a:r>
              <a:rPr lang="en-US" dirty="0"/>
              <a:t> of confidential information </a:t>
            </a:r>
            <a:r>
              <a:rPr lang="en-US" dirty="0">
                <a:effectLst/>
                <a:latin typeface="Arial" panose="020B0604020202020204" pitchFamily="34" charset="0"/>
              </a:rPr>
              <a:t>is</a:t>
            </a:r>
            <a:r>
              <a:rPr lang="en-US" dirty="0"/>
              <a:t> a </a:t>
            </a:r>
            <a:r>
              <a:rPr lang="en-US" dirty="0">
                <a:effectLst/>
                <a:latin typeface="Arial" panose="020B0604020202020204" pitchFamily="34" charset="0"/>
              </a:rPr>
              <a:t>fundamental part of</a:t>
            </a:r>
            <a:r>
              <a:rPr lang="en-US" dirty="0"/>
              <a:t> </a:t>
            </a:r>
            <a:r>
              <a:rPr lang="en-US" dirty="0" err="1"/>
              <a:t>Searchious</a:t>
            </a:r>
            <a:r>
              <a:rPr lang="en-US" dirty="0"/>
              <a:t>. This </a:t>
            </a:r>
            <a:r>
              <a:rPr lang="en-US" dirty="0">
                <a:effectLst/>
                <a:latin typeface="Arial" panose="020B0604020202020204" pitchFamily="34" charset="0"/>
              </a:rPr>
              <a:t>requires</a:t>
            </a:r>
            <a:r>
              <a:rPr lang="en-US" dirty="0"/>
              <a:t> ensuring the </a:t>
            </a:r>
            <a:r>
              <a:rPr lang="en-US" dirty="0">
                <a:effectLst/>
                <a:latin typeface="Arial" panose="020B0604020202020204" pitchFamily="34" charset="0"/>
              </a:rPr>
              <a:t>security</a:t>
            </a:r>
            <a:r>
              <a:rPr lang="en-US" dirty="0"/>
              <a:t> of </a:t>
            </a:r>
            <a:r>
              <a:rPr lang="en-US" dirty="0">
                <a:effectLst/>
                <a:latin typeface="Arial" panose="020B0604020202020204" pitchFamily="34" charset="0"/>
              </a:rPr>
              <a:t>the</a:t>
            </a:r>
            <a:r>
              <a:rPr lang="en-US" dirty="0"/>
              <a:t> encrypted </a:t>
            </a:r>
            <a:r>
              <a:rPr lang="en-US" dirty="0">
                <a:effectLst/>
                <a:latin typeface="Arial" panose="020B0604020202020204" pitchFamily="34" charset="0"/>
              </a:rPr>
              <a:t>face</a:t>
            </a:r>
            <a:r>
              <a:rPr lang="en-US" dirty="0"/>
              <a:t> points and associated keys </a:t>
            </a:r>
            <a:r>
              <a:rPr lang="en-US" dirty="0">
                <a:effectLst/>
                <a:latin typeface="Arial" panose="020B0604020202020204" pitchFamily="34" charset="0"/>
              </a:rPr>
              <a:t>in</a:t>
            </a:r>
            <a:r>
              <a:rPr lang="en-US" dirty="0"/>
              <a:t> the Firebase database. </a:t>
            </a:r>
            <a:r>
              <a:rPr lang="en-US" dirty="0">
                <a:effectLst/>
                <a:latin typeface="Arial" panose="020B0604020202020204" pitchFamily="34" charset="0"/>
              </a:rPr>
              <a:t>A sophisticated</a:t>
            </a:r>
            <a:r>
              <a:rPr lang="en-US" dirty="0"/>
              <a:t> storage solution </a:t>
            </a:r>
            <a:r>
              <a:rPr lang="en-US" dirty="0">
                <a:effectLst/>
                <a:latin typeface="Arial" panose="020B0604020202020204" pitchFamily="34" charset="0"/>
              </a:rPr>
              <a:t>protects</a:t>
            </a:r>
            <a:r>
              <a:rPr lang="en-US" dirty="0"/>
              <a:t> against unauthorized access and potential security </a:t>
            </a:r>
            <a:r>
              <a:rPr lang="en-US" dirty="0">
                <a:effectLst/>
                <a:latin typeface="Arial" panose="020B0604020202020204" pitchFamily="34" charset="0"/>
              </a:rPr>
              <a:t>breaches, assuring</a:t>
            </a:r>
            <a:r>
              <a:rPr lang="en-US" dirty="0"/>
              <a:t> users that their confidential data is treated with the </a:t>
            </a:r>
            <a:r>
              <a:rPr lang="en-US" dirty="0">
                <a:effectLst/>
                <a:latin typeface="Arial" panose="020B0604020202020204" pitchFamily="34" charset="0"/>
              </a:rPr>
              <a:t>utmost care.</a:t>
            </a:r>
            <a:r>
              <a:rPr lang="en-US" i="0" dirty="0">
                <a:solidFill>
                  <a:srgbClr val="000000"/>
                </a:solidFill>
                <a:effectLst/>
                <a:latin typeface="Arial" panose="020B0604020202020204" pitchFamily="34" charset="0"/>
              </a:rPr>
              <a:t> With the introduction of encryption, an additional layer of security is introduced, increasing the challenge to potential adversaries who wish to compromise the integrity of stored data.</a:t>
            </a:r>
          </a:p>
          <a:p>
            <a:pPr marL="0" lvl="0" indent="0" algn="l" rtl="0">
              <a:spcBef>
                <a:spcPts val="0"/>
              </a:spcBef>
              <a:spcAft>
                <a:spcPts val="0"/>
              </a:spcAft>
              <a:buNone/>
            </a:pPr>
            <a:br>
              <a:rPr lang="en-US" dirty="0"/>
            </a:br>
            <a:r>
              <a:rPr lang="en-US" dirty="0"/>
              <a:t>When a user uploads another </a:t>
            </a:r>
            <a:r>
              <a:rPr lang="en-US" dirty="0">
                <a:effectLst/>
                <a:latin typeface="Arial" panose="020B0604020202020204" pitchFamily="34" charset="0"/>
              </a:rPr>
              <a:t>image,</a:t>
            </a:r>
            <a:r>
              <a:rPr lang="en-US" dirty="0"/>
              <a:t> </a:t>
            </a:r>
            <a:r>
              <a:rPr lang="en-US" dirty="0" err="1"/>
              <a:t>Searchious</a:t>
            </a:r>
            <a:r>
              <a:rPr lang="en-US" dirty="0"/>
              <a:t> </a:t>
            </a:r>
            <a:r>
              <a:rPr lang="en-US" dirty="0">
                <a:effectLst/>
                <a:latin typeface="Arial" panose="020B0604020202020204" pitchFamily="34" charset="0"/>
              </a:rPr>
              <a:t>uses</a:t>
            </a:r>
            <a:r>
              <a:rPr lang="en-US" dirty="0"/>
              <a:t> a </a:t>
            </a:r>
            <a:r>
              <a:rPr lang="en-US" dirty="0">
                <a:effectLst/>
                <a:latin typeface="Arial" panose="020B0604020202020204" pitchFamily="34" charset="0"/>
              </a:rPr>
              <a:t>complex</a:t>
            </a:r>
            <a:r>
              <a:rPr lang="en-US" dirty="0"/>
              <a:t> matching procedure that involves </a:t>
            </a:r>
            <a:r>
              <a:rPr lang="en-US" dirty="0">
                <a:effectLst/>
                <a:latin typeface="Arial" panose="020B0604020202020204" pitchFamily="34" charset="0"/>
              </a:rPr>
              <a:t>comparing the</a:t>
            </a:r>
            <a:r>
              <a:rPr lang="en-US" dirty="0"/>
              <a:t> newly </a:t>
            </a:r>
            <a:r>
              <a:rPr lang="en-US" dirty="0">
                <a:effectLst/>
                <a:latin typeface="Arial" panose="020B0604020202020204" pitchFamily="34" charset="0"/>
              </a:rPr>
              <a:t>generated encryption</a:t>
            </a:r>
            <a:r>
              <a:rPr lang="en-US" dirty="0"/>
              <a:t> keys with </a:t>
            </a:r>
            <a:r>
              <a:rPr lang="en-US" dirty="0">
                <a:effectLst/>
                <a:latin typeface="Arial" panose="020B0604020202020204" pitchFamily="34" charset="0"/>
              </a:rPr>
              <a:t>the keys</a:t>
            </a:r>
            <a:r>
              <a:rPr lang="en-US" dirty="0"/>
              <a:t> stored in the database. This advanced matching process </a:t>
            </a:r>
            <a:r>
              <a:rPr lang="en-US" dirty="0">
                <a:effectLst/>
                <a:latin typeface="Arial" panose="020B0604020202020204" pitchFamily="34" charset="0"/>
              </a:rPr>
              <a:t>helps people pinpoint what contributes</a:t>
            </a:r>
            <a:r>
              <a:rPr lang="en-US" dirty="0"/>
              <a:t> to overall </a:t>
            </a:r>
            <a:r>
              <a:rPr lang="en-US" dirty="0">
                <a:effectLst/>
                <a:latin typeface="Arial" panose="020B0604020202020204" pitchFamily="34" charset="0"/>
              </a:rPr>
              <a:t>system performance.</a:t>
            </a:r>
            <a:r>
              <a:rPr lang="en-US" i="0" dirty="0">
                <a:solidFill>
                  <a:srgbClr val="000000"/>
                </a:solidFill>
                <a:effectLst/>
                <a:latin typeface="Arial" panose="020B0604020202020204" pitchFamily="34" charset="0"/>
              </a:rPr>
              <a:t> After a positive success, the system seamlessly updates the case and quickly sends a detailed report to the designated police station, simplifying communication and response mechanisms for missing cases.</a:t>
            </a:r>
            <a:br>
              <a:rPr lang="en-US" dirty="0"/>
            </a:br>
            <a:r>
              <a:rPr lang="en-US" dirty="0"/>
              <a:t>In </a:t>
            </a:r>
            <a:r>
              <a:rPr lang="en-US" dirty="0">
                <a:effectLst/>
                <a:latin typeface="Arial" panose="020B0604020202020204" pitchFamily="34" charset="0"/>
              </a:rPr>
              <a:t>cases</a:t>
            </a:r>
            <a:r>
              <a:rPr lang="en-US" dirty="0"/>
              <a:t> where </a:t>
            </a:r>
            <a:r>
              <a:rPr lang="en-US" dirty="0">
                <a:effectLst/>
                <a:latin typeface="Arial" panose="020B0604020202020204" pitchFamily="34" charset="0"/>
              </a:rPr>
              <a:t>no match</a:t>
            </a:r>
            <a:r>
              <a:rPr lang="en-US" dirty="0"/>
              <a:t> is </a:t>
            </a:r>
            <a:r>
              <a:rPr lang="en-US" dirty="0">
                <a:effectLst/>
                <a:latin typeface="Arial" panose="020B0604020202020204" pitchFamily="34" charset="0"/>
              </a:rPr>
              <a:t>found,</a:t>
            </a:r>
            <a:r>
              <a:rPr lang="en-US" dirty="0"/>
              <a:t> the system </a:t>
            </a:r>
            <a:r>
              <a:rPr lang="en-US" dirty="0">
                <a:effectLst/>
                <a:latin typeface="Arial" panose="020B0604020202020204" pitchFamily="34" charset="0"/>
              </a:rPr>
              <a:t>ensures comprehensive</a:t>
            </a:r>
            <a:r>
              <a:rPr lang="en-US" dirty="0"/>
              <a:t> coverage by </a:t>
            </a:r>
            <a:r>
              <a:rPr lang="en-US" dirty="0">
                <a:effectLst/>
                <a:latin typeface="Arial" panose="020B0604020202020204" pitchFamily="34" charset="0"/>
              </a:rPr>
              <a:t>immediately sending</a:t>
            </a:r>
            <a:r>
              <a:rPr lang="en-US" dirty="0"/>
              <a:t> a </a:t>
            </a:r>
            <a:r>
              <a:rPr lang="en-US" dirty="0">
                <a:effectLst/>
                <a:latin typeface="Arial" panose="020B0604020202020204" pitchFamily="34" charset="0"/>
              </a:rPr>
              <a:t>new</a:t>
            </a:r>
            <a:r>
              <a:rPr lang="en-US" dirty="0"/>
              <a:t> complaint. This proactive approach ensures that </a:t>
            </a:r>
            <a:r>
              <a:rPr lang="en-US" dirty="0">
                <a:effectLst/>
                <a:latin typeface="Arial" panose="020B0604020202020204" pitchFamily="34" charset="0"/>
              </a:rPr>
              <a:t>all possible leads are investigated and emphasizes</a:t>
            </a:r>
            <a:r>
              <a:rPr lang="en-US" dirty="0"/>
              <a:t> the importance of </a:t>
            </a:r>
            <a:r>
              <a:rPr lang="en-US" dirty="0">
                <a:effectLst/>
                <a:latin typeface="Arial" panose="020B0604020202020204" pitchFamily="34" charset="0"/>
              </a:rPr>
              <a:t>extensive and</a:t>
            </a:r>
            <a:r>
              <a:rPr lang="en-US" dirty="0"/>
              <a:t> comprehensive efforts </a:t>
            </a:r>
            <a:r>
              <a:rPr lang="en-US" dirty="0">
                <a:effectLst/>
                <a:latin typeface="Arial" panose="020B0604020202020204" pitchFamily="34" charset="0"/>
              </a:rPr>
              <a:t>to locate</a:t>
            </a:r>
            <a:r>
              <a:rPr lang="en-US" dirty="0"/>
              <a:t> missing </a:t>
            </a:r>
            <a:r>
              <a:rPr lang="en-US" dirty="0">
                <a:effectLst/>
                <a:latin typeface="Arial" panose="020B0604020202020204" pitchFamily="34" charset="0"/>
              </a:rPr>
              <a:t>persons.</a:t>
            </a:r>
            <a:r>
              <a:rPr lang="en-US" i="0" dirty="0">
                <a:solidFill>
                  <a:srgbClr val="000000"/>
                </a:solidFill>
                <a:effectLst/>
                <a:latin typeface="Arial" panose="020B0604020202020204" pitchFamily="34" charset="0"/>
              </a:rPr>
              <a:t> With the new appeal, </a:t>
            </a:r>
            <a:r>
              <a:rPr lang="en-US" i="0" dirty="0" err="1">
                <a:solidFill>
                  <a:srgbClr val="000000"/>
                </a:solidFill>
                <a:effectLst/>
                <a:latin typeface="Arial" panose="020B0604020202020204" pitchFamily="34" charset="0"/>
              </a:rPr>
              <a:t>Searchious</a:t>
            </a:r>
            <a:r>
              <a:rPr lang="en-US" i="0" dirty="0">
                <a:solidFill>
                  <a:srgbClr val="000000"/>
                </a:solidFill>
                <a:effectLst/>
                <a:latin typeface="Arial" panose="020B0604020202020204" pitchFamily="34" charset="0"/>
              </a:rPr>
              <a:t> demonstrates its unwavering commitment to the quest to reunite people and families.</a:t>
            </a:r>
            <a:br>
              <a:rPr lang="en-US" dirty="0"/>
            </a:br>
            <a:br>
              <a:rPr lang="en-US" dirty="0"/>
            </a:br>
            <a:r>
              <a:rPr lang="en-US" dirty="0"/>
              <a:t>Access to the intricate details of the Firebase database, </a:t>
            </a:r>
            <a:r>
              <a:rPr lang="en-US" dirty="0">
                <a:effectLst/>
                <a:latin typeface="Arial" panose="020B0604020202020204" pitchFamily="34" charset="0"/>
              </a:rPr>
              <a:t>including extracting</a:t>
            </a:r>
            <a:r>
              <a:rPr lang="en-US" dirty="0"/>
              <a:t> and </a:t>
            </a:r>
            <a:r>
              <a:rPr lang="en-US" dirty="0">
                <a:effectLst/>
                <a:latin typeface="Arial" panose="020B0604020202020204" pitchFamily="34" charset="0"/>
              </a:rPr>
              <a:t>combining encryption</a:t>
            </a:r>
            <a:r>
              <a:rPr lang="en-US" dirty="0"/>
              <a:t> keys, is </a:t>
            </a:r>
            <a:r>
              <a:rPr lang="en-US" dirty="0">
                <a:effectLst/>
                <a:latin typeface="Arial" panose="020B0604020202020204" pitchFamily="34" charset="0"/>
              </a:rPr>
              <a:t>an optionally</a:t>
            </a:r>
            <a:r>
              <a:rPr lang="en-US" dirty="0"/>
              <a:t> granted privilege </a:t>
            </a:r>
            <a:r>
              <a:rPr lang="en-US" dirty="0">
                <a:effectLst/>
                <a:latin typeface="Arial" panose="020B0604020202020204" pitchFamily="34" charset="0"/>
              </a:rPr>
              <a:t>that is</a:t>
            </a:r>
            <a:r>
              <a:rPr lang="en-US" dirty="0"/>
              <a:t> extended to authorized entities, </a:t>
            </a:r>
            <a:r>
              <a:rPr lang="en-US" dirty="0">
                <a:effectLst/>
                <a:latin typeface="Arial" panose="020B0604020202020204" pitchFamily="34" charset="0"/>
              </a:rPr>
              <a:t>usually only</a:t>
            </a:r>
            <a:r>
              <a:rPr lang="en-US" dirty="0"/>
              <a:t> selected companies. The decision to restrict access is </a:t>
            </a:r>
            <a:r>
              <a:rPr lang="en-US" dirty="0">
                <a:effectLst/>
                <a:latin typeface="Arial" panose="020B0604020202020204" pitchFamily="34" charset="0"/>
              </a:rPr>
              <a:t>based on the obligation</a:t>
            </a:r>
            <a:r>
              <a:rPr lang="en-US" dirty="0"/>
              <a:t> to </a:t>
            </a:r>
            <a:r>
              <a:rPr lang="en-US" dirty="0">
                <a:effectLst/>
                <a:latin typeface="Arial" panose="020B0604020202020204" pitchFamily="34" charset="0"/>
              </a:rPr>
              <a:t>ensure</a:t>
            </a:r>
            <a:r>
              <a:rPr lang="en-US" dirty="0"/>
              <a:t> data security and privacy. These authorized entities </a:t>
            </a:r>
            <a:r>
              <a:rPr lang="en-US" dirty="0">
                <a:effectLst/>
                <a:latin typeface="Arial" panose="020B0604020202020204" pitchFamily="34" charset="0"/>
              </a:rPr>
              <a:t>go through</a:t>
            </a:r>
            <a:r>
              <a:rPr lang="en-US" dirty="0"/>
              <a:t> a rigorous authentication </a:t>
            </a:r>
            <a:r>
              <a:rPr lang="en-US" dirty="0">
                <a:effectLst/>
                <a:latin typeface="Arial" panose="020B0604020202020204" pitchFamily="34" charset="0"/>
              </a:rPr>
              <a:t>process that reinforces</a:t>
            </a:r>
            <a:r>
              <a:rPr lang="en-US" dirty="0"/>
              <a:t> the </a:t>
            </a:r>
            <a:r>
              <a:rPr lang="en-US" dirty="0">
                <a:effectLst/>
                <a:latin typeface="Arial" panose="020B0604020202020204" pitchFamily="34" charset="0"/>
              </a:rPr>
              <a:t>system's commitment</a:t>
            </a:r>
            <a:r>
              <a:rPr lang="en-US" dirty="0"/>
              <a:t> to </a:t>
            </a:r>
            <a:r>
              <a:rPr lang="en-US" dirty="0">
                <a:effectLst/>
                <a:latin typeface="Arial" panose="020B0604020202020204" pitchFamily="34" charset="0"/>
              </a:rPr>
              <a:t>prevent</a:t>
            </a:r>
            <a:r>
              <a:rPr lang="en-US" dirty="0"/>
              <a:t> unauthorized access and potential misuse of sensitive information. This selective </a:t>
            </a:r>
            <a:r>
              <a:rPr lang="en-US" dirty="0">
                <a:effectLst/>
                <a:latin typeface="Arial" panose="020B0604020202020204" pitchFamily="34" charset="0"/>
              </a:rPr>
              <a:t>approach</a:t>
            </a:r>
            <a:r>
              <a:rPr lang="en-US" dirty="0"/>
              <a:t> ensures that only reputable and </a:t>
            </a:r>
            <a:r>
              <a:rPr lang="en-US" dirty="0">
                <a:effectLst/>
                <a:latin typeface="Arial" panose="020B0604020202020204" pitchFamily="34" charset="0"/>
              </a:rPr>
              <a:t>trusted parties</a:t>
            </a:r>
            <a:r>
              <a:rPr lang="en-US" dirty="0"/>
              <a:t> can </a:t>
            </a:r>
            <a:r>
              <a:rPr lang="en-US" dirty="0">
                <a:effectLst/>
                <a:latin typeface="Arial" panose="020B0604020202020204" pitchFamily="34" charset="0"/>
              </a:rPr>
              <a:t>take advantage of</a:t>
            </a:r>
            <a:r>
              <a:rPr lang="en-US" dirty="0"/>
              <a:t> the </a:t>
            </a:r>
            <a:r>
              <a:rPr lang="en-US" dirty="0">
                <a:effectLst/>
                <a:latin typeface="Arial" panose="020B0604020202020204" pitchFamily="34" charset="0"/>
              </a:rPr>
              <a:t>system and its</a:t>
            </a:r>
            <a:r>
              <a:rPr lang="en-US" dirty="0"/>
              <a:t> capabilities, </a:t>
            </a:r>
            <a:r>
              <a:rPr lang="en-US" dirty="0">
                <a:effectLst/>
                <a:latin typeface="Arial" panose="020B0604020202020204" pitchFamily="34" charset="0"/>
              </a:rPr>
              <a:t>while</a:t>
            </a:r>
            <a:r>
              <a:rPr lang="en-US" dirty="0"/>
              <a:t> maintaining the integrity of the </a:t>
            </a:r>
            <a:r>
              <a:rPr lang="en-US" dirty="0">
                <a:effectLst/>
                <a:latin typeface="Arial" panose="020B0604020202020204" pitchFamily="34" charset="0"/>
              </a:rPr>
              <a:t>Missing Persons Identification Framework.</a:t>
            </a:r>
            <a:br>
              <a:rPr lang="en-US" dirty="0"/>
            </a:br>
            <a:endParaRPr lang="en-US" dirty="0"/>
          </a:p>
          <a:p>
            <a:pPr marL="0" lvl="0" indent="0" algn="l" rtl="0">
              <a:spcBef>
                <a:spcPts val="0"/>
              </a:spcBef>
              <a:spcAft>
                <a:spcPts val="0"/>
              </a:spcAft>
              <a:buNone/>
            </a:pPr>
            <a:r>
              <a:rPr lang="en-US" i="0" dirty="0">
                <a:solidFill>
                  <a:srgbClr val="000000"/>
                </a:solidFill>
                <a:effectLst/>
                <a:latin typeface="Arial" panose="020B0604020202020204" pitchFamily="34" charset="0"/>
              </a:rPr>
              <a:t>In search of a technologically advanced, morally sound and efficient missing person detection system, </a:t>
            </a:r>
            <a:r>
              <a:rPr lang="en-US" i="0" dirty="0" err="1">
                <a:solidFill>
                  <a:srgbClr val="000000"/>
                </a:solidFill>
                <a:effectLst/>
                <a:latin typeface="Arial" panose="020B0604020202020204" pitchFamily="34" charset="0"/>
              </a:rPr>
              <a:t>Searchious</a:t>
            </a:r>
            <a:r>
              <a:rPr lang="en-US" i="0" dirty="0">
                <a:solidFill>
                  <a:srgbClr val="000000"/>
                </a:solidFill>
                <a:effectLst/>
                <a:latin typeface="Arial" panose="020B0604020202020204" pitchFamily="34" charset="0"/>
              </a:rPr>
              <a:t> strategically combines the strengths of cutting-edge algorithms such as </a:t>
            </a:r>
            <a:r>
              <a:rPr lang="en-US" i="0" dirty="0" err="1">
                <a:solidFill>
                  <a:srgbClr val="000000"/>
                </a:solidFill>
                <a:effectLst/>
                <a:latin typeface="Arial" panose="020B0604020202020204" pitchFamily="34" charset="0"/>
              </a:rPr>
              <a:t>Facenet</a:t>
            </a:r>
            <a:r>
              <a:rPr lang="en-US" i="0" dirty="0">
                <a:solidFill>
                  <a:srgbClr val="000000"/>
                </a:solidFill>
                <a:effectLst/>
                <a:latin typeface="Arial" panose="020B0604020202020204" pitchFamily="34" charset="0"/>
              </a:rPr>
              <a:t>, MTCNN and SVM.</a:t>
            </a:r>
            <a:r>
              <a:rPr lang="en-US" dirty="0"/>
              <a:t> This </a:t>
            </a:r>
            <a:r>
              <a:rPr lang="en-US" dirty="0">
                <a:effectLst/>
                <a:latin typeface="Arial" panose="020B0604020202020204" pitchFamily="34" charset="0"/>
              </a:rPr>
              <a:t>combination</a:t>
            </a:r>
            <a:r>
              <a:rPr lang="en-US" dirty="0"/>
              <a:t> of </a:t>
            </a:r>
            <a:r>
              <a:rPr lang="en-US" dirty="0">
                <a:effectLst/>
                <a:latin typeface="Arial" panose="020B0604020202020204" pitchFamily="34" charset="0"/>
              </a:rPr>
              <a:t>state-of-the-art</a:t>
            </a:r>
            <a:r>
              <a:rPr lang="en-US" dirty="0"/>
              <a:t> technologies ensures the </a:t>
            </a:r>
            <a:r>
              <a:rPr lang="en-US" dirty="0">
                <a:effectLst/>
                <a:latin typeface="Arial" panose="020B0604020202020204" pitchFamily="34" charset="0"/>
              </a:rPr>
              <a:t>system and</a:t>
            </a:r>
            <a:r>
              <a:rPr lang="en-US" dirty="0"/>
              <a:t> ability to handle </a:t>
            </a:r>
            <a:r>
              <a:rPr lang="en-US" dirty="0">
                <a:effectLst/>
                <a:latin typeface="Arial" panose="020B0604020202020204" pitchFamily="34" charset="0"/>
              </a:rPr>
              <a:t>different</a:t>
            </a:r>
            <a:r>
              <a:rPr lang="en-US" dirty="0"/>
              <a:t> facial features, adapt to changing </a:t>
            </a:r>
            <a:r>
              <a:rPr lang="en-US" dirty="0">
                <a:effectLst/>
                <a:latin typeface="Arial" panose="020B0604020202020204" pitchFamily="34" charset="0"/>
              </a:rPr>
              <a:t>conditions</a:t>
            </a:r>
            <a:r>
              <a:rPr lang="en-US" dirty="0"/>
              <a:t> and deliver accurate results. The </a:t>
            </a:r>
            <a:r>
              <a:rPr lang="en-US" dirty="0">
                <a:effectLst/>
                <a:latin typeface="Arial" panose="020B0604020202020204" pitchFamily="34" charset="0"/>
              </a:rPr>
              <a:t>framework and</a:t>
            </a:r>
            <a:r>
              <a:rPr lang="en-US" dirty="0"/>
              <a:t> commitment to technological excellence and ethical considerations </a:t>
            </a:r>
            <a:r>
              <a:rPr lang="en-US" dirty="0">
                <a:effectLst/>
                <a:latin typeface="Arial" panose="020B0604020202020204" pitchFamily="34" charset="0"/>
              </a:rPr>
              <a:t>make</a:t>
            </a:r>
            <a:r>
              <a:rPr lang="en-US" dirty="0"/>
              <a:t> </a:t>
            </a:r>
            <a:r>
              <a:rPr lang="en-US" dirty="0" err="1"/>
              <a:t>Searchious</a:t>
            </a:r>
            <a:r>
              <a:rPr lang="en-US" dirty="0"/>
              <a:t> a </a:t>
            </a:r>
            <a:r>
              <a:rPr lang="en-US" dirty="0">
                <a:effectLst/>
                <a:latin typeface="Arial" panose="020B0604020202020204" pitchFamily="34" charset="0"/>
              </a:rPr>
              <a:t>solid</a:t>
            </a:r>
            <a:r>
              <a:rPr lang="en-US" dirty="0"/>
              <a:t> and reliable solution </a:t>
            </a:r>
            <a:r>
              <a:rPr lang="en-US" dirty="0">
                <a:effectLst/>
                <a:latin typeface="Arial" panose="020B0604020202020204" pitchFamily="34" charset="0"/>
              </a:rPr>
              <a:t>for finding</a:t>
            </a:r>
            <a:r>
              <a:rPr lang="en-US" dirty="0"/>
              <a:t> missing </a:t>
            </a:r>
            <a:r>
              <a:rPr lang="en-US" dirty="0">
                <a:effectLst/>
                <a:latin typeface="Arial" panose="020B0604020202020204" pitchFamily="34" charset="0"/>
              </a:rPr>
              <a:t>persons.</a:t>
            </a:r>
            <a:br>
              <a:rPr lang="en-US" dirty="0"/>
            </a:br>
            <a:r>
              <a:rPr lang="en-US" b="0" i="0" dirty="0">
                <a:solidFill>
                  <a:srgbClr val="000000"/>
                </a:solidFill>
                <a:effectLst/>
                <a:latin typeface="Arial" panose="020B0604020202020204" pitchFamily="34" charset="0"/>
              </a:rPr>
              <a:t>.</a:t>
            </a:r>
            <a:endParaRPr b="1"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17</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306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106487" y="988812"/>
            <a:ext cx="7848626" cy="5308126"/>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Three-stage multi-task deep convolutional networks are part of the MTCNN cascaded framework pipeline. Firstly, candidate windows are formed by a rapid Proposal Network (P-Net). Following that, we use a Refinement Network (</a:t>
            </a: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RNet</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in the following stage to further hone these candidates. The final bounding box is produced by the Output Network (O-Net) in the third stage.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err="1">
                <a:latin typeface="Calibri" panose="020F0502020204030204" pitchFamily="34" charset="0"/>
                <a:ea typeface="Calibri" panose="020F0502020204030204" pitchFamily="34" charset="0"/>
                <a:cs typeface="Times New Roman" panose="02020603050405020304" pitchFamily="18" charset="0"/>
              </a:rPr>
              <a:t>Facenet</a:t>
            </a:r>
            <a:r>
              <a:rPr lang="en-IN" sz="1600" b="1"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US" sz="15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FaceNet</a:t>
            </a:r>
            <a:r>
              <a:rPr lang="en-US" sz="1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model employs a deep neural network architecture known as a Siamese network. Siamese networks consist of twin neural networks with shared parameters, and they are trained to minimize the distance between embeddings of the same person's face while maximizing the distance between embeddings of different individuals. This training approach allows </a:t>
            </a:r>
            <a:r>
              <a:rPr lang="en-US" sz="15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FaceNet</a:t>
            </a:r>
            <a:r>
              <a:rPr lang="en-US" sz="1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produce highly discriminative facial features, making it particularly effective for face recognition tasks.</a:t>
            </a:r>
            <a:endParaRPr lang="en-IN" sz="15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600" b="1" dirty="0">
                <a:latin typeface="Calibri" panose="020F0502020204030204" pitchFamily="34" charset="0"/>
                <a:ea typeface="Calibri" panose="020F0502020204030204" pitchFamily="34" charset="0"/>
                <a:cs typeface="Times New Roman" panose="02020603050405020304" pitchFamily="18" charset="0"/>
              </a:rPr>
              <a:t>Support Vector Machine :-</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Polynomial kernel SVM is a kind of SVM in which the input data is transformed into a higher dimensional space using a polynomial function. The polynomial kernel function raises the result to a power determined by the function's degree parameter after adding a constant to the dot product of the input data points. A collection of new features that represent the non-linear interactions between the input data are the outcome of this transformation.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18</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D488402D-576F-368F-252C-143AD564B1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828" y="1409590"/>
            <a:ext cx="3219948" cy="4038820"/>
          </a:xfrm>
          <a:prstGeom prst="rect">
            <a:avLst/>
          </a:prstGeom>
        </p:spPr>
      </p:pic>
    </p:spTree>
    <p:extLst>
      <p:ext uri="{BB962C8B-B14F-4D97-AF65-F5344CB8AC3E}">
        <p14:creationId xmlns:p14="http://schemas.microsoft.com/office/powerpoint/2010/main" val="395444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1289"/>
            <a:ext cx="11891100" cy="5410790"/>
          </a:xfrm>
          <a:prstGeom prst="rect">
            <a:avLst/>
          </a:prstGeom>
          <a:noFill/>
          <a:ln>
            <a:noFill/>
          </a:ln>
        </p:spPr>
        <p:txBody>
          <a:bodyPr spcFirstLastPara="1" wrap="square" lIns="91425" tIns="91425" rIns="91425" bIns="91425" anchor="t" anchorCtr="0">
            <a:noAutofit/>
          </a:bodyPr>
          <a:lstStyle/>
          <a:p>
            <a:pPr marR="0" algn="l" rtl="0">
              <a:lnSpc>
                <a:spcPct val="107000"/>
              </a:lnSpc>
              <a:spcBef>
                <a:spcPts val="0"/>
              </a:spcBef>
              <a:spcAft>
                <a:spcPts val="800"/>
              </a:spcAft>
            </a:pPr>
            <a:r>
              <a:rPr lang="en-IN" sz="16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MTCNN :-</a:t>
            </a:r>
            <a:endParaRPr lang="en-IN" sz="1600" dirty="0">
              <a:effectLst/>
            </a:endParaRPr>
          </a:p>
          <a:p>
            <a:pPr marR="0" algn="l" rtl="0">
              <a:lnSpc>
                <a:spcPct val="107000"/>
              </a:lnSpc>
              <a:spcBef>
                <a:spcPts val="0"/>
              </a:spcBef>
              <a:spcAft>
                <a:spcPts val="800"/>
              </a:spcAft>
            </a:pPr>
            <a:r>
              <a:rPr lang="en-IN" sz="15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MTCNN stands out as a sophisticated deep cascaded multi-task architecture, capitalizing on the natural correlation between alignment and detection to enhance overall performance. This framework adopts a cascaded structure, incorporating three meticulously crafted layers of deep convolutional networks to predict both face and landmark placement in a progressive coarse-to-fine fashion.</a:t>
            </a:r>
            <a:endParaRPr lang="en-IN" sz="15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(CNNs) are a category of deep learning models specifically tailored for tasks utilizing visual input, such object detection and image recognition. CNNs are made up of layers that carry out several tasks, including fully linked layers, pooling, and convolution. With the ability to learn hierarchical representations of characteristics from incoming data, these networks are highly suitable for tasks involving spatial connections, such image processing.</a:t>
            </a: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sz="1500" b="1"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spcBef>
                <a:spcPts val="0"/>
              </a:spcBef>
              <a:spcAft>
                <a:spcPts val="0"/>
              </a:spcAft>
              <a:buNone/>
            </a:pPr>
            <a:r>
              <a:rPr lang="en-IN" sz="1500" b="1" kern="0" dirty="0">
                <a:effectLst/>
                <a:latin typeface="Calibri" panose="020F0502020204030204" pitchFamily="34" charset="0"/>
                <a:ea typeface="Calibri" panose="020F0502020204030204" pitchFamily="34" charset="0"/>
                <a:cs typeface="Calibri" panose="020F0502020204030204" pitchFamily="34" charset="0"/>
              </a:rPr>
              <a:t>Figure</a:t>
            </a:r>
            <a:r>
              <a:rPr lang="en-IN" sz="1500" kern="0" dirty="0">
                <a:effectLst/>
                <a:latin typeface="Calibri" panose="020F0502020204030204" pitchFamily="34" charset="0"/>
                <a:ea typeface="Calibri" panose="020F0502020204030204" pitchFamily="34" charset="0"/>
                <a:cs typeface="Calibri" panose="020F0502020204030204" pitchFamily="34" charset="0"/>
              </a:rPr>
              <a:t>:- The architecture of P-Net, R-Net, and O-Net is characterized by specific components denoted as "MP" for max pooling and "Conv" for convolution. </a:t>
            </a:r>
            <a:endParaRPr sz="15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19</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38F1729-6AC0-E338-0889-D0A5FCE3D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3890" y="3116696"/>
            <a:ext cx="7422559" cy="2890771"/>
          </a:xfrm>
          <a:prstGeom prst="rect">
            <a:avLst/>
          </a:prstGeom>
        </p:spPr>
      </p:pic>
    </p:spTree>
    <p:extLst>
      <p:ext uri="{BB962C8B-B14F-4D97-AF65-F5344CB8AC3E}">
        <p14:creationId xmlns:p14="http://schemas.microsoft.com/office/powerpoint/2010/main" val="139647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100"/>
        <p:cNvGrpSpPr/>
        <p:nvPr/>
      </p:nvGrpSpPr>
      <p:grpSpPr>
        <a:xfrm>
          <a:off x="0" y="0"/>
          <a:ext cx="0" cy="0"/>
          <a:chOff x="0" y="0"/>
          <a:chExt cx="0" cy="0"/>
        </a:xfrm>
      </p:grpSpPr>
      <p:sp>
        <p:nvSpPr>
          <p:cNvPr id="101" name="Google Shape;101;p14"/>
          <p:cNvSpPr txBox="1"/>
          <p:nvPr/>
        </p:nvSpPr>
        <p:spPr>
          <a:xfrm>
            <a:off x="4658550" y="334132"/>
            <a:ext cx="2874900" cy="89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3000" dirty="0">
                <a:latin typeface="Times New Roman"/>
                <a:ea typeface="Times New Roman"/>
                <a:cs typeface="Times New Roman"/>
                <a:sym typeface="Times New Roman"/>
              </a:rPr>
              <a:t>ABSTRACT</a:t>
            </a:r>
            <a:endParaRPr sz="3000" dirty="0">
              <a:latin typeface="Times New Roman"/>
              <a:ea typeface="Times New Roman"/>
              <a:cs typeface="Times New Roman"/>
              <a:sym typeface="Times New Roman"/>
            </a:endParaRPr>
          </a:p>
        </p:txBody>
      </p:sp>
      <p:sp>
        <p:nvSpPr>
          <p:cNvPr id="102" name="Google Shape;102;p14"/>
          <p:cNvSpPr txBox="1"/>
          <p:nvPr/>
        </p:nvSpPr>
        <p:spPr>
          <a:xfrm>
            <a:off x="471340" y="961533"/>
            <a:ext cx="11415860" cy="566551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The “</a:t>
            </a:r>
            <a:r>
              <a:rPr lang="en-IN" sz="1500" i="0" dirty="0">
                <a:solidFill>
                  <a:schemeClr val="tx1"/>
                </a:solidFill>
                <a:effectLst/>
                <a:latin typeface="+mn-lt"/>
              </a:rPr>
              <a:t>AI-Powered Missing Child Locator </a:t>
            </a:r>
            <a:r>
              <a:rPr lang="en-US" sz="1500" dirty="0"/>
              <a:t>" project introduces a cutting-edge mobile app designed to revolutionize the process of locating missing children. This app leverages the capabilities of Artificial Intelligence (AI) and facial recognition technology to enhance and streamline the identification and search process. By overcoming the limitations of the existing system, which relies on manual methods and fragmented databases, this project aims to provide a comprehensive, efficient, and user-friendly solution. The existing challenges in locating missing children stem from the reliance on traditional methods of identification and data management. The current system lacks a unified database and efficient means of matching and verifying unattended children with reported missing cases. This project addresses these shortcomings by introducing a centralized platform where citizens can easily report missing children and contribute to a shared database. The integration of AI-powered facial recognition technology enhances the accuracy and speed of identifying potential matches, thereby increasing the chances of reuniting missing children with their families. Through the development of this mobile app, users will experience a streamlined process of reporting missing children and receiving real-time updates on potential matches. </a:t>
            </a:r>
          </a:p>
          <a:p>
            <a:pPr marL="0" lvl="0" indent="0" algn="just" rtl="0">
              <a:spcBef>
                <a:spcPts val="0"/>
              </a:spcBef>
              <a:spcAft>
                <a:spcPts val="0"/>
              </a:spcAft>
              <a:buNone/>
            </a:pPr>
            <a:endParaRPr lang="en-US" sz="1500" dirty="0"/>
          </a:p>
          <a:p>
            <a:pPr marL="0" lvl="0" indent="0" algn="just" rtl="0">
              <a:spcBef>
                <a:spcPts val="0"/>
              </a:spcBef>
              <a:spcAft>
                <a:spcPts val="0"/>
              </a:spcAft>
              <a:buNone/>
            </a:pPr>
            <a:r>
              <a:rPr lang="en-US" sz="1500" dirty="0"/>
              <a:t>The app's intuitive interface and interactive map display empower users to actively participate in the search efforts. By leveraging AI and automation, the “Ai - Powered Child Locator App" project offers a more efficient, scalable, and accurate solution to a critical societal issue, fostering community engagement and contributing to the well-being of children and families. This innovative app will offer a unified platform for citizens to report unattended children and match them against a comprehensive database of missing cases. The main objective of the “Ai-Powered Child Locator App" project is to develop a technologically advanced and user-centric mobile app that harnesses the capabilities of Artificial Intelligence (AI) and facial recognition technology to overcome the limitations of the existing system for locating missing children. By creating a centralized and efficient platform, the project aims to revolutionize the way missing children are identified, reported, and matched with existing databases. The app's primary goal is to enhance the speed, accuracy, and effectiveness of reuniting missing children with their families by providing real-time identification and notifications to users. Through the implementation of facial recognition technology, the app will enable users to submit photos of unattended children and compare them against a centralized database of missing children. The AI-powered matching algorithm will analyze facial features and patterns, providing real-time results and potential matches to users within seconds</a:t>
            </a:r>
            <a:endParaRPr sz="15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0175"/>
            <a:ext cx="11891100" cy="5410790"/>
          </a:xfrm>
          <a:prstGeom prst="rect">
            <a:avLst/>
          </a:prstGeom>
          <a:noFill/>
          <a:ln>
            <a:noFill/>
          </a:ln>
        </p:spPr>
        <p:txBody>
          <a:bodyPr spcFirstLastPara="1" wrap="square" lIns="91425" tIns="91425" rIns="91425" bIns="91425" anchor="t" anchorCtr="0">
            <a:noAutofit/>
          </a:bodyPr>
          <a:lstStyle/>
          <a:p>
            <a:pPr marR="0" algn="l" rtl="0">
              <a:lnSpc>
                <a:spcPct val="107000"/>
              </a:lnSpc>
              <a:spcBef>
                <a:spcPts val="0"/>
              </a:spcBef>
              <a:spcAft>
                <a:spcPts val="800"/>
              </a:spcAft>
            </a:pP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P-Net (Proposal Network): </a:t>
            </a:r>
            <a:r>
              <a:rPr lang="en-IN" sz="1800" b="0"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essential part of the widely used Single Shot </a:t>
            </a:r>
            <a:r>
              <a:rPr lang="en-IN" sz="1800" b="0" i="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Multibox</a:t>
            </a:r>
            <a:r>
              <a:rPr lang="en-IN" sz="1800" b="0"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Detector (SSD) object detection framework is P-Net. P-Net is responsible for creating region suggestions or bounding boxes around probable items inside an image. It finds regions of the input picture that potentially contain objects by using a collection of convolutional layers to scan the image at different sizes. Bounding box suggestions and confidence scores are generated by P-Net for subsequent processing.</a:t>
            </a:r>
          </a:p>
          <a:p>
            <a:pPr marR="0" algn="l" rtl="0">
              <a:lnSpc>
                <a:spcPct val="107000"/>
              </a:lnSpc>
              <a:spcBef>
                <a:spcPts val="0"/>
              </a:spcBef>
              <a:spcAft>
                <a:spcPts val="800"/>
              </a:spcAft>
            </a:pPr>
            <a:endParaRPr lang="en-IN" dirty="0">
              <a:effectLst/>
            </a:endParaRPr>
          </a:p>
          <a:p>
            <a:pPr marR="0" algn="l" rtl="0">
              <a:lnSpc>
                <a:spcPct val="107000"/>
              </a:lnSpc>
              <a:spcBef>
                <a:spcPts val="0"/>
              </a:spcBef>
              <a:spcAft>
                <a:spcPts val="800"/>
              </a:spcAft>
            </a:pP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R-Net (Refinement Network):</a:t>
            </a:r>
            <a:r>
              <a:rPr lang="en-IN" sz="1800" b="0"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Following P-Net in the SSD pipeline, R-Net refines the bounding box proposals provided by P-Net. It performs more accurate localization and classification of objects within the proposed regions. R-Net employs additional convolutional layers to enhance the precision of the bounding box predictions. The refined proposals are then passed to the subsequent stage for further improvement.</a:t>
            </a:r>
            <a:endParaRPr lang="en-IN" dirty="0">
              <a:effectLst/>
            </a:endParaRPr>
          </a:p>
          <a:p>
            <a:pPr marR="0" algn="l" rtl="0">
              <a:lnSpc>
                <a:spcPct val="107000"/>
              </a:lnSpc>
              <a:spcBef>
                <a:spcPts val="0"/>
              </a:spcBef>
              <a:spcAft>
                <a:spcPts val="800"/>
              </a:spcAft>
            </a:pPr>
            <a:endPar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algn="l" rtl="0">
              <a:lnSpc>
                <a:spcPct val="107000"/>
              </a:lnSpc>
              <a:spcBef>
                <a:spcPts val="0"/>
              </a:spcBef>
              <a:spcAft>
                <a:spcPts val="800"/>
              </a:spcAft>
            </a:pP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O-Net (Output Network):</a:t>
            </a:r>
            <a:r>
              <a:rPr lang="en-IN" sz="1800" b="0"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O-Net is the final stage in the SSD architecture. Its primary role is to perform detailed object classification and facial landmark localization. O-Net fine-tunes the bounding box proposals from the previous stages and provides the final predictions, including object class labels and precise facial landmark coordinates. This network is crucial for achieving high accuracy in tasks that require detailed localization, such as facial recognition.</a:t>
            </a:r>
            <a:endParaRPr lang="en-IN" dirty="0">
              <a:effectLst/>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20</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220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879528"/>
            <a:ext cx="5984879" cy="55269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App Working:-</a:t>
            </a:r>
          </a:p>
          <a:p>
            <a:pPr marL="0" lvl="0" indent="0" algn="l" rtl="0">
              <a:spcBef>
                <a:spcPts val="0"/>
              </a:spcBef>
              <a:spcAft>
                <a:spcPts val="0"/>
              </a:spcAft>
              <a:buNone/>
            </a:pPr>
            <a:r>
              <a:rPr lang="en-IN" b="1" dirty="0">
                <a:latin typeface="Times New Roman"/>
                <a:ea typeface="Times New Roman"/>
                <a:cs typeface="Times New Roman"/>
                <a:sym typeface="Times New Roman"/>
              </a:rPr>
              <a:t>a) Welcome Page:-</a:t>
            </a:r>
            <a:r>
              <a:rPr lang="en-IN" b="1" dirty="0">
                <a:solidFill>
                  <a:schemeClr val="tx1"/>
                </a:solidFill>
                <a:latin typeface="Times New Roman"/>
                <a:ea typeface="Times New Roman"/>
                <a:cs typeface="Times New Roman"/>
                <a:sym typeface="Times New Roman"/>
              </a:rPr>
              <a:t> </a:t>
            </a:r>
            <a:r>
              <a:rPr lang="en-US" b="0" i="0" dirty="0">
                <a:solidFill>
                  <a:schemeClr val="tx1"/>
                </a:solidFill>
                <a:effectLst/>
                <a:latin typeface="Söhne"/>
              </a:rPr>
              <a:t>The Welcome Page serves as the initial point of interaction for users entering the Missing Child Locator app. This screen is strategically designed to create a positive and user-friendly first impression. It typically features a visually appealing layout, introducing users to the app's purpose and functionality. The Welcome Page may include a brief overview of the app's mission, along with captivating images or graphics to convey the importance of the cause. Additionally, the Welcome Page often includes a prominent call-to-action, guiding users to either log in or sign up to access the full range of features offered by the app.</a:t>
            </a:r>
            <a:endParaRPr lang="en-IN" b="1"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1800" b="1"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73023"/>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21</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A00B75D3-2884-227F-BF14-816256001EEA}"/>
              </a:ext>
            </a:extLst>
          </p:cNvPr>
          <p:cNvSpPr txBox="1"/>
          <p:nvPr/>
        </p:nvSpPr>
        <p:spPr>
          <a:xfrm>
            <a:off x="6095999" y="1157216"/>
            <a:ext cx="6099142" cy="2031325"/>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 Login Page:- </a:t>
            </a:r>
          </a:p>
          <a:p>
            <a:r>
              <a:rPr lang="en-US" b="0" i="0" dirty="0">
                <a:solidFill>
                  <a:schemeClr val="tx1"/>
                </a:solidFill>
                <a:effectLst/>
                <a:latin typeface="Söhne"/>
              </a:rPr>
              <a:t>The Login Page is a critical component of the app, where users with existing accounts can securely access their profiles. This screen typically includes fields for users to input their credentials, such as username or email and password. Security features, like password encryption, may be implemented to ensure the protection of user data. Additionally, the Login Page might incorporate options for users to recover forgotten passwords or access support if needed. The design of this screen prioritizes simplicity and efficiency to provide a seamless entry point for users returning to the app.</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9DF18F7-02DF-E732-E226-51872B02C4D8}"/>
              </a:ext>
            </a:extLst>
          </p:cNvPr>
          <p:cNvPicPr>
            <a:picLocks noChangeAspect="1"/>
          </p:cNvPicPr>
          <p:nvPr/>
        </p:nvPicPr>
        <p:blipFill>
          <a:blip r:embed="rId4"/>
          <a:stretch>
            <a:fillRect/>
          </a:stretch>
        </p:blipFill>
        <p:spPr>
          <a:xfrm>
            <a:off x="234332" y="3299667"/>
            <a:ext cx="1353110" cy="3006912"/>
          </a:xfrm>
          <a:prstGeom prst="rect">
            <a:avLst/>
          </a:prstGeom>
        </p:spPr>
      </p:pic>
      <p:pic>
        <p:nvPicPr>
          <p:cNvPr id="8" name="Picture 7">
            <a:extLst>
              <a:ext uri="{FF2B5EF4-FFF2-40B4-BE49-F238E27FC236}">
                <a16:creationId xmlns:a16="http://schemas.microsoft.com/office/drawing/2014/main" id="{7AF10491-E689-7959-6F78-8056C1B20363}"/>
              </a:ext>
            </a:extLst>
          </p:cNvPr>
          <p:cNvPicPr>
            <a:picLocks noChangeAspect="1"/>
          </p:cNvPicPr>
          <p:nvPr/>
        </p:nvPicPr>
        <p:blipFill>
          <a:blip r:embed="rId5"/>
          <a:stretch>
            <a:fillRect/>
          </a:stretch>
        </p:blipFill>
        <p:spPr>
          <a:xfrm>
            <a:off x="1704331" y="3299667"/>
            <a:ext cx="1353110" cy="3006912"/>
          </a:xfrm>
          <a:prstGeom prst="rect">
            <a:avLst/>
          </a:prstGeom>
        </p:spPr>
      </p:pic>
      <p:pic>
        <p:nvPicPr>
          <p:cNvPr id="10" name="Picture 9">
            <a:extLst>
              <a:ext uri="{FF2B5EF4-FFF2-40B4-BE49-F238E27FC236}">
                <a16:creationId xmlns:a16="http://schemas.microsoft.com/office/drawing/2014/main" id="{B6EA18B5-35C0-CF5B-0B47-6255E5EC98BA}"/>
              </a:ext>
            </a:extLst>
          </p:cNvPr>
          <p:cNvPicPr>
            <a:picLocks noChangeAspect="1"/>
          </p:cNvPicPr>
          <p:nvPr/>
        </p:nvPicPr>
        <p:blipFill>
          <a:blip r:embed="rId6"/>
          <a:stretch>
            <a:fillRect/>
          </a:stretch>
        </p:blipFill>
        <p:spPr>
          <a:xfrm>
            <a:off x="3174330" y="3299667"/>
            <a:ext cx="1353110" cy="3006912"/>
          </a:xfrm>
          <a:prstGeom prst="rect">
            <a:avLst/>
          </a:prstGeom>
        </p:spPr>
      </p:pic>
      <p:pic>
        <p:nvPicPr>
          <p:cNvPr id="14" name="Picture 13">
            <a:extLst>
              <a:ext uri="{FF2B5EF4-FFF2-40B4-BE49-F238E27FC236}">
                <a16:creationId xmlns:a16="http://schemas.microsoft.com/office/drawing/2014/main" id="{2DDAEA42-70CA-3528-4E04-BF1F674B298F}"/>
              </a:ext>
            </a:extLst>
          </p:cNvPr>
          <p:cNvPicPr>
            <a:picLocks noChangeAspect="1"/>
          </p:cNvPicPr>
          <p:nvPr/>
        </p:nvPicPr>
        <p:blipFill>
          <a:blip r:embed="rId7"/>
          <a:stretch>
            <a:fillRect/>
          </a:stretch>
        </p:blipFill>
        <p:spPr>
          <a:xfrm>
            <a:off x="4635164" y="3299667"/>
            <a:ext cx="1353111" cy="3006913"/>
          </a:xfrm>
          <a:prstGeom prst="rect">
            <a:avLst/>
          </a:prstGeom>
        </p:spPr>
      </p:pic>
      <p:pic>
        <p:nvPicPr>
          <p:cNvPr id="16" name="Picture 15">
            <a:extLst>
              <a:ext uri="{FF2B5EF4-FFF2-40B4-BE49-F238E27FC236}">
                <a16:creationId xmlns:a16="http://schemas.microsoft.com/office/drawing/2014/main" id="{2B4B83ED-4589-57F9-F86A-9C427BEAFBCD}"/>
              </a:ext>
            </a:extLst>
          </p:cNvPr>
          <p:cNvPicPr>
            <a:picLocks noChangeAspect="1"/>
          </p:cNvPicPr>
          <p:nvPr/>
        </p:nvPicPr>
        <p:blipFill>
          <a:blip r:embed="rId4"/>
          <a:stretch>
            <a:fillRect/>
          </a:stretch>
        </p:blipFill>
        <p:spPr>
          <a:xfrm>
            <a:off x="7259860" y="3287793"/>
            <a:ext cx="1353110" cy="3006912"/>
          </a:xfrm>
          <a:prstGeom prst="rect">
            <a:avLst/>
          </a:prstGeom>
        </p:spPr>
      </p:pic>
      <p:pic>
        <p:nvPicPr>
          <p:cNvPr id="19" name="Picture 18">
            <a:extLst>
              <a:ext uri="{FF2B5EF4-FFF2-40B4-BE49-F238E27FC236}">
                <a16:creationId xmlns:a16="http://schemas.microsoft.com/office/drawing/2014/main" id="{7D5D50D1-161A-D213-CB6D-6FAA7C94156B}"/>
              </a:ext>
            </a:extLst>
          </p:cNvPr>
          <p:cNvPicPr>
            <a:picLocks noChangeAspect="1"/>
          </p:cNvPicPr>
          <p:nvPr/>
        </p:nvPicPr>
        <p:blipFill>
          <a:blip r:embed="rId8"/>
          <a:stretch>
            <a:fillRect/>
          </a:stretch>
        </p:blipFill>
        <p:spPr>
          <a:xfrm>
            <a:off x="9277931" y="3299667"/>
            <a:ext cx="1347767" cy="2995038"/>
          </a:xfrm>
          <a:prstGeom prst="rect">
            <a:avLst/>
          </a:prstGeom>
        </p:spPr>
      </p:pic>
    </p:spTree>
    <p:extLst>
      <p:ext uri="{BB962C8B-B14F-4D97-AF65-F5344CB8AC3E}">
        <p14:creationId xmlns:p14="http://schemas.microsoft.com/office/powerpoint/2010/main" val="188497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0175"/>
            <a:ext cx="5788092"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effectLst/>
                <a:latin typeface="Calibri" panose="020F0502020204030204" pitchFamily="34" charset="0"/>
                <a:ea typeface="Calibri" panose="020F0502020204030204" pitchFamily="34" charset="0"/>
                <a:cs typeface="Calibri" panose="020F0502020204030204" pitchFamily="34" charset="0"/>
              </a:rPr>
              <a:t>c) Sign Up page:</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Sign Up Page plays a pivotal role in onboarding new users to the Missing Child Locator app. This screen prompts users to create accounts by filling out a registration form. The form may include fields for essential information such as name, email address, and password. To enhance user engagement, the Sign Up Page could also incorporate informative tooltips or guidance to explain the importance of accurate information. The design aims to be intuitive and user-friendly, facilitating a smooth registration process for individuals who are joining the app for the first time.</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22</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C1411A9-71F1-9B48-4476-86FA6121F29F}"/>
              </a:ext>
            </a:extLst>
          </p:cNvPr>
          <p:cNvSpPr txBox="1"/>
          <p:nvPr/>
        </p:nvSpPr>
        <p:spPr>
          <a:xfrm>
            <a:off x="5835192" y="1064654"/>
            <a:ext cx="6099142" cy="2246769"/>
          </a:xfrm>
          <a:prstGeom prst="rect">
            <a:avLst/>
          </a:prstGeom>
          <a:noFill/>
        </p:spPr>
        <p:txBody>
          <a:bodyPr wrap="square">
            <a:spAutoFit/>
          </a:bodyPr>
          <a:lstStyle/>
          <a:p>
            <a:pPr marL="0" lvl="0" indent="0" algn="l" rtl="0">
              <a:spcBef>
                <a:spcPts val="0"/>
              </a:spcBef>
              <a:spcAft>
                <a:spcPts val="0"/>
              </a:spcAft>
              <a:buNone/>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
            </a:r>
            <a:r>
              <a:rPr lang="en-US" b="1" i="0" dirty="0">
                <a:effectLst/>
                <a:latin typeface="Söhne"/>
              </a:rPr>
              <a:t> </a:t>
            </a: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Home Page: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Home Page is the central hub of the Missing Child Locator app, where users access key features and information. This screen typically displays a map interface showcasing the user's current location or a chosen region. It may highlight recent alerts or missing child cases, enabling users to stay informed about ongoing situations. The Home Page might also include search functionalities, allowing users to customize their view based on specific criteria such as location, age, or other relevant parameters. Intuitive navigation elements and quick access to essential features contribute to an efficient and user-centric Home Page design..</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4" name="Picture 3">
            <a:extLst>
              <a:ext uri="{FF2B5EF4-FFF2-40B4-BE49-F238E27FC236}">
                <a16:creationId xmlns:a16="http://schemas.microsoft.com/office/drawing/2014/main" id="{F6B31639-19D4-F444-E535-CEF114475C6F}"/>
              </a:ext>
            </a:extLst>
          </p:cNvPr>
          <p:cNvPicPr>
            <a:picLocks noChangeAspect="1"/>
          </p:cNvPicPr>
          <p:nvPr/>
        </p:nvPicPr>
        <p:blipFill>
          <a:blip r:embed="rId4"/>
          <a:stretch>
            <a:fillRect/>
          </a:stretch>
        </p:blipFill>
        <p:spPr>
          <a:xfrm>
            <a:off x="793459" y="3311423"/>
            <a:ext cx="1365081" cy="3033513"/>
          </a:xfrm>
          <a:prstGeom prst="rect">
            <a:avLst/>
          </a:prstGeom>
        </p:spPr>
      </p:pic>
      <p:pic>
        <p:nvPicPr>
          <p:cNvPr id="8" name="Picture 7">
            <a:extLst>
              <a:ext uri="{FF2B5EF4-FFF2-40B4-BE49-F238E27FC236}">
                <a16:creationId xmlns:a16="http://schemas.microsoft.com/office/drawing/2014/main" id="{69E75D20-3C0E-E4F4-122A-413AA479038C}"/>
              </a:ext>
            </a:extLst>
          </p:cNvPr>
          <p:cNvPicPr>
            <a:picLocks noChangeAspect="1"/>
          </p:cNvPicPr>
          <p:nvPr/>
        </p:nvPicPr>
        <p:blipFill>
          <a:blip r:embed="rId5"/>
          <a:stretch>
            <a:fillRect/>
          </a:stretch>
        </p:blipFill>
        <p:spPr>
          <a:xfrm>
            <a:off x="2521780" y="3284280"/>
            <a:ext cx="1365082" cy="3033516"/>
          </a:xfrm>
          <a:prstGeom prst="rect">
            <a:avLst/>
          </a:prstGeom>
        </p:spPr>
      </p:pic>
      <p:pic>
        <p:nvPicPr>
          <p:cNvPr id="12" name="Picture 11">
            <a:extLst>
              <a:ext uri="{FF2B5EF4-FFF2-40B4-BE49-F238E27FC236}">
                <a16:creationId xmlns:a16="http://schemas.microsoft.com/office/drawing/2014/main" id="{73669795-6B17-8A9C-E1E0-56955DE1EF0F}"/>
              </a:ext>
            </a:extLst>
          </p:cNvPr>
          <p:cNvPicPr>
            <a:picLocks noChangeAspect="1"/>
          </p:cNvPicPr>
          <p:nvPr/>
        </p:nvPicPr>
        <p:blipFill>
          <a:blip r:embed="rId6"/>
          <a:stretch>
            <a:fillRect/>
          </a:stretch>
        </p:blipFill>
        <p:spPr>
          <a:xfrm>
            <a:off x="7909713" y="3219351"/>
            <a:ext cx="1406513" cy="3125585"/>
          </a:xfrm>
          <a:prstGeom prst="rect">
            <a:avLst/>
          </a:prstGeom>
        </p:spPr>
      </p:pic>
    </p:spTree>
    <p:extLst>
      <p:ext uri="{BB962C8B-B14F-4D97-AF65-F5344CB8AC3E}">
        <p14:creationId xmlns:p14="http://schemas.microsoft.com/office/powerpoint/2010/main" val="54427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0175"/>
            <a:ext cx="5854079"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e) Profile page:-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Profile Page is a personalized space within the app where users can manage their account settings and view relevant information. This screen typically displays the user's profile picture, name, and other details. Users can update their profile information, change account settings, and review their activity history on this page. Additionally, the Profile Page may include options for users to link or update emergency contact information, enhancing the app's functionality as a comprehensive missing child locator tool. The design prioritizes clarity and ease of use, ensuring that users can effortlessly manage their profiles and preferences within the app.</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23</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Google Shape;243;p25">
            <a:extLst>
              <a:ext uri="{FF2B5EF4-FFF2-40B4-BE49-F238E27FC236}">
                <a16:creationId xmlns:a16="http://schemas.microsoft.com/office/drawing/2014/main" id="{6179B3A0-9B8C-2D4E-9F2D-1AFE79E889C7}"/>
              </a:ext>
            </a:extLst>
          </p:cNvPr>
          <p:cNvSpPr txBox="1"/>
          <p:nvPr/>
        </p:nvSpPr>
        <p:spPr>
          <a:xfrm>
            <a:off x="6056130" y="1030175"/>
            <a:ext cx="5854079"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 Logout page:- </a:t>
            </a:r>
          </a:p>
          <a:p>
            <a:pPr marL="0" lvl="0" indent="0" algn="l" rtl="0">
              <a:spcBef>
                <a:spcPts val="0"/>
              </a:spcBef>
              <a:spcAft>
                <a:spcPts val="0"/>
              </a:spcAft>
              <a:buNone/>
            </a:pPr>
            <a:r>
              <a:rPr lang="en-US" dirty="0">
                <a:latin typeface="Times New Roman"/>
                <a:ea typeface="Times New Roman"/>
                <a:cs typeface="Times New Roman"/>
                <a:sym typeface="Times New Roman"/>
              </a:rPr>
              <a:t>The Logout Page serves as the exit point for users who wish to securely sign out from the Missing Child Locator app. This screen is designed to confirm the user's decision to log out, often featuring a prompt or message confirming the successful logout. It may also include additional options, such as the ability to return to the Welcome Page or provide feedback on the app. The Logout Page prioritizes user security by ensuring that all active sessions and sensitive information are appropriately terminated upon logout. </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5B06C9D4-CF16-51E6-A819-9FC1869377D9}"/>
              </a:ext>
            </a:extLst>
          </p:cNvPr>
          <p:cNvPicPr>
            <a:picLocks noChangeAspect="1"/>
          </p:cNvPicPr>
          <p:nvPr/>
        </p:nvPicPr>
        <p:blipFill>
          <a:blip r:embed="rId4"/>
          <a:stretch>
            <a:fillRect/>
          </a:stretch>
        </p:blipFill>
        <p:spPr>
          <a:xfrm>
            <a:off x="3195165" y="3357022"/>
            <a:ext cx="1321643" cy="2936984"/>
          </a:xfrm>
          <a:prstGeom prst="rect">
            <a:avLst/>
          </a:prstGeom>
        </p:spPr>
      </p:pic>
      <p:pic>
        <p:nvPicPr>
          <p:cNvPr id="8" name="Picture 7">
            <a:extLst>
              <a:ext uri="{FF2B5EF4-FFF2-40B4-BE49-F238E27FC236}">
                <a16:creationId xmlns:a16="http://schemas.microsoft.com/office/drawing/2014/main" id="{68482CE7-548F-F141-6F44-9AD8DAE4F91E}"/>
              </a:ext>
            </a:extLst>
          </p:cNvPr>
          <p:cNvPicPr>
            <a:picLocks noChangeAspect="1"/>
          </p:cNvPicPr>
          <p:nvPr/>
        </p:nvPicPr>
        <p:blipFill>
          <a:blip r:embed="rId5"/>
          <a:stretch>
            <a:fillRect/>
          </a:stretch>
        </p:blipFill>
        <p:spPr>
          <a:xfrm>
            <a:off x="1202922" y="3357023"/>
            <a:ext cx="1341034" cy="2980076"/>
          </a:xfrm>
          <a:prstGeom prst="rect">
            <a:avLst/>
          </a:prstGeom>
        </p:spPr>
      </p:pic>
      <p:pic>
        <p:nvPicPr>
          <p:cNvPr id="10" name="Picture 9">
            <a:extLst>
              <a:ext uri="{FF2B5EF4-FFF2-40B4-BE49-F238E27FC236}">
                <a16:creationId xmlns:a16="http://schemas.microsoft.com/office/drawing/2014/main" id="{442A4B70-511E-19CC-589B-E738283EF06E}"/>
              </a:ext>
            </a:extLst>
          </p:cNvPr>
          <p:cNvPicPr>
            <a:picLocks noChangeAspect="1"/>
          </p:cNvPicPr>
          <p:nvPr/>
        </p:nvPicPr>
        <p:blipFill>
          <a:blip r:embed="rId5"/>
          <a:stretch>
            <a:fillRect/>
          </a:stretch>
        </p:blipFill>
        <p:spPr>
          <a:xfrm>
            <a:off x="8122384" y="3010773"/>
            <a:ext cx="1420627" cy="3156949"/>
          </a:xfrm>
          <a:prstGeom prst="rect">
            <a:avLst/>
          </a:prstGeom>
        </p:spPr>
      </p:pic>
    </p:spTree>
    <p:extLst>
      <p:ext uri="{BB962C8B-B14F-4D97-AF65-F5344CB8AC3E}">
        <p14:creationId xmlns:p14="http://schemas.microsoft.com/office/powerpoint/2010/main" val="143052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252" y="899485"/>
            <a:ext cx="12255868" cy="57652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FR1:- User Registration and Authentication:</a:t>
            </a:r>
          </a:p>
          <a:p>
            <a:pPr marL="0" lvl="0" indent="0" algn="l" rtl="0">
              <a:spcBef>
                <a:spcPts val="0"/>
              </a:spcBef>
              <a:spcAft>
                <a:spcPts val="0"/>
              </a:spcAft>
              <a:buNone/>
            </a:pPr>
            <a:r>
              <a:rPr lang="en-US" dirty="0">
                <a:latin typeface="Times New Roman"/>
                <a:ea typeface="Times New Roman"/>
                <a:cs typeface="Times New Roman"/>
                <a:sym typeface="Times New Roman"/>
              </a:rPr>
              <a:t>User registration and authentication are foundational components of the Missing Child Locator app, ensuring a secure and personalized experience for users. The registration process, facilitated through a dedicated Sign Up Page, involves users providing essential details such as their name, email address, and a secure password. Authentication mechanisms, including password encryption, are implemented to safeguard user information. Upon successful registration, users can log in securely through the Login Page, where their credentials are verified. This robust registration and authentication system not only establishes user identities but also lays the groundwork for users to access critical features, contribute to the community, and engage in the app's mission to locate missing children. The seamless integration of these processes enhances overall user trust and security within the application.</a:t>
            </a:r>
            <a:endParaRPr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24</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E353C32-80F9-24BE-A352-55377836158B}"/>
              </a:ext>
            </a:extLst>
          </p:cNvPr>
          <p:cNvPicPr>
            <a:picLocks noChangeAspect="1"/>
          </p:cNvPicPr>
          <p:nvPr/>
        </p:nvPicPr>
        <p:blipFill>
          <a:blip r:embed="rId4"/>
          <a:stretch>
            <a:fillRect/>
          </a:stretch>
        </p:blipFill>
        <p:spPr>
          <a:xfrm>
            <a:off x="96596" y="2809379"/>
            <a:ext cx="1289357" cy="2865238"/>
          </a:xfrm>
          <a:prstGeom prst="rect">
            <a:avLst/>
          </a:prstGeom>
        </p:spPr>
      </p:pic>
      <p:pic>
        <p:nvPicPr>
          <p:cNvPr id="5" name="Picture 4">
            <a:extLst>
              <a:ext uri="{FF2B5EF4-FFF2-40B4-BE49-F238E27FC236}">
                <a16:creationId xmlns:a16="http://schemas.microsoft.com/office/drawing/2014/main" id="{578B5AA9-6C29-44BA-7559-429758985F8D}"/>
              </a:ext>
            </a:extLst>
          </p:cNvPr>
          <p:cNvPicPr>
            <a:picLocks noChangeAspect="1"/>
          </p:cNvPicPr>
          <p:nvPr/>
        </p:nvPicPr>
        <p:blipFill>
          <a:blip r:embed="rId5"/>
          <a:stretch>
            <a:fillRect/>
          </a:stretch>
        </p:blipFill>
        <p:spPr>
          <a:xfrm>
            <a:off x="1425010" y="2815183"/>
            <a:ext cx="1293180" cy="2873734"/>
          </a:xfrm>
          <a:prstGeom prst="rect">
            <a:avLst/>
          </a:prstGeom>
        </p:spPr>
      </p:pic>
      <p:pic>
        <p:nvPicPr>
          <p:cNvPr id="7" name="Picture 6">
            <a:extLst>
              <a:ext uri="{FF2B5EF4-FFF2-40B4-BE49-F238E27FC236}">
                <a16:creationId xmlns:a16="http://schemas.microsoft.com/office/drawing/2014/main" id="{551007C4-A16E-FD84-7E90-05246E797460}"/>
              </a:ext>
            </a:extLst>
          </p:cNvPr>
          <p:cNvPicPr>
            <a:picLocks noChangeAspect="1"/>
          </p:cNvPicPr>
          <p:nvPr/>
        </p:nvPicPr>
        <p:blipFill>
          <a:blip r:embed="rId6"/>
          <a:stretch>
            <a:fillRect/>
          </a:stretch>
        </p:blipFill>
        <p:spPr>
          <a:xfrm>
            <a:off x="2763711" y="2809379"/>
            <a:ext cx="1305649" cy="2901442"/>
          </a:xfrm>
          <a:prstGeom prst="rect">
            <a:avLst/>
          </a:prstGeom>
        </p:spPr>
      </p:pic>
      <p:pic>
        <p:nvPicPr>
          <p:cNvPr id="9" name="Picture 8">
            <a:extLst>
              <a:ext uri="{FF2B5EF4-FFF2-40B4-BE49-F238E27FC236}">
                <a16:creationId xmlns:a16="http://schemas.microsoft.com/office/drawing/2014/main" id="{D628F5F5-6F3F-4840-22C8-850170713F0B}"/>
              </a:ext>
            </a:extLst>
          </p:cNvPr>
          <p:cNvPicPr>
            <a:picLocks noChangeAspect="1"/>
          </p:cNvPicPr>
          <p:nvPr/>
        </p:nvPicPr>
        <p:blipFill>
          <a:blip r:embed="rId7"/>
          <a:stretch>
            <a:fillRect/>
          </a:stretch>
        </p:blipFill>
        <p:spPr>
          <a:xfrm>
            <a:off x="4129310" y="2809380"/>
            <a:ext cx="1305649" cy="2901442"/>
          </a:xfrm>
          <a:prstGeom prst="rect">
            <a:avLst/>
          </a:prstGeom>
        </p:spPr>
      </p:pic>
      <p:pic>
        <p:nvPicPr>
          <p:cNvPr id="11" name="Picture 10">
            <a:extLst>
              <a:ext uri="{FF2B5EF4-FFF2-40B4-BE49-F238E27FC236}">
                <a16:creationId xmlns:a16="http://schemas.microsoft.com/office/drawing/2014/main" id="{B8358C6D-7734-1A26-4AA1-5CB281F54318}"/>
              </a:ext>
            </a:extLst>
          </p:cNvPr>
          <p:cNvPicPr>
            <a:picLocks noChangeAspect="1"/>
          </p:cNvPicPr>
          <p:nvPr/>
        </p:nvPicPr>
        <p:blipFill>
          <a:blip r:embed="rId8"/>
          <a:stretch>
            <a:fillRect/>
          </a:stretch>
        </p:blipFill>
        <p:spPr>
          <a:xfrm>
            <a:off x="5469777" y="2809379"/>
            <a:ext cx="1305649" cy="2901442"/>
          </a:xfrm>
          <a:prstGeom prst="rect">
            <a:avLst/>
          </a:prstGeom>
        </p:spPr>
      </p:pic>
      <p:pic>
        <p:nvPicPr>
          <p:cNvPr id="13" name="Picture 12">
            <a:extLst>
              <a:ext uri="{FF2B5EF4-FFF2-40B4-BE49-F238E27FC236}">
                <a16:creationId xmlns:a16="http://schemas.microsoft.com/office/drawing/2014/main" id="{F7CD4A21-68F5-221E-70D9-FF6F049BC34F}"/>
              </a:ext>
            </a:extLst>
          </p:cNvPr>
          <p:cNvPicPr>
            <a:picLocks noChangeAspect="1"/>
          </p:cNvPicPr>
          <p:nvPr/>
        </p:nvPicPr>
        <p:blipFill>
          <a:blip r:embed="rId9"/>
          <a:stretch>
            <a:fillRect/>
          </a:stretch>
        </p:blipFill>
        <p:spPr>
          <a:xfrm>
            <a:off x="6797819" y="2809379"/>
            <a:ext cx="1305649" cy="2901442"/>
          </a:xfrm>
          <a:prstGeom prst="rect">
            <a:avLst/>
          </a:prstGeom>
        </p:spPr>
      </p:pic>
      <p:pic>
        <p:nvPicPr>
          <p:cNvPr id="15" name="Picture 14">
            <a:extLst>
              <a:ext uri="{FF2B5EF4-FFF2-40B4-BE49-F238E27FC236}">
                <a16:creationId xmlns:a16="http://schemas.microsoft.com/office/drawing/2014/main" id="{13243633-FAB2-7B26-4B8D-E40865BC6145}"/>
              </a:ext>
            </a:extLst>
          </p:cNvPr>
          <p:cNvPicPr>
            <a:picLocks noChangeAspect="1"/>
          </p:cNvPicPr>
          <p:nvPr/>
        </p:nvPicPr>
        <p:blipFill>
          <a:blip r:embed="rId10"/>
          <a:stretch>
            <a:fillRect/>
          </a:stretch>
        </p:blipFill>
        <p:spPr>
          <a:xfrm>
            <a:off x="8146349" y="2809379"/>
            <a:ext cx="1305650" cy="2901445"/>
          </a:xfrm>
          <a:prstGeom prst="rect">
            <a:avLst/>
          </a:prstGeom>
        </p:spPr>
      </p:pic>
      <p:pic>
        <p:nvPicPr>
          <p:cNvPr id="17" name="Picture 16">
            <a:extLst>
              <a:ext uri="{FF2B5EF4-FFF2-40B4-BE49-F238E27FC236}">
                <a16:creationId xmlns:a16="http://schemas.microsoft.com/office/drawing/2014/main" id="{FDB7B273-4427-FCC9-C7BD-1FDE9F91585E}"/>
              </a:ext>
            </a:extLst>
          </p:cNvPr>
          <p:cNvPicPr>
            <a:picLocks noChangeAspect="1"/>
          </p:cNvPicPr>
          <p:nvPr/>
        </p:nvPicPr>
        <p:blipFill>
          <a:blip r:embed="rId11"/>
          <a:stretch>
            <a:fillRect/>
          </a:stretch>
        </p:blipFill>
        <p:spPr>
          <a:xfrm>
            <a:off x="9491677" y="2805557"/>
            <a:ext cx="1305649" cy="2901443"/>
          </a:xfrm>
          <a:prstGeom prst="rect">
            <a:avLst/>
          </a:prstGeom>
        </p:spPr>
      </p:pic>
      <p:pic>
        <p:nvPicPr>
          <p:cNvPr id="21" name="Picture 20">
            <a:extLst>
              <a:ext uri="{FF2B5EF4-FFF2-40B4-BE49-F238E27FC236}">
                <a16:creationId xmlns:a16="http://schemas.microsoft.com/office/drawing/2014/main" id="{250AE688-5D7F-CAE2-4B52-F8F994530076}"/>
              </a:ext>
            </a:extLst>
          </p:cNvPr>
          <p:cNvPicPr>
            <a:picLocks noChangeAspect="1"/>
          </p:cNvPicPr>
          <p:nvPr/>
        </p:nvPicPr>
        <p:blipFill>
          <a:blip r:embed="rId12"/>
          <a:stretch>
            <a:fillRect/>
          </a:stretch>
        </p:blipFill>
        <p:spPr>
          <a:xfrm>
            <a:off x="10837004" y="2832258"/>
            <a:ext cx="1305650" cy="2901445"/>
          </a:xfrm>
          <a:prstGeom prst="rect">
            <a:avLst/>
          </a:prstGeom>
        </p:spPr>
      </p:pic>
    </p:spTree>
    <p:extLst>
      <p:ext uri="{BB962C8B-B14F-4D97-AF65-F5344CB8AC3E}">
        <p14:creationId xmlns:p14="http://schemas.microsoft.com/office/powerpoint/2010/main" val="867822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0175"/>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FR2:- Missing Child Report Submission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Missing Child Locator app empowers users to contribute actively to its mission through the seamless process of missing child report submission. Accessed via a dedicated reporting interface, users can provide crucial details such as the child's name, age, last known location, and relevant images. The submission form may also include additional information, ensuring comprehensive and accurate reporting. The app's intuitive design facilitates a user-friendly experience, guiding individuals through the process while encouraging the inclusion of pertinent details. By fostering community engagement and prompt reporting, this feature plays a pivotal role in the app's collective efforts to swiftly and effectively address cases of missing children.</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25</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D4AA9F2B-7217-9071-DBAF-252ADF6922C3}"/>
              </a:ext>
            </a:extLst>
          </p:cNvPr>
          <p:cNvPicPr>
            <a:picLocks noChangeAspect="1"/>
          </p:cNvPicPr>
          <p:nvPr/>
        </p:nvPicPr>
        <p:blipFill>
          <a:blip r:embed="rId4"/>
          <a:stretch>
            <a:fillRect/>
          </a:stretch>
        </p:blipFill>
        <p:spPr>
          <a:xfrm>
            <a:off x="558446" y="2560319"/>
            <a:ext cx="1645920" cy="3657600"/>
          </a:xfrm>
          <a:prstGeom prst="rect">
            <a:avLst/>
          </a:prstGeom>
        </p:spPr>
      </p:pic>
      <p:pic>
        <p:nvPicPr>
          <p:cNvPr id="8" name="Picture 7">
            <a:extLst>
              <a:ext uri="{FF2B5EF4-FFF2-40B4-BE49-F238E27FC236}">
                <a16:creationId xmlns:a16="http://schemas.microsoft.com/office/drawing/2014/main" id="{4A7B2AC9-6B67-8C62-7564-9F6A97D3F6B6}"/>
              </a:ext>
            </a:extLst>
          </p:cNvPr>
          <p:cNvPicPr>
            <a:picLocks noChangeAspect="1"/>
          </p:cNvPicPr>
          <p:nvPr/>
        </p:nvPicPr>
        <p:blipFill>
          <a:blip r:embed="rId5"/>
          <a:stretch>
            <a:fillRect/>
          </a:stretch>
        </p:blipFill>
        <p:spPr>
          <a:xfrm>
            <a:off x="2634851" y="2560319"/>
            <a:ext cx="1645920" cy="3657600"/>
          </a:xfrm>
          <a:prstGeom prst="rect">
            <a:avLst/>
          </a:prstGeom>
        </p:spPr>
      </p:pic>
      <p:pic>
        <p:nvPicPr>
          <p:cNvPr id="12" name="Picture 11">
            <a:extLst>
              <a:ext uri="{FF2B5EF4-FFF2-40B4-BE49-F238E27FC236}">
                <a16:creationId xmlns:a16="http://schemas.microsoft.com/office/drawing/2014/main" id="{518CF8C4-5EB0-842C-0285-1264B9CCCDB5}"/>
              </a:ext>
            </a:extLst>
          </p:cNvPr>
          <p:cNvPicPr>
            <a:picLocks noChangeAspect="1"/>
          </p:cNvPicPr>
          <p:nvPr/>
        </p:nvPicPr>
        <p:blipFill>
          <a:blip r:embed="rId6"/>
          <a:stretch>
            <a:fillRect/>
          </a:stretch>
        </p:blipFill>
        <p:spPr>
          <a:xfrm>
            <a:off x="4711256" y="2560319"/>
            <a:ext cx="1645920" cy="3657600"/>
          </a:xfrm>
          <a:prstGeom prst="rect">
            <a:avLst/>
          </a:prstGeom>
        </p:spPr>
      </p:pic>
      <p:pic>
        <p:nvPicPr>
          <p:cNvPr id="14" name="Picture 13">
            <a:extLst>
              <a:ext uri="{FF2B5EF4-FFF2-40B4-BE49-F238E27FC236}">
                <a16:creationId xmlns:a16="http://schemas.microsoft.com/office/drawing/2014/main" id="{99E31C60-65E9-978B-3B0A-BB6B1D56A6A5}"/>
              </a:ext>
            </a:extLst>
          </p:cNvPr>
          <p:cNvPicPr>
            <a:picLocks noChangeAspect="1"/>
          </p:cNvPicPr>
          <p:nvPr/>
        </p:nvPicPr>
        <p:blipFill>
          <a:blip r:embed="rId7"/>
          <a:stretch>
            <a:fillRect/>
          </a:stretch>
        </p:blipFill>
        <p:spPr>
          <a:xfrm>
            <a:off x="6787661" y="2560320"/>
            <a:ext cx="1645920" cy="3657599"/>
          </a:xfrm>
          <a:prstGeom prst="rect">
            <a:avLst/>
          </a:prstGeom>
        </p:spPr>
      </p:pic>
      <p:pic>
        <p:nvPicPr>
          <p:cNvPr id="16" name="Picture 15">
            <a:extLst>
              <a:ext uri="{FF2B5EF4-FFF2-40B4-BE49-F238E27FC236}">
                <a16:creationId xmlns:a16="http://schemas.microsoft.com/office/drawing/2014/main" id="{2DC06D76-3BF3-D0D6-2767-F14AF2AF2955}"/>
              </a:ext>
            </a:extLst>
          </p:cNvPr>
          <p:cNvPicPr>
            <a:picLocks noChangeAspect="1"/>
          </p:cNvPicPr>
          <p:nvPr/>
        </p:nvPicPr>
        <p:blipFill>
          <a:blip r:embed="rId8"/>
          <a:stretch>
            <a:fillRect/>
          </a:stretch>
        </p:blipFill>
        <p:spPr>
          <a:xfrm>
            <a:off x="8864066" y="2560320"/>
            <a:ext cx="1645920" cy="3657600"/>
          </a:xfrm>
          <a:prstGeom prst="rect">
            <a:avLst/>
          </a:prstGeom>
        </p:spPr>
      </p:pic>
    </p:spTree>
    <p:extLst>
      <p:ext uri="{BB962C8B-B14F-4D97-AF65-F5344CB8AC3E}">
        <p14:creationId xmlns:p14="http://schemas.microsoft.com/office/powerpoint/2010/main" val="123290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9434"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FR3:-Facial Recognition Matching:</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Facial Recognition Matching feature within the Missing Child Locator app harnesses state-of-the-art algorithms, including MTCNN for precise face detection and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Facenet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feature extraction, to compare submitted facial images with existing profiles. This technology enables the app to generate unique facial encodings, facilitating accurate matching and identification. Leveraging the power of SVM for classification, the system efficiently analyzes facial points, ensuring robust and reliable matching capabilities. Users benefit from a swift and reliable process that aids in reuniting missing children with their families. The implementation of Facial Recognition Matching underscores the app's commitment to employing advanced technologies for the greater purpose of locating and ensuring the well-being of missing children.</a:t>
            </a:r>
            <a:r>
              <a:rPr lang="en-IN" b="1" dirty="0">
                <a:latin typeface="Times New Roman"/>
                <a:ea typeface="Times New Roman"/>
                <a:cs typeface="Times New Roman"/>
                <a:sym typeface="Times New Roman"/>
              </a:rPr>
              <a:t>  </a:t>
            </a:r>
          </a:p>
          <a:p>
            <a:pPr marL="0" lvl="0" indent="0" algn="l" rtl="0">
              <a:spcBef>
                <a:spcPts val="0"/>
              </a:spcBef>
              <a:spcAft>
                <a:spcPts val="0"/>
              </a:spcAft>
              <a:buNone/>
            </a:pPr>
            <a:endParaRPr lang="en-IN" b="1"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26</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70CB590-4B63-FD2F-1D73-FA67579D5697}"/>
              </a:ext>
            </a:extLst>
          </p:cNvPr>
          <p:cNvPicPr>
            <a:picLocks noChangeAspect="1"/>
          </p:cNvPicPr>
          <p:nvPr/>
        </p:nvPicPr>
        <p:blipFill>
          <a:blip r:embed="rId4"/>
          <a:stretch>
            <a:fillRect/>
          </a:stretch>
        </p:blipFill>
        <p:spPr>
          <a:xfrm>
            <a:off x="8802476" y="2568268"/>
            <a:ext cx="1690809" cy="3757353"/>
          </a:xfrm>
          <a:prstGeom prst="rect">
            <a:avLst/>
          </a:prstGeom>
        </p:spPr>
      </p:pic>
      <p:pic>
        <p:nvPicPr>
          <p:cNvPr id="8" name="Picture 7">
            <a:extLst>
              <a:ext uri="{FF2B5EF4-FFF2-40B4-BE49-F238E27FC236}">
                <a16:creationId xmlns:a16="http://schemas.microsoft.com/office/drawing/2014/main" id="{656D46DA-BABE-7633-F1D9-8336981DC916}"/>
              </a:ext>
            </a:extLst>
          </p:cNvPr>
          <p:cNvPicPr>
            <a:picLocks noChangeAspect="1"/>
          </p:cNvPicPr>
          <p:nvPr/>
        </p:nvPicPr>
        <p:blipFill>
          <a:blip r:embed="rId5"/>
          <a:stretch>
            <a:fillRect/>
          </a:stretch>
        </p:blipFill>
        <p:spPr>
          <a:xfrm>
            <a:off x="6252403" y="2568268"/>
            <a:ext cx="1690809" cy="3757353"/>
          </a:xfrm>
          <a:prstGeom prst="rect">
            <a:avLst/>
          </a:prstGeom>
        </p:spPr>
      </p:pic>
      <p:pic>
        <p:nvPicPr>
          <p:cNvPr id="11" name="Picture 10">
            <a:extLst>
              <a:ext uri="{FF2B5EF4-FFF2-40B4-BE49-F238E27FC236}">
                <a16:creationId xmlns:a16="http://schemas.microsoft.com/office/drawing/2014/main" id="{C67BEA92-50CC-299B-766D-299DBE1DD59F}"/>
              </a:ext>
            </a:extLst>
          </p:cNvPr>
          <p:cNvPicPr>
            <a:picLocks noChangeAspect="1"/>
          </p:cNvPicPr>
          <p:nvPr/>
        </p:nvPicPr>
        <p:blipFill>
          <a:blip r:embed="rId6"/>
          <a:stretch>
            <a:fillRect/>
          </a:stretch>
        </p:blipFill>
        <p:spPr>
          <a:xfrm>
            <a:off x="3702331" y="2568268"/>
            <a:ext cx="1690808" cy="3757353"/>
          </a:xfrm>
          <a:prstGeom prst="rect">
            <a:avLst/>
          </a:prstGeom>
        </p:spPr>
      </p:pic>
      <p:pic>
        <p:nvPicPr>
          <p:cNvPr id="13" name="Picture 12">
            <a:extLst>
              <a:ext uri="{FF2B5EF4-FFF2-40B4-BE49-F238E27FC236}">
                <a16:creationId xmlns:a16="http://schemas.microsoft.com/office/drawing/2014/main" id="{04139E5A-8500-9AF0-5C6B-7B3DB80FA4EF}"/>
              </a:ext>
            </a:extLst>
          </p:cNvPr>
          <p:cNvPicPr>
            <a:picLocks noChangeAspect="1"/>
          </p:cNvPicPr>
          <p:nvPr/>
        </p:nvPicPr>
        <p:blipFill>
          <a:blip r:embed="rId7"/>
          <a:stretch>
            <a:fillRect/>
          </a:stretch>
        </p:blipFill>
        <p:spPr>
          <a:xfrm>
            <a:off x="1152259" y="2568268"/>
            <a:ext cx="1690808" cy="3757353"/>
          </a:xfrm>
          <a:prstGeom prst="rect">
            <a:avLst/>
          </a:prstGeom>
        </p:spPr>
      </p:pic>
    </p:spTree>
    <p:extLst>
      <p:ext uri="{BB962C8B-B14F-4D97-AF65-F5344CB8AC3E}">
        <p14:creationId xmlns:p14="http://schemas.microsoft.com/office/powerpoint/2010/main" val="105631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5460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FR4:- Real Time Notifications: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Missing Child Locator app prioritizes timely communication through its Real-Time Notifications feature, employing SMS and email channels. Once a missing child report is submitted or a significant update occurs, the system promptly triggers notifications to alert users. This ensures that community members and authorities stay informed in real-time, fostering a swift and collaborative response. The integration of SMS and email notifications enhances the app's reach, ensuring that critical information reaches users efficiently, even if they are not actively using the application. This proactive approach underscores the app's commitment to leveraging diverse communication channels for effective and immediate response in locating missing children.</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27</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28B55BBE-24F7-6242-B5C0-614637F13C21}"/>
              </a:ext>
            </a:extLst>
          </p:cNvPr>
          <p:cNvPicPr>
            <a:picLocks noChangeAspect="1"/>
          </p:cNvPicPr>
          <p:nvPr/>
        </p:nvPicPr>
        <p:blipFill>
          <a:blip r:embed="rId4"/>
          <a:stretch>
            <a:fillRect/>
          </a:stretch>
        </p:blipFill>
        <p:spPr>
          <a:xfrm>
            <a:off x="4852636" y="2531815"/>
            <a:ext cx="1631034" cy="3624520"/>
          </a:xfrm>
          <a:prstGeom prst="rect">
            <a:avLst/>
          </a:prstGeom>
        </p:spPr>
      </p:pic>
      <p:pic>
        <p:nvPicPr>
          <p:cNvPr id="3" name="Picture 2">
            <a:extLst>
              <a:ext uri="{FF2B5EF4-FFF2-40B4-BE49-F238E27FC236}">
                <a16:creationId xmlns:a16="http://schemas.microsoft.com/office/drawing/2014/main" id="{AA091D32-EA20-98C4-E231-853B50109029}"/>
              </a:ext>
            </a:extLst>
          </p:cNvPr>
          <p:cNvPicPr>
            <a:picLocks noChangeAspect="1"/>
          </p:cNvPicPr>
          <p:nvPr/>
        </p:nvPicPr>
        <p:blipFill>
          <a:blip r:embed="rId5"/>
          <a:stretch>
            <a:fillRect/>
          </a:stretch>
        </p:blipFill>
        <p:spPr>
          <a:xfrm>
            <a:off x="7278846" y="2531815"/>
            <a:ext cx="1350339" cy="3624520"/>
          </a:xfrm>
          <a:prstGeom prst="rect">
            <a:avLst/>
          </a:prstGeom>
        </p:spPr>
      </p:pic>
      <p:pic>
        <p:nvPicPr>
          <p:cNvPr id="6" name="Picture 5">
            <a:extLst>
              <a:ext uri="{FF2B5EF4-FFF2-40B4-BE49-F238E27FC236}">
                <a16:creationId xmlns:a16="http://schemas.microsoft.com/office/drawing/2014/main" id="{C03FDE34-AC5A-478C-B5C1-86849B7C3DFE}"/>
              </a:ext>
            </a:extLst>
          </p:cNvPr>
          <p:cNvPicPr>
            <a:picLocks noChangeAspect="1"/>
          </p:cNvPicPr>
          <p:nvPr/>
        </p:nvPicPr>
        <p:blipFill>
          <a:blip r:embed="rId6"/>
          <a:stretch>
            <a:fillRect/>
          </a:stretch>
        </p:blipFill>
        <p:spPr>
          <a:xfrm>
            <a:off x="2379408" y="2531815"/>
            <a:ext cx="1678052" cy="3729005"/>
          </a:xfrm>
          <a:prstGeom prst="rect">
            <a:avLst/>
          </a:prstGeom>
        </p:spPr>
      </p:pic>
    </p:spTree>
    <p:extLst>
      <p:ext uri="{BB962C8B-B14F-4D97-AF65-F5344CB8AC3E}">
        <p14:creationId xmlns:p14="http://schemas.microsoft.com/office/powerpoint/2010/main" val="25410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FR5:- Interactive Map Display:</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Interactive Map Display in the Missing Child Locator app plays a pivotal role in visualizing and responding to missing child incidents. Whether triggered by an SMS or email notification or during the process of submitting a missing child report, this feature dynamically renders a map interface. Users can pinpoint locations related to the missing child, enhancing the spatial understanding of the situation. Additionally, when users capture images for a missing child report, the system may predict and display potential locations based on geotagging or visual cues. This interactive map functionality not only assists users in reporting and understanding incidents more comprehensively but also aids in coordinating swift responses from the community and authorities, ultimately contributing to the app's mission of reuniting missing children with their families.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28</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9D998F93-2AB7-A676-79A5-A1505F6583F9}"/>
              </a:ext>
            </a:extLst>
          </p:cNvPr>
          <p:cNvPicPr>
            <a:picLocks noChangeAspect="1"/>
          </p:cNvPicPr>
          <p:nvPr/>
        </p:nvPicPr>
        <p:blipFill>
          <a:blip r:embed="rId4"/>
          <a:stretch>
            <a:fillRect/>
          </a:stretch>
        </p:blipFill>
        <p:spPr>
          <a:xfrm>
            <a:off x="496112" y="2706435"/>
            <a:ext cx="1630339" cy="3622975"/>
          </a:xfrm>
          <a:prstGeom prst="rect">
            <a:avLst/>
          </a:prstGeom>
        </p:spPr>
      </p:pic>
      <p:pic>
        <p:nvPicPr>
          <p:cNvPr id="2" name="Picture 1">
            <a:extLst>
              <a:ext uri="{FF2B5EF4-FFF2-40B4-BE49-F238E27FC236}">
                <a16:creationId xmlns:a16="http://schemas.microsoft.com/office/drawing/2014/main" id="{03EE54FB-40B8-6DBE-7EBC-61C684ECE245}"/>
              </a:ext>
            </a:extLst>
          </p:cNvPr>
          <p:cNvPicPr>
            <a:picLocks noChangeAspect="1"/>
          </p:cNvPicPr>
          <p:nvPr/>
        </p:nvPicPr>
        <p:blipFill>
          <a:blip r:embed="rId5"/>
          <a:stretch>
            <a:fillRect/>
          </a:stretch>
        </p:blipFill>
        <p:spPr>
          <a:xfrm>
            <a:off x="3296375" y="2594493"/>
            <a:ext cx="1630338" cy="3622974"/>
          </a:xfrm>
          <a:prstGeom prst="rect">
            <a:avLst/>
          </a:prstGeom>
        </p:spPr>
      </p:pic>
      <p:pic>
        <p:nvPicPr>
          <p:cNvPr id="8" name="Picture 7">
            <a:extLst>
              <a:ext uri="{FF2B5EF4-FFF2-40B4-BE49-F238E27FC236}">
                <a16:creationId xmlns:a16="http://schemas.microsoft.com/office/drawing/2014/main" id="{EC5BDAA9-E62D-AA2F-7E09-CB107056A5DA}"/>
              </a:ext>
            </a:extLst>
          </p:cNvPr>
          <p:cNvPicPr>
            <a:picLocks noChangeAspect="1"/>
          </p:cNvPicPr>
          <p:nvPr/>
        </p:nvPicPr>
        <p:blipFill>
          <a:blip r:embed="rId6"/>
          <a:stretch>
            <a:fillRect/>
          </a:stretch>
        </p:blipFill>
        <p:spPr>
          <a:xfrm>
            <a:off x="5508731" y="2496171"/>
            <a:ext cx="1993281" cy="3622974"/>
          </a:xfrm>
          <a:prstGeom prst="rect">
            <a:avLst/>
          </a:prstGeom>
        </p:spPr>
      </p:pic>
    </p:spTree>
    <p:extLst>
      <p:ext uri="{BB962C8B-B14F-4D97-AF65-F5344CB8AC3E}">
        <p14:creationId xmlns:p14="http://schemas.microsoft.com/office/powerpoint/2010/main" val="54039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FR6:- Search and Filter Functionality:</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Missing Child Locator app prioritizes user convenience through robust Search and Filter functionalities. Users can efficiently navigate and locate information by employing intuitive search parameters, such as location, age, or specific characteristics. This feature empowers users to tailor their searches, ensuring a focused and relevant outcome. The inclusion of filters enhances the precision of results, enabling users to streamline their efforts when exploring missing child cases or updating information. Whether searching for a specific child or refining results based on specific criteria, the app's Search and Filter functionality provides a user-friendly experience, facilitating quick and targeted access to critical information within the application.</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29</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0F3DD947-B07F-55F8-1998-8FF52281A1A4}"/>
              </a:ext>
            </a:extLst>
          </p:cNvPr>
          <p:cNvPicPr>
            <a:picLocks noChangeAspect="1"/>
          </p:cNvPicPr>
          <p:nvPr/>
        </p:nvPicPr>
        <p:blipFill>
          <a:blip r:embed="rId4"/>
          <a:stretch>
            <a:fillRect/>
          </a:stretch>
        </p:blipFill>
        <p:spPr>
          <a:xfrm>
            <a:off x="1907664" y="2388802"/>
            <a:ext cx="1730683" cy="3845962"/>
          </a:xfrm>
          <a:prstGeom prst="rect">
            <a:avLst/>
          </a:prstGeom>
        </p:spPr>
      </p:pic>
      <p:pic>
        <p:nvPicPr>
          <p:cNvPr id="4" name="Picture 3">
            <a:extLst>
              <a:ext uri="{FF2B5EF4-FFF2-40B4-BE49-F238E27FC236}">
                <a16:creationId xmlns:a16="http://schemas.microsoft.com/office/drawing/2014/main" id="{24E2C048-4C21-58EE-C746-C3B4AA2C7C7E}"/>
              </a:ext>
            </a:extLst>
          </p:cNvPr>
          <p:cNvPicPr>
            <a:picLocks noChangeAspect="1"/>
          </p:cNvPicPr>
          <p:nvPr/>
        </p:nvPicPr>
        <p:blipFill>
          <a:blip r:embed="rId5"/>
          <a:stretch>
            <a:fillRect/>
          </a:stretch>
        </p:blipFill>
        <p:spPr>
          <a:xfrm>
            <a:off x="4580991" y="2391505"/>
            <a:ext cx="1730684" cy="3845964"/>
          </a:xfrm>
          <a:prstGeom prst="rect">
            <a:avLst/>
          </a:prstGeom>
        </p:spPr>
      </p:pic>
      <p:pic>
        <p:nvPicPr>
          <p:cNvPr id="6" name="Picture 5">
            <a:extLst>
              <a:ext uri="{FF2B5EF4-FFF2-40B4-BE49-F238E27FC236}">
                <a16:creationId xmlns:a16="http://schemas.microsoft.com/office/drawing/2014/main" id="{F15A77E6-BBAE-C295-6C75-889BAB901506}"/>
              </a:ext>
            </a:extLst>
          </p:cNvPr>
          <p:cNvPicPr>
            <a:picLocks noChangeAspect="1"/>
          </p:cNvPicPr>
          <p:nvPr/>
        </p:nvPicPr>
        <p:blipFill>
          <a:blip r:embed="rId6"/>
          <a:stretch>
            <a:fillRect/>
          </a:stretch>
        </p:blipFill>
        <p:spPr>
          <a:xfrm>
            <a:off x="7139070" y="2391505"/>
            <a:ext cx="1730684" cy="3845964"/>
          </a:xfrm>
          <a:prstGeom prst="rect">
            <a:avLst/>
          </a:prstGeom>
        </p:spPr>
      </p:pic>
    </p:spTree>
    <p:extLst>
      <p:ext uri="{BB962C8B-B14F-4D97-AF65-F5344CB8AC3E}">
        <p14:creationId xmlns:p14="http://schemas.microsoft.com/office/powerpoint/2010/main" val="4985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5"/>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5"/>
          <p:cNvSpPr txBox="1"/>
          <p:nvPr/>
        </p:nvSpPr>
        <p:spPr>
          <a:xfrm>
            <a:off x="4354770" y="394074"/>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LITERATURE -SURVEY</a:t>
            </a:r>
            <a:endParaRPr sz="1800">
              <a:solidFill>
                <a:schemeClr val="dk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a:stretch/>
        </p:blipFill>
        <p:spPr>
          <a:xfrm>
            <a:off x="63911" y="0"/>
            <a:ext cx="3264024" cy="763363"/>
          </a:xfrm>
          <a:prstGeom prst="rect">
            <a:avLst/>
          </a:prstGeom>
          <a:noFill/>
          <a:ln>
            <a:noFill/>
          </a:ln>
        </p:spPr>
      </p:pic>
      <p:sp>
        <p:nvSpPr>
          <p:cNvPr id="111" name="Google Shape;111;p15"/>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12" name="Google Shape;112;p15"/>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13" name="Google Shape;113;p15"/>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a:t>
            </a:fld>
            <a:endParaRPr>
              <a:solidFill>
                <a:srgbClr val="FF33CC"/>
              </a:solidFill>
            </a:endParaRPr>
          </a:p>
        </p:txBody>
      </p:sp>
      <p:graphicFrame>
        <p:nvGraphicFramePr>
          <p:cNvPr id="114" name="Google Shape;114;p15"/>
          <p:cNvGraphicFramePr/>
          <p:nvPr>
            <p:extLst>
              <p:ext uri="{D42A27DB-BD31-4B8C-83A1-F6EECF244321}">
                <p14:modId xmlns:p14="http://schemas.microsoft.com/office/powerpoint/2010/main" val="4262933022"/>
              </p:ext>
            </p:extLst>
          </p:nvPr>
        </p:nvGraphicFramePr>
        <p:xfrm>
          <a:off x="138600" y="942925"/>
          <a:ext cx="11989500" cy="5434225"/>
        </p:xfrm>
        <a:graphic>
          <a:graphicData uri="http://schemas.openxmlformats.org/drawingml/2006/table">
            <a:tbl>
              <a:tblPr>
                <a:noFill/>
                <a:tableStyleId>{20647206-71C8-4505-AAB1-D5567C396000}</a:tableStyleId>
              </a:tblPr>
              <a:tblGrid>
                <a:gridCol w="1998250">
                  <a:extLst>
                    <a:ext uri="{9D8B030D-6E8A-4147-A177-3AD203B41FA5}">
                      <a16:colId xmlns:a16="http://schemas.microsoft.com/office/drawing/2014/main" val="20000"/>
                    </a:ext>
                  </a:extLst>
                </a:gridCol>
                <a:gridCol w="1998250">
                  <a:extLst>
                    <a:ext uri="{9D8B030D-6E8A-4147-A177-3AD203B41FA5}">
                      <a16:colId xmlns:a16="http://schemas.microsoft.com/office/drawing/2014/main" val="20001"/>
                    </a:ext>
                  </a:extLst>
                </a:gridCol>
                <a:gridCol w="1998250">
                  <a:extLst>
                    <a:ext uri="{9D8B030D-6E8A-4147-A177-3AD203B41FA5}">
                      <a16:colId xmlns:a16="http://schemas.microsoft.com/office/drawing/2014/main" val="20002"/>
                    </a:ext>
                  </a:extLst>
                </a:gridCol>
                <a:gridCol w="1998250">
                  <a:extLst>
                    <a:ext uri="{9D8B030D-6E8A-4147-A177-3AD203B41FA5}">
                      <a16:colId xmlns:a16="http://schemas.microsoft.com/office/drawing/2014/main" val="20003"/>
                    </a:ext>
                  </a:extLst>
                </a:gridCol>
                <a:gridCol w="1998250">
                  <a:extLst>
                    <a:ext uri="{9D8B030D-6E8A-4147-A177-3AD203B41FA5}">
                      <a16:colId xmlns:a16="http://schemas.microsoft.com/office/drawing/2014/main" val="20004"/>
                    </a:ext>
                  </a:extLst>
                </a:gridCol>
                <a:gridCol w="1998250">
                  <a:extLst>
                    <a:ext uri="{9D8B030D-6E8A-4147-A177-3AD203B41FA5}">
                      <a16:colId xmlns:a16="http://schemas.microsoft.com/office/drawing/2014/main" val="20005"/>
                    </a:ext>
                  </a:extLst>
                </a:gridCol>
              </a:tblGrid>
              <a:tr h="669650">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Author and year of  publications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Paper title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Work description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Work Incentives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Performance attainment and Confines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764575">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Sridhar</a:t>
                      </a:r>
                      <a:r>
                        <a:rPr lang="en-IN" dirty="0" err="1">
                          <a:latin typeface="Times New Roman" panose="02020603050405020304" pitchFamily="18" charset="0"/>
                          <a:ea typeface="Times New Roman"/>
                          <a:cs typeface="Times New Roman" panose="02020603050405020304" pitchFamily="18" charset="0"/>
                          <a:sym typeface="Times New Roman"/>
                        </a:rPr>
                        <a:t>Sitara</a:t>
                      </a: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P.Srinivasa</a:t>
                      </a:r>
                      <a:r>
                        <a:rPr lang="en-IN" dirty="0">
                          <a:latin typeface="Times New Roman" panose="02020603050405020304" pitchFamily="18" charset="0"/>
                          <a:cs typeface="Times New Roman" panose="02020603050405020304" pitchFamily="18" charset="0"/>
                        </a:rPr>
                        <a:t> Rao</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M.Raju</a:t>
                      </a:r>
                      <a:r>
                        <a:rPr lang="en-IN" dirty="0">
                          <a:latin typeface="Times New Roman" panose="02020603050405020304" pitchFamily="18" charset="0"/>
                          <a:cs typeface="Times New Roman" panose="02020603050405020304" pitchFamily="18" charset="0"/>
                        </a:rPr>
                        <a:t> Naik</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SVS Prasad</a:t>
                      </a:r>
                      <a:r>
                        <a:rPr lang="en-I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r>
                        <a:rPr lang="en-IN" dirty="0">
                          <a:latin typeface="Times New Roman"/>
                          <a:ea typeface="Times New Roman"/>
                          <a:cs typeface="Times New Roman"/>
                          <a:sym typeface="Times New Roman"/>
                        </a:rPr>
                        <a:t>(2022)  </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Missing Children Identification using Face Recognition</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The work description in this context refers to the system and process described in the text, which involves using facial recognition technology to identify missing children in India. It encompasses the technical aspects and tasks involved in developing and implementing this system, including face recognition, data processing, and image analysis.</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The text does not explicitly mention "Work Incentives." However, it can be inferred that the work described in the text is incentivized by the need to address the significant issue of missing children in India. The incentive here is the desire to protect and rescue missing children, prevent child exploitation, and enhance the efficiency of law enforcement efforts in locating them.</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“Performance attainment" in this context refers to the successful achievement of the system's objectives. </a:t>
                      </a:r>
                    </a:p>
                    <a:p>
                      <a:pPr marL="0" lvl="0" indent="0" algn="l" rtl="0">
                        <a:spcBef>
                          <a:spcPts val="0"/>
                        </a:spcBef>
                        <a:spcAft>
                          <a:spcPts val="0"/>
                        </a:spcAft>
                        <a:buNone/>
                      </a:pPr>
                      <a:r>
                        <a:rPr lang="en-US" sz="1100" dirty="0">
                          <a:latin typeface="Times New Roman"/>
                          <a:ea typeface="Times New Roman"/>
                          <a:cs typeface="Times New Roman"/>
                          <a:sym typeface="Times New Roman"/>
                        </a:rPr>
                        <a:t>The text mentions challenges such as a lack of resources, the need for expertise in investigations, and the difficulty of identifying missing children even if they are found in different areas or states. </a:t>
                      </a:r>
                      <a:endParaRPr sz="12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cxnSp>
        <p:nvCxnSpPr>
          <p:cNvPr id="115" name="Google Shape;115;p15"/>
          <p:cNvCxnSpPr/>
          <p:nvPr/>
        </p:nvCxnSpPr>
        <p:spPr>
          <a:xfrm rot="10800000" flipH="1">
            <a:off x="136200" y="4038300"/>
            <a:ext cx="11994300" cy="29400"/>
          </a:xfrm>
          <a:prstGeom prst="straightConnector1">
            <a:avLst/>
          </a:prstGeom>
          <a:noFill/>
          <a:ln w="9525" cap="flat" cmpd="sng">
            <a:solidFill>
              <a:schemeClr val="dk2"/>
            </a:solidFill>
            <a:prstDash val="solid"/>
            <a:round/>
            <a:headEnd type="none" w="med" len="med"/>
            <a:tailEnd type="none" w="med" len="med"/>
          </a:ln>
        </p:spPr>
      </p:cxnSp>
      <p:sp>
        <p:nvSpPr>
          <p:cNvPr id="116" name="Google Shape;116;p15"/>
          <p:cNvSpPr txBox="1"/>
          <p:nvPr/>
        </p:nvSpPr>
        <p:spPr>
          <a:xfrm>
            <a:off x="278188" y="4332625"/>
            <a:ext cx="4416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2.</a:t>
            </a:r>
            <a:endParaRPr>
              <a:latin typeface="Calibri"/>
              <a:ea typeface="Calibri"/>
              <a:cs typeface="Calibri"/>
              <a:sym typeface="Calibri"/>
            </a:endParaRPr>
          </a:p>
        </p:txBody>
      </p:sp>
      <p:sp>
        <p:nvSpPr>
          <p:cNvPr id="117" name="Google Shape;117;p15"/>
          <p:cNvSpPr txBox="1"/>
          <p:nvPr/>
        </p:nvSpPr>
        <p:spPr>
          <a:xfrm>
            <a:off x="2190168" y="4362027"/>
            <a:ext cx="1431900" cy="15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Sanskar Pawar</a:t>
            </a:r>
            <a:r>
              <a:rPr lang="en-IN" dirty="0">
                <a:latin typeface="Times New Roman" panose="02020603050405020304" pitchFamily="18" charset="0"/>
                <a:ea typeface="Calibri"/>
                <a:cs typeface="Times New Roman" panose="02020603050405020304" pitchFamily="18" charset="0"/>
                <a:sym typeface="Calibri"/>
              </a:rPr>
              <a:t> </a:t>
            </a:r>
            <a:r>
              <a:rPr lang="en-IN" dirty="0">
                <a:latin typeface="Times New Roman" panose="02020603050405020304" pitchFamily="18" charset="0"/>
                <a:cs typeface="Times New Roman" panose="02020603050405020304" pitchFamily="18" charset="0"/>
              </a:rPr>
              <a:t>Lalit </a:t>
            </a:r>
            <a:r>
              <a:rPr lang="en-IN" dirty="0" err="1">
                <a:latin typeface="Times New Roman" panose="02020603050405020304" pitchFamily="18" charset="0"/>
                <a:cs typeface="Times New Roman" panose="02020603050405020304" pitchFamily="18" charset="0"/>
              </a:rPr>
              <a:t>Bhadane</a:t>
            </a:r>
            <a:r>
              <a:rPr lang="en-IN" dirty="0">
                <a:latin typeface="Times New Roman" panose="02020603050405020304" pitchFamily="18" charset="0"/>
                <a:ea typeface="Calibri"/>
                <a:cs typeface="Times New Roman" panose="02020603050405020304" pitchFamily="18" charset="0"/>
                <a:sym typeface="Calibri"/>
              </a:rPr>
              <a:t> </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Amanullah Shaikh</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Swati </a:t>
            </a:r>
            <a:r>
              <a:rPr lang="en-IN" dirty="0" err="1">
                <a:latin typeface="Times New Roman" panose="02020603050405020304" pitchFamily="18" charset="0"/>
                <a:cs typeface="Times New Roman" panose="02020603050405020304" pitchFamily="18" charset="0"/>
              </a:rPr>
              <a:t>Jakkan</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IN" dirty="0">
                <a:latin typeface="Times New Roman" panose="02020603050405020304" pitchFamily="18" charset="0"/>
                <a:ea typeface="Calibri"/>
                <a:cs typeface="Times New Roman" panose="02020603050405020304" pitchFamily="18" charset="0"/>
                <a:sym typeface="Calibri"/>
              </a:rPr>
              <a:t>(2021)</a:t>
            </a:r>
            <a:endParaRPr dirty="0">
              <a:latin typeface="Times New Roman" panose="02020603050405020304" pitchFamily="18" charset="0"/>
              <a:ea typeface="Calibri"/>
              <a:cs typeface="Times New Roman" panose="02020603050405020304" pitchFamily="18" charset="0"/>
              <a:sym typeface="Calibri"/>
            </a:endParaRPr>
          </a:p>
        </p:txBody>
      </p:sp>
      <p:sp>
        <p:nvSpPr>
          <p:cNvPr id="118" name="Google Shape;118;p15"/>
          <p:cNvSpPr txBox="1"/>
          <p:nvPr/>
        </p:nvSpPr>
        <p:spPr>
          <a:xfrm>
            <a:off x="4195075" y="4362027"/>
            <a:ext cx="1808776" cy="10372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Find Missing Person Using Artificial Intelligence</a:t>
            </a:r>
            <a:endParaRPr lang="en-US" dirty="0">
              <a:latin typeface="Times New Roman" panose="02020603050405020304" pitchFamily="18" charset="0"/>
              <a:ea typeface="Calibri"/>
              <a:cs typeface="Times New Roman" panose="02020603050405020304" pitchFamily="18" charset="0"/>
              <a:sym typeface="Calibri"/>
            </a:endParaRPr>
          </a:p>
        </p:txBody>
      </p:sp>
      <p:sp>
        <p:nvSpPr>
          <p:cNvPr id="119" name="Google Shape;119;p15"/>
          <p:cNvSpPr txBox="1"/>
          <p:nvPr/>
        </p:nvSpPr>
        <p:spPr>
          <a:xfrm>
            <a:off x="6188150" y="4067700"/>
            <a:ext cx="1925700" cy="23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This paper outlines the development of a system aimed at utilizing facial recognition, particularly Amazon Web Services (AWS) Recognition, to locate missing individuals in India. The system's objective is to expedite the search process for missing persons by engaging volunteers and leveraging facial recognition technology.</a:t>
            </a:r>
            <a:endParaRPr sz="1100" dirty="0">
              <a:latin typeface="Times New Roman"/>
              <a:ea typeface="Times New Roman"/>
              <a:cs typeface="Times New Roman"/>
              <a:sym typeface="Times New Roman"/>
            </a:endParaRPr>
          </a:p>
        </p:txBody>
      </p:sp>
      <p:sp>
        <p:nvSpPr>
          <p:cNvPr id="120" name="Google Shape;120;p15"/>
          <p:cNvSpPr txBox="1"/>
          <p:nvPr/>
        </p:nvSpPr>
        <p:spPr>
          <a:xfrm>
            <a:off x="8259132" y="4038299"/>
            <a:ext cx="1742700" cy="21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Accelerating the search process for missing persons by involving volunteers and deploying advanced facial recognition </a:t>
            </a:r>
            <a:r>
              <a:rPr lang="en-US" sz="1100" dirty="0" err="1">
                <a:latin typeface="Times New Roman"/>
                <a:ea typeface="Times New Roman"/>
                <a:cs typeface="Times New Roman"/>
                <a:sym typeface="Times New Roman"/>
              </a:rPr>
              <a:t>Technology.Enhancing</a:t>
            </a:r>
            <a:r>
              <a:rPr lang="en-US" sz="1100" dirty="0">
                <a:latin typeface="Times New Roman"/>
                <a:ea typeface="Times New Roman"/>
                <a:cs typeface="Times New Roman"/>
                <a:sym typeface="Times New Roman"/>
              </a:rPr>
              <a:t> efficiency by utilizing AWS Recognition to achieve a high level of accuracy in identifying missing individuals, minimizing the chances of false positives.</a:t>
            </a:r>
            <a:endParaRPr sz="1100" dirty="0">
              <a:latin typeface="Times New Roman"/>
              <a:ea typeface="Times New Roman"/>
              <a:cs typeface="Times New Roman"/>
              <a:sym typeface="Times New Roman"/>
            </a:endParaRPr>
          </a:p>
        </p:txBody>
      </p:sp>
      <p:sp>
        <p:nvSpPr>
          <p:cNvPr id="121" name="Google Shape;121;p15"/>
          <p:cNvSpPr txBox="1"/>
          <p:nvPr/>
        </p:nvSpPr>
        <p:spPr>
          <a:xfrm>
            <a:off x="10260610" y="4038299"/>
            <a:ext cx="1842900" cy="21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latin typeface="Times New Roman"/>
                <a:ea typeface="Times New Roman"/>
                <a:cs typeface="Times New Roman"/>
                <a:sym typeface="Times New Roman"/>
              </a:rPr>
              <a:t>Performance Attainment and </a:t>
            </a:r>
            <a:r>
              <a:rPr lang="en-US" sz="1100" dirty="0" err="1">
                <a:latin typeface="Times New Roman"/>
                <a:ea typeface="Times New Roman"/>
                <a:cs typeface="Times New Roman"/>
                <a:sym typeface="Times New Roman"/>
              </a:rPr>
              <a:t>ConfinesPerformance</a:t>
            </a:r>
            <a:r>
              <a:rPr lang="en-US" sz="1100" dirty="0">
                <a:latin typeface="Times New Roman"/>
                <a:ea typeface="Times New Roman"/>
                <a:cs typeface="Times New Roman"/>
                <a:sym typeface="Times New Roman"/>
              </a:rPr>
              <a:t> attainment is demonstrated when accurate matches are made, triggering notifications to the relevant authorities and concerned parties. Confines include resource availability, accuracy of facial recognition, privacy and data security, dependency on technology, and limited public participation.</a:t>
            </a:r>
            <a:endParaRPr sz="1100" dirty="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FR7:- Profile Management :</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Profile management within the Missing Child Locator app is designed for user empowerment and customization. Accessed through a dedicated Profile Page, users can easily view and modify their personal details, including profile pictures and account settings. This feature enables users to update contact information, enhance security settings, and personalize their profiles according to their preferences. The intuitive design prioritizes user control, fostering a seamless experience for individuals who can efficiently manage their profiles and stay engaged with the app's functionalities. Additionally, the Profile Management feature may offer options for users to link emergency contact information, further enhancing the app's role as a comprehensive tool for community involvement and child safety.</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30</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B7C94AB-768D-8138-C842-ECF761B86B38}"/>
              </a:ext>
            </a:extLst>
          </p:cNvPr>
          <p:cNvPicPr>
            <a:picLocks noChangeAspect="1"/>
          </p:cNvPicPr>
          <p:nvPr/>
        </p:nvPicPr>
        <p:blipFill>
          <a:blip r:embed="rId4"/>
          <a:stretch>
            <a:fillRect/>
          </a:stretch>
        </p:blipFill>
        <p:spPr>
          <a:xfrm>
            <a:off x="960406" y="2747357"/>
            <a:ext cx="1543050" cy="3429000"/>
          </a:xfrm>
          <a:prstGeom prst="rect">
            <a:avLst/>
          </a:prstGeom>
        </p:spPr>
      </p:pic>
      <p:pic>
        <p:nvPicPr>
          <p:cNvPr id="8" name="Picture 7">
            <a:extLst>
              <a:ext uri="{FF2B5EF4-FFF2-40B4-BE49-F238E27FC236}">
                <a16:creationId xmlns:a16="http://schemas.microsoft.com/office/drawing/2014/main" id="{52B55877-A211-1E45-5D54-FB8EFE1E0459}"/>
              </a:ext>
            </a:extLst>
          </p:cNvPr>
          <p:cNvPicPr>
            <a:picLocks noChangeAspect="1"/>
          </p:cNvPicPr>
          <p:nvPr/>
        </p:nvPicPr>
        <p:blipFill>
          <a:blip r:embed="rId5"/>
          <a:stretch>
            <a:fillRect/>
          </a:stretch>
        </p:blipFill>
        <p:spPr>
          <a:xfrm>
            <a:off x="2801388" y="2747357"/>
            <a:ext cx="1543050" cy="3429000"/>
          </a:xfrm>
          <a:prstGeom prst="rect">
            <a:avLst/>
          </a:prstGeom>
        </p:spPr>
      </p:pic>
      <p:pic>
        <p:nvPicPr>
          <p:cNvPr id="12" name="Picture 11">
            <a:extLst>
              <a:ext uri="{FF2B5EF4-FFF2-40B4-BE49-F238E27FC236}">
                <a16:creationId xmlns:a16="http://schemas.microsoft.com/office/drawing/2014/main" id="{B455337D-0746-2460-0035-165F96EA5E26}"/>
              </a:ext>
            </a:extLst>
          </p:cNvPr>
          <p:cNvPicPr>
            <a:picLocks noChangeAspect="1"/>
          </p:cNvPicPr>
          <p:nvPr/>
        </p:nvPicPr>
        <p:blipFill>
          <a:blip r:embed="rId6"/>
          <a:stretch>
            <a:fillRect/>
          </a:stretch>
        </p:blipFill>
        <p:spPr>
          <a:xfrm>
            <a:off x="4642370" y="2747357"/>
            <a:ext cx="1543050" cy="3429000"/>
          </a:xfrm>
          <a:prstGeom prst="rect">
            <a:avLst/>
          </a:prstGeom>
        </p:spPr>
      </p:pic>
      <p:pic>
        <p:nvPicPr>
          <p:cNvPr id="16" name="Picture 15">
            <a:extLst>
              <a:ext uri="{FF2B5EF4-FFF2-40B4-BE49-F238E27FC236}">
                <a16:creationId xmlns:a16="http://schemas.microsoft.com/office/drawing/2014/main" id="{1CB20349-D0C8-7292-51B1-E251ADE51460}"/>
              </a:ext>
            </a:extLst>
          </p:cNvPr>
          <p:cNvPicPr>
            <a:picLocks noChangeAspect="1"/>
          </p:cNvPicPr>
          <p:nvPr/>
        </p:nvPicPr>
        <p:blipFill>
          <a:blip r:embed="rId7"/>
          <a:stretch>
            <a:fillRect/>
          </a:stretch>
        </p:blipFill>
        <p:spPr>
          <a:xfrm>
            <a:off x="6481313" y="2747357"/>
            <a:ext cx="1543050" cy="3429000"/>
          </a:xfrm>
          <a:prstGeom prst="rect">
            <a:avLst/>
          </a:prstGeom>
        </p:spPr>
      </p:pic>
      <p:pic>
        <p:nvPicPr>
          <p:cNvPr id="18" name="Picture 17">
            <a:extLst>
              <a:ext uri="{FF2B5EF4-FFF2-40B4-BE49-F238E27FC236}">
                <a16:creationId xmlns:a16="http://schemas.microsoft.com/office/drawing/2014/main" id="{7700AF31-8DAC-87BB-BD13-A0A55DC56314}"/>
              </a:ext>
            </a:extLst>
          </p:cNvPr>
          <p:cNvPicPr>
            <a:picLocks noChangeAspect="1"/>
          </p:cNvPicPr>
          <p:nvPr/>
        </p:nvPicPr>
        <p:blipFill>
          <a:blip r:embed="rId8"/>
          <a:stretch>
            <a:fillRect/>
          </a:stretch>
        </p:blipFill>
        <p:spPr>
          <a:xfrm>
            <a:off x="10159199" y="2747357"/>
            <a:ext cx="1543050" cy="3429000"/>
          </a:xfrm>
          <a:prstGeom prst="rect">
            <a:avLst/>
          </a:prstGeom>
        </p:spPr>
      </p:pic>
      <p:pic>
        <p:nvPicPr>
          <p:cNvPr id="20" name="Picture 19">
            <a:extLst>
              <a:ext uri="{FF2B5EF4-FFF2-40B4-BE49-F238E27FC236}">
                <a16:creationId xmlns:a16="http://schemas.microsoft.com/office/drawing/2014/main" id="{8B4701F6-07AC-934A-8AF3-5250A4F2BF8D}"/>
              </a:ext>
            </a:extLst>
          </p:cNvPr>
          <p:cNvPicPr>
            <a:picLocks noChangeAspect="1"/>
          </p:cNvPicPr>
          <p:nvPr/>
        </p:nvPicPr>
        <p:blipFill>
          <a:blip r:embed="rId9"/>
          <a:stretch>
            <a:fillRect/>
          </a:stretch>
        </p:blipFill>
        <p:spPr>
          <a:xfrm>
            <a:off x="8320256" y="2747357"/>
            <a:ext cx="1543050" cy="3429000"/>
          </a:xfrm>
          <a:prstGeom prst="rect">
            <a:avLst/>
          </a:prstGeom>
        </p:spPr>
      </p:pic>
    </p:spTree>
    <p:extLst>
      <p:ext uri="{BB962C8B-B14F-4D97-AF65-F5344CB8AC3E}">
        <p14:creationId xmlns:p14="http://schemas.microsoft.com/office/powerpoint/2010/main" val="3585333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05405"/>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FR8:- Emergency Contact Integration:</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Missing Child Locator app incorporates a vital Emergency Contacts Integration feature to enhance user safety and community response. Users can seamlessly link and update emergency contact information directly within their profiles. This integration ensures that, in critical situations, authorities and designated contacts can be swiftly informed. The intuitive design enables users to manage and verify their emergency contacts, reinforcing the app's commitment to proactive measures in ensuring the well-being of missing children. By seamlessly integrating emergency contacts into the user's profile, the app contributes to a comprehensive safety framework, fostering a sense of community responsibility and quick response in times of need.</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31</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EA0B6418-C851-CAC0-B239-50E99BD1989E}"/>
              </a:ext>
            </a:extLst>
          </p:cNvPr>
          <p:cNvPicPr>
            <a:picLocks noChangeAspect="1"/>
          </p:cNvPicPr>
          <p:nvPr/>
        </p:nvPicPr>
        <p:blipFill>
          <a:blip r:embed="rId4"/>
          <a:stretch>
            <a:fillRect/>
          </a:stretch>
        </p:blipFill>
        <p:spPr>
          <a:xfrm>
            <a:off x="2430729" y="2496995"/>
            <a:ext cx="1644797" cy="3655105"/>
          </a:xfrm>
          <a:prstGeom prst="rect">
            <a:avLst/>
          </a:prstGeom>
        </p:spPr>
      </p:pic>
      <p:pic>
        <p:nvPicPr>
          <p:cNvPr id="8" name="Picture 7">
            <a:extLst>
              <a:ext uri="{FF2B5EF4-FFF2-40B4-BE49-F238E27FC236}">
                <a16:creationId xmlns:a16="http://schemas.microsoft.com/office/drawing/2014/main" id="{412CBC93-A24B-2044-535C-B4394CCD9F4F}"/>
              </a:ext>
            </a:extLst>
          </p:cNvPr>
          <p:cNvPicPr>
            <a:picLocks noChangeAspect="1"/>
          </p:cNvPicPr>
          <p:nvPr/>
        </p:nvPicPr>
        <p:blipFill>
          <a:blip r:embed="rId5"/>
          <a:stretch>
            <a:fillRect/>
          </a:stretch>
        </p:blipFill>
        <p:spPr>
          <a:xfrm>
            <a:off x="4750337" y="2496996"/>
            <a:ext cx="1644797" cy="3655104"/>
          </a:xfrm>
          <a:prstGeom prst="rect">
            <a:avLst/>
          </a:prstGeom>
        </p:spPr>
      </p:pic>
      <p:pic>
        <p:nvPicPr>
          <p:cNvPr id="12" name="Picture 11">
            <a:extLst>
              <a:ext uri="{FF2B5EF4-FFF2-40B4-BE49-F238E27FC236}">
                <a16:creationId xmlns:a16="http://schemas.microsoft.com/office/drawing/2014/main" id="{4915608D-25EA-115D-8FBF-09F0FE157519}"/>
              </a:ext>
            </a:extLst>
          </p:cNvPr>
          <p:cNvPicPr>
            <a:picLocks noChangeAspect="1"/>
          </p:cNvPicPr>
          <p:nvPr/>
        </p:nvPicPr>
        <p:blipFill>
          <a:blip r:embed="rId6"/>
          <a:stretch>
            <a:fillRect/>
          </a:stretch>
        </p:blipFill>
        <p:spPr>
          <a:xfrm>
            <a:off x="7069945" y="2496995"/>
            <a:ext cx="1644797" cy="3655104"/>
          </a:xfrm>
          <a:prstGeom prst="rect">
            <a:avLst/>
          </a:prstGeom>
        </p:spPr>
      </p:pic>
    </p:spTree>
    <p:extLst>
      <p:ext uri="{BB962C8B-B14F-4D97-AF65-F5344CB8AC3E}">
        <p14:creationId xmlns:p14="http://schemas.microsoft.com/office/powerpoint/2010/main" val="401779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FR9:- Report Analytics and Policy:</a:t>
            </a:r>
          </a:p>
          <a:p>
            <a:pPr marL="0" lvl="0" indent="0" algn="l" rtl="0">
              <a:spcBef>
                <a:spcPts val="0"/>
              </a:spcBef>
              <a:spcAft>
                <a:spcPts val="0"/>
              </a:spcAf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Missing Child Locator app is equipped with a robust Report Analytics feature, providing valuable insights into the submitted missing child reports. Users can track the status and impact of their reports, contributing to a transparent and accountable system. Additionally, the app incorporates Policy Agreements, ensuring that users understand and adhere to guidelines regarding data usage and privacy. This dual functionality underscores the app's commitment to accountability and user awareness, fostering a secure and transparent environment for community engagement. By incorporating Report Analytics and Policy Agreements, the app enhances user trust, offering a comprehensive and informed experience for those actively participating in the critical mission of locating missing children.</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32</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CC7CDB34-BF19-E466-74D9-FE8D8C73969B}"/>
              </a:ext>
            </a:extLst>
          </p:cNvPr>
          <p:cNvPicPr>
            <a:picLocks noChangeAspect="1"/>
          </p:cNvPicPr>
          <p:nvPr/>
        </p:nvPicPr>
        <p:blipFill>
          <a:blip r:embed="rId4"/>
          <a:stretch>
            <a:fillRect/>
          </a:stretch>
        </p:blipFill>
        <p:spPr>
          <a:xfrm>
            <a:off x="796082" y="2709948"/>
            <a:ext cx="1574846" cy="3499658"/>
          </a:xfrm>
          <a:prstGeom prst="rect">
            <a:avLst/>
          </a:prstGeom>
        </p:spPr>
      </p:pic>
      <p:pic>
        <p:nvPicPr>
          <p:cNvPr id="8" name="Picture 7">
            <a:extLst>
              <a:ext uri="{FF2B5EF4-FFF2-40B4-BE49-F238E27FC236}">
                <a16:creationId xmlns:a16="http://schemas.microsoft.com/office/drawing/2014/main" id="{3FE977FB-29E7-E449-8AF3-13267F083DA5}"/>
              </a:ext>
            </a:extLst>
          </p:cNvPr>
          <p:cNvPicPr>
            <a:picLocks noChangeAspect="1"/>
          </p:cNvPicPr>
          <p:nvPr/>
        </p:nvPicPr>
        <p:blipFill>
          <a:blip r:embed="rId5"/>
          <a:stretch>
            <a:fillRect/>
          </a:stretch>
        </p:blipFill>
        <p:spPr>
          <a:xfrm>
            <a:off x="2650610" y="2709948"/>
            <a:ext cx="1574845" cy="3499657"/>
          </a:xfrm>
          <a:prstGeom prst="rect">
            <a:avLst/>
          </a:prstGeom>
        </p:spPr>
      </p:pic>
      <p:pic>
        <p:nvPicPr>
          <p:cNvPr id="11" name="Picture 10">
            <a:extLst>
              <a:ext uri="{FF2B5EF4-FFF2-40B4-BE49-F238E27FC236}">
                <a16:creationId xmlns:a16="http://schemas.microsoft.com/office/drawing/2014/main" id="{C6AA0E15-036F-90DD-2757-EDD112B10DDF}"/>
              </a:ext>
            </a:extLst>
          </p:cNvPr>
          <p:cNvPicPr>
            <a:picLocks noChangeAspect="1"/>
          </p:cNvPicPr>
          <p:nvPr/>
        </p:nvPicPr>
        <p:blipFill>
          <a:blip r:embed="rId6"/>
          <a:stretch>
            <a:fillRect/>
          </a:stretch>
        </p:blipFill>
        <p:spPr>
          <a:xfrm>
            <a:off x="4505137" y="2709948"/>
            <a:ext cx="1574846" cy="3499658"/>
          </a:xfrm>
          <a:prstGeom prst="rect">
            <a:avLst/>
          </a:prstGeom>
        </p:spPr>
      </p:pic>
      <p:pic>
        <p:nvPicPr>
          <p:cNvPr id="13" name="Picture 12">
            <a:extLst>
              <a:ext uri="{FF2B5EF4-FFF2-40B4-BE49-F238E27FC236}">
                <a16:creationId xmlns:a16="http://schemas.microsoft.com/office/drawing/2014/main" id="{B6256F8B-CD86-997F-13D1-EB128FA693E7}"/>
              </a:ext>
            </a:extLst>
          </p:cNvPr>
          <p:cNvPicPr>
            <a:picLocks noChangeAspect="1"/>
          </p:cNvPicPr>
          <p:nvPr/>
        </p:nvPicPr>
        <p:blipFill>
          <a:blip r:embed="rId7"/>
          <a:stretch>
            <a:fillRect/>
          </a:stretch>
        </p:blipFill>
        <p:spPr>
          <a:xfrm>
            <a:off x="6359664" y="2709948"/>
            <a:ext cx="1574846" cy="3499658"/>
          </a:xfrm>
          <a:prstGeom prst="rect">
            <a:avLst/>
          </a:prstGeom>
        </p:spPr>
      </p:pic>
      <p:pic>
        <p:nvPicPr>
          <p:cNvPr id="15" name="Picture 14">
            <a:extLst>
              <a:ext uri="{FF2B5EF4-FFF2-40B4-BE49-F238E27FC236}">
                <a16:creationId xmlns:a16="http://schemas.microsoft.com/office/drawing/2014/main" id="{6F299FD1-65C8-B3EF-2079-C4755BD2A2BA}"/>
              </a:ext>
            </a:extLst>
          </p:cNvPr>
          <p:cNvPicPr>
            <a:picLocks noChangeAspect="1"/>
          </p:cNvPicPr>
          <p:nvPr/>
        </p:nvPicPr>
        <p:blipFill>
          <a:blip r:embed="rId8"/>
          <a:stretch>
            <a:fillRect/>
          </a:stretch>
        </p:blipFill>
        <p:spPr>
          <a:xfrm>
            <a:off x="8214191" y="2709947"/>
            <a:ext cx="1574846" cy="3499658"/>
          </a:xfrm>
          <a:prstGeom prst="rect">
            <a:avLst/>
          </a:prstGeom>
        </p:spPr>
      </p:pic>
      <p:pic>
        <p:nvPicPr>
          <p:cNvPr id="17" name="Picture 16">
            <a:extLst>
              <a:ext uri="{FF2B5EF4-FFF2-40B4-BE49-F238E27FC236}">
                <a16:creationId xmlns:a16="http://schemas.microsoft.com/office/drawing/2014/main" id="{5CCC8B5F-259B-EB0F-B12F-C920D9C3CD4E}"/>
              </a:ext>
            </a:extLst>
          </p:cNvPr>
          <p:cNvPicPr>
            <a:picLocks noChangeAspect="1"/>
          </p:cNvPicPr>
          <p:nvPr/>
        </p:nvPicPr>
        <p:blipFill>
          <a:blip r:embed="rId9"/>
          <a:stretch>
            <a:fillRect/>
          </a:stretch>
        </p:blipFill>
        <p:spPr>
          <a:xfrm>
            <a:off x="10068718" y="2709947"/>
            <a:ext cx="1574846" cy="3499658"/>
          </a:xfrm>
          <a:prstGeom prst="rect">
            <a:avLst/>
          </a:prstGeom>
        </p:spPr>
      </p:pic>
    </p:spTree>
    <p:extLst>
      <p:ext uri="{BB962C8B-B14F-4D97-AF65-F5344CB8AC3E}">
        <p14:creationId xmlns:p14="http://schemas.microsoft.com/office/powerpoint/2010/main" val="276163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1" y="914832"/>
            <a:ext cx="11891100"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Times New Roman"/>
                <a:ea typeface="Times New Roman"/>
                <a:cs typeface="Times New Roman"/>
                <a:sym typeface="Times New Roman"/>
              </a:rPr>
              <a:t>Bench mark on YLFW :-</a:t>
            </a:r>
            <a:endParaRPr lang="en-IN" sz="1500" kern="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500" kern="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500" kern="0" dirty="0">
                <a:effectLst/>
                <a:latin typeface="Calibri" panose="020F0502020204030204" pitchFamily="34" charset="0"/>
                <a:ea typeface="Calibri" panose="020F0502020204030204" pitchFamily="34" charset="0"/>
                <a:cs typeface="Calibri" panose="020F0502020204030204" pitchFamily="34" charset="0"/>
              </a:rPr>
              <a:t>A well-known benchmark for assessing face recognition models that target young celebrities is the YLFW (Young </a:t>
            </a:r>
            <a:r>
              <a:rPr lang="en-IN" sz="1500" kern="0" dirty="0" err="1">
                <a:effectLst/>
                <a:latin typeface="Calibri" panose="020F0502020204030204" pitchFamily="34" charset="0"/>
                <a:ea typeface="Calibri" panose="020F0502020204030204" pitchFamily="34" charset="0"/>
                <a:cs typeface="Calibri" panose="020F0502020204030204" pitchFamily="34" charset="0"/>
              </a:rPr>
              <a:t>Labeled</a:t>
            </a:r>
            <a:r>
              <a:rPr lang="en-IN" sz="1500" kern="0" dirty="0">
                <a:effectLst/>
                <a:latin typeface="Calibri" panose="020F0502020204030204" pitchFamily="34" charset="0"/>
                <a:ea typeface="Calibri" panose="020F0502020204030204" pitchFamily="34" charset="0"/>
                <a:cs typeface="Calibri" panose="020F0502020204030204" pitchFamily="34" charset="0"/>
              </a:rPr>
              <a:t> Faces in the Wild) dataset. The collection, which includes more than 1500 photos of 60 people, is intended to evaluate how well facial recognition algorithms work with youthful faces. The procedure used by standard benchmarks on YLFW entails dividing the dataset into 10 folds, training on 9 of them, and testing on the 10 fold. Next, the mean accuracy over these 10 folds is presented.</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0" dirty="0">
                <a:effectLst/>
                <a:latin typeface="Calibri" panose="020F0502020204030204" pitchFamily="34" charset="0"/>
                <a:ea typeface="Calibri" panose="020F0502020204030204" pitchFamily="34" charset="0"/>
                <a:cs typeface="Calibri" panose="020F0502020204030204" pitchFamily="34" charset="0"/>
              </a:rPr>
              <a:t>Cutting-edge facial recognition models have demonstrated remarkable accuracy on the YLFW benchmark, including </a:t>
            </a:r>
            <a:r>
              <a:rPr lang="en-IN" sz="1500" kern="0" dirty="0" err="1">
                <a:effectLst/>
                <a:latin typeface="Calibri" panose="020F0502020204030204" pitchFamily="34" charset="0"/>
                <a:ea typeface="Calibri" panose="020F0502020204030204" pitchFamily="34" charset="0"/>
                <a:cs typeface="Calibri" panose="020F0502020204030204" pitchFamily="34" charset="0"/>
              </a:rPr>
              <a:t>FaceNet</a:t>
            </a:r>
            <a:r>
              <a:rPr lang="en-IN" sz="1500" kern="0" dirty="0">
                <a:effectLst/>
                <a:latin typeface="Calibri" panose="020F0502020204030204" pitchFamily="34" charset="0"/>
                <a:ea typeface="Calibri" panose="020F0502020204030204" pitchFamily="34" charset="0"/>
                <a:cs typeface="Calibri" panose="020F0502020204030204" pitchFamily="34" charset="0"/>
              </a:rPr>
              <a:t>, DeepID2+, and Deep Face Recognition. With a noteworthy accuracy of 95.92%, </a:t>
            </a:r>
            <a:r>
              <a:rPr lang="en-IN" sz="1500" kern="0" dirty="0" err="1">
                <a:effectLst/>
                <a:latin typeface="Calibri" panose="020F0502020204030204" pitchFamily="34" charset="0"/>
                <a:ea typeface="Calibri" panose="020F0502020204030204" pitchFamily="34" charset="0"/>
                <a:cs typeface="Calibri" panose="020F0502020204030204" pitchFamily="34" charset="0"/>
              </a:rPr>
              <a:t>FaceNet</a:t>
            </a:r>
            <a:r>
              <a:rPr lang="en-IN" sz="1500" kern="0" dirty="0">
                <a:effectLst/>
                <a:latin typeface="Calibri" panose="020F0502020204030204" pitchFamily="34" charset="0"/>
                <a:ea typeface="Calibri" panose="020F0502020204030204" pitchFamily="34" charset="0"/>
                <a:cs typeface="Calibri" panose="020F0502020204030204" pitchFamily="34" charset="0"/>
              </a:rPr>
              <a:t>, DeepID2+, and Deep Face Recognition all performed quite well. Deep Face Recognition scored 97.27%. These benchmarks indicate the degree of performance deemed state-of-the-art in this domain and establish a high bar for assessing the effectiveness of face recognition algorithms.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Calibri" panose="020F0502020204030204" pitchFamily="34" charset="0"/>
                <a:ea typeface="Calibri" panose="020F0502020204030204" pitchFamily="34" charset="0"/>
                <a:cs typeface="Calibri" panose="020F0502020204030204" pitchFamily="34" charset="0"/>
              </a:rPr>
              <a:t>It's important to remember that in order to appropriately measure the performance of your model, which was trained on the Indian Faces dataset using MTCNN for face detection, </a:t>
            </a:r>
            <a:r>
              <a:rPr lang="en-IN" sz="1500" kern="0" dirty="0" err="1">
                <a:effectLst/>
                <a:latin typeface="Calibri" panose="020F0502020204030204" pitchFamily="34" charset="0"/>
                <a:ea typeface="Calibri" panose="020F0502020204030204" pitchFamily="34" charset="0"/>
                <a:cs typeface="Calibri" panose="020F0502020204030204" pitchFamily="34" charset="0"/>
              </a:rPr>
              <a:t>FaceNet</a:t>
            </a:r>
            <a:r>
              <a:rPr lang="en-IN" sz="1500" kern="0" dirty="0">
                <a:effectLst/>
                <a:latin typeface="Calibri" panose="020F0502020204030204" pitchFamily="34" charset="0"/>
                <a:ea typeface="Calibri" panose="020F0502020204030204" pitchFamily="34" charset="0"/>
                <a:cs typeface="Calibri" panose="020F0502020204030204" pitchFamily="34" charset="0"/>
              </a:rPr>
              <a:t> for feature extraction, and SVM for classification, it must be retrained on the YLFW dataset. In order to get a thorough evaluation of your model's consistency across different data subsets, you would report the verification accuracy across each fold in accordance with the specified 10-fold cross-validation on YLFW procedure.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Calibri" panose="020F0502020204030204" pitchFamily="34" charset="0"/>
                <a:ea typeface="Calibri" panose="020F0502020204030204" pitchFamily="34" charset="0"/>
                <a:cs typeface="Calibri" panose="020F0502020204030204" pitchFamily="34" charset="0"/>
              </a:rPr>
              <a:t> Transparency and repeatability depend on publishing training facts in addition to verification accuracy. The model architecture, the loss function that was employed, and any particular modifications done to enhance performance on the YLFW dataset are all included in here. Comparing your model's accuracy to other state-of-the-art models on YLFW gives context for evaluating its relative performance in the field.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Calibri" panose="020F0502020204030204" pitchFamily="34" charset="0"/>
                <a:ea typeface="Calibri" panose="020F0502020204030204" pitchFamily="34" charset="0"/>
                <a:cs typeface="Calibri" panose="020F0502020204030204" pitchFamily="34" charset="0"/>
              </a:rPr>
              <a:t>Moreover, the conversation ought to encompass elements such as overfitting and the model's capacity for generalization. When a model works incredibly well on training data but suffers with unknown data, overfitting problems surface. Assessing your model's generalization performance on YLFW will reveal how well it handles a variety of face features outside of the Indian Faces dataset.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IN" sz="15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33</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147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88606" y="831881"/>
            <a:ext cx="11906203" cy="5681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dirty="0">
              <a:latin typeface="Times New Roman"/>
              <a:ea typeface="Times New Roman"/>
              <a:cs typeface="Times New Roman"/>
              <a:sym typeface="Times New Roman"/>
            </a:endParaRPr>
          </a:p>
          <a:p>
            <a:pPr marL="0" lvl="0" indent="0" algn="l" rtl="0">
              <a:spcBef>
                <a:spcPts val="0"/>
              </a:spcBef>
              <a:spcAft>
                <a:spcPts val="0"/>
              </a:spcAft>
              <a:buNone/>
            </a:pPr>
            <a:endParaRPr lang="en-IN" sz="1800" b="1"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34</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1EFDCCBD-15B6-C353-423A-CA532F5CDA74}"/>
              </a:ext>
            </a:extLst>
          </p:cNvPr>
          <p:cNvGraphicFramePr>
            <a:graphicFrameLocks noGrp="1"/>
          </p:cNvGraphicFramePr>
          <p:nvPr>
            <p:extLst>
              <p:ext uri="{D42A27DB-BD31-4B8C-83A1-F6EECF244321}">
                <p14:modId xmlns:p14="http://schemas.microsoft.com/office/powerpoint/2010/main" val="2270155322"/>
              </p:ext>
            </p:extLst>
          </p:nvPr>
        </p:nvGraphicFramePr>
        <p:xfrm>
          <a:off x="3507267" y="815262"/>
          <a:ext cx="5320850" cy="5532885"/>
        </p:xfrm>
        <a:graphic>
          <a:graphicData uri="http://schemas.openxmlformats.org/drawingml/2006/table">
            <a:tbl>
              <a:tblPr firstRow="1" firstCol="1" bandRow="1">
                <a:tableStyleId>{20647206-71C8-4505-AAB1-D5567C396000}</a:tableStyleId>
              </a:tblPr>
              <a:tblGrid>
                <a:gridCol w="828531">
                  <a:extLst>
                    <a:ext uri="{9D8B030D-6E8A-4147-A177-3AD203B41FA5}">
                      <a16:colId xmlns:a16="http://schemas.microsoft.com/office/drawing/2014/main" val="1675737272"/>
                    </a:ext>
                  </a:extLst>
                </a:gridCol>
                <a:gridCol w="1058678">
                  <a:extLst>
                    <a:ext uri="{9D8B030D-6E8A-4147-A177-3AD203B41FA5}">
                      <a16:colId xmlns:a16="http://schemas.microsoft.com/office/drawing/2014/main" val="4198177173"/>
                    </a:ext>
                  </a:extLst>
                </a:gridCol>
                <a:gridCol w="914014">
                  <a:extLst>
                    <a:ext uri="{9D8B030D-6E8A-4147-A177-3AD203B41FA5}">
                      <a16:colId xmlns:a16="http://schemas.microsoft.com/office/drawing/2014/main" val="1492853856"/>
                    </a:ext>
                  </a:extLst>
                </a:gridCol>
                <a:gridCol w="841682">
                  <a:extLst>
                    <a:ext uri="{9D8B030D-6E8A-4147-A177-3AD203B41FA5}">
                      <a16:colId xmlns:a16="http://schemas.microsoft.com/office/drawing/2014/main" val="4277097997"/>
                    </a:ext>
                  </a:extLst>
                </a:gridCol>
                <a:gridCol w="914014">
                  <a:extLst>
                    <a:ext uri="{9D8B030D-6E8A-4147-A177-3AD203B41FA5}">
                      <a16:colId xmlns:a16="http://schemas.microsoft.com/office/drawing/2014/main" val="1954580829"/>
                    </a:ext>
                  </a:extLst>
                </a:gridCol>
                <a:gridCol w="763931">
                  <a:extLst>
                    <a:ext uri="{9D8B030D-6E8A-4147-A177-3AD203B41FA5}">
                      <a16:colId xmlns:a16="http://schemas.microsoft.com/office/drawing/2014/main" val="1827922439"/>
                    </a:ext>
                  </a:extLst>
                </a:gridCol>
              </a:tblGrid>
              <a:tr h="142526">
                <a:tc>
                  <a:txBody>
                    <a:bodyPr/>
                    <a:lstStyle/>
                    <a:p>
                      <a:pPr>
                        <a:lnSpc>
                          <a:spcPct val="107000"/>
                        </a:lnSpc>
                        <a:spcAft>
                          <a:spcPts val="800"/>
                        </a:spcAft>
                      </a:pPr>
                      <a:r>
                        <a:rPr lang="en-IN" sz="1000" b="1" kern="0" dirty="0">
                          <a:effectLst/>
                        </a:rPr>
                        <a:t>Layer</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b="1" kern="0" dirty="0">
                          <a:effectLst/>
                        </a:rPr>
                        <a:t>Input Size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b="1" kern="0" dirty="0">
                          <a:effectLst/>
                        </a:rPr>
                        <a:t>Output Size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b="1" kern="0" dirty="0">
                          <a:effectLst/>
                        </a:rPr>
                        <a:t>Kernel Size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b="1" kern="0" dirty="0">
                          <a:effectLst/>
                        </a:rPr>
                        <a:t># Params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b="1" kern="0" dirty="0">
                          <a:effectLst/>
                        </a:rPr>
                        <a:t>FLOPs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556268039"/>
                  </a:ext>
                </a:extLst>
              </a:tr>
              <a:tr h="142526">
                <a:tc>
                  <a:txBody>
                    <a:bodyPr/>
                    <a:lstStyle/>
                    <a:p>
                      <a:pPr>
                        <a:lnSpc>
                          <a:spcPct val="107000"/>
                        </a:lnSpc>
                        <a:spcAft>
                          <a:spcPts val="800"/>
                        </a:spcAft>
                      </a:pPr>
                      <a:r>
                        <a:rPr lang="en-IN" sz="1000" kern="0" dirty="0">
                          <a:effectLst/>
                        </a:rPr>
                        <a:t>conv1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120x120x3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60x60x32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3x3, stride 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436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4.2M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3554699926"/>
                  </a:ext>
                </a:extLst>
              </a:tr>
              <a:tr h="591980">
                <a:tc>
                  <a:txBody>
                    <a:bodyPr/>
                    <a:lstStyle/>
                    <a:p>
                      <a:pPr>
                        <a:lnSpc>
                          <a:spcPct val="107000"/>
                        </a:lnSpc>
                        <a:spcAft>
                          <a:spcPts val="800"/>
                        </a:spcAft>
                      </a:pPr>
                      <a:r>
                        <a:rPr lang="en-IN" sz="1000" kern="0">
                          <a:effectLst/>
                        </a:rPr>
                        <a:t>maxpool1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60x60x32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30x30x32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2x2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2959325459"/>
                  </a:ext>
                </a:extLst>
              </a:tr>
              <a:tr h="591980">
                <a:tc>
                  <a:txBody>
                    <a:bodyPr/>
                    <a:lstStyle/>
                    <a:p>
                      <a:pPr>
                        <a:lnSpc>
                          <a:spcPct val="107000"/>
                        </a:lnSpc>
                        <a:spcAft>
                          <a:spcPts val="800"/>
                        </a:spcAft>
                      </a:pPr>
                      <a:r>
                        <a:rPr lang="en-IN" sz="1000" kern="0">
                          <a:effectLst/>
                        </a:rPr>
                        <a:t>conv2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30x30x32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15x15x64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3x3, stride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7,872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1.2M</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2144169830"/>
                  </a:ext>
                </a:extLst>
              </a:tr>
              <a:tr h="591980">
                <a:tc>
                  <a:txBody>
                    <a:bodyPr/>
                    <a:lstStyle/>
                    <a:p>
                      <a:pPr>
                        <a:lnSpc>
                          <a:spcPct val="107000"/>
                        </a:lnSpc>
                        <a:spcAft>
                          <a:spcPts val="800"/>
                        </a:spcAft>
                      </a:pPr>
                      <a:r>
                        <a:rPr lang="en-IN" sz="1000" kern="0">
                          <a:effectLst/>
                        </a:rPr>
                        <a:t>maxpool2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15x15x64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7x7x64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2x2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3646607799"/>
                  </a:ext>
                </a:extLst>
              </a:tr>
              <a:tr h="575304">
                <a:tc>
                  <a:txBody>
                    <a:bodyPr/>
                    <a:lstStyle/>
                    <a:p>
                      <a:pPr algn="l">
                        <a:lnSpc>
                          <a:spcPct val="107000"/>
                        </a:lnSpc>
                        <a:spcAft>
                          <a:spcPts val="800"/>
                        </a:spcAft>
                      </a:pPr>
                      <a:r>
                        <a:rPr lang="en-IN" sz="1000" kern="0" dirty="0">
                          <a:effectLst/>
                        </a:rPr>
                        <a:t>Conv3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7x7x64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3x3x128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3x3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31,456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0.6M</a:t>
                      </a:r>
                    </a:p>
                    <a:p>
                      <a:pPr>
                        <a:lnSpc>
                          <a:spcPct val="107000"/>
                        </a:lnSpc>
                        <a:spcAft>
                          <a:spcPts val="800"/>
                        </a:spcAft>
                      </a:pPr>
                      <a:endParaRPr lang="en-IN" sz="1000" kern="0" dirty="0">
                        <a:effectLst/>
                      </a:endParaRPr>
                    </a:p>
                  </a:txBody>
                  <a:tcPr marL="9160" marR="9160" marT="9160" marB="9160" anchor="ctr"/>
                </a:tc>
                <a:extLst>
                  <a:ext uri="{0D108BD9-81ED-4DB2-BD59-A6C34878D82A}">
                    <a16:rowId xmlns:a16="http://schemas.microsoft.com/office/drawing/2014/main" val="582506891"/>
                  </a:ext>
                </a:extLst>
              </a:tr>
              <a:tr h="591980">
                <a:tc>
                  <a:txBody>
                    <a:bodyPr/>
                    <a:lstStyle/>
                    <a:p>
                      <a:pPr>
                        <a:lnSpc>
                          <a:spcPct val="107000"/>
                        </a:lnSpc>
                        <a:spcAft>
                          <a:spcPts val="800"/>
                        </a:spcAft>
                      </a:pPr>
                      <a:r>
                        <a:rPr lang="en-IN" sz="1000" kern="0" dirty="0">
                          <a:effectLst/>
                        </a:rPr>
                        <a:t>flatten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3x3x128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3,200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3139379062"/>
                  </a:ext>
                </a:extLst>
              </a:tr>
              <a:tr h="591980">
                <a:tc>
                  <a:txBody>
                    <a:bodyPr/>
                    <a:lstStyle/>
                    <a:p>
                      <a:pPr>
                        <a:lnSpc>
                          <a:spcPct val="107000"/>
                        </a:lnSpc>
                        <a:spcAft>
                          <a:spcPts val="800"/>
                        </a:spcAft>
                      </a:pPr>
                      <a:r>
                        <a:rPr lang="en-IN" sz="1000" kern="0">
                          <a:effectLst/>
                        </a:rPr>
                        <a:t>fc1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3,200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512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5,24,288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0.5M</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3622285524"/>
                  </a:ext>
                </a:extLst>
              </a:tr>
              <a:tr h="591980">
                <a:tc>
                  <a:txBody>
                    <a:bodyPr/>
                    <a:lstStyle/>
                    <a:p>
                      <a:pPr>
                        <a:lnSpc>
                          <a:spcPct val="107000"/>
                        </a:lnSpc>
                        <a:spcAft>
                          <a:spcPts val="800"/>
                        </a:spcAft>
                      </a:pPr>
                      <a:r>
                        <a:rPr lang="en-IN" sz="1000" kern="0">
                          <a:effectLst/>
                        </a:rPr>
                        <a:t>fc2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512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128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32,768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endParaRPr lang="en-IN" sz="1000" kern="0" dirty="0">
                        <a:effectLst/>
                      </a:endParaRPr>
                    </a:p>
                    <a:p>
                      <a:pPr>
                        <a:lnSpc>
                          <a:spcPct val="107000"/>
                        </a:lnSpc>
                        <a:spcAft>
                          <a:spcPts val="800"/>
                        </a:spcAft>
                      </a:pPr>
                      <a:r>
                        <a:rPr lang="en-IN" sz="1000" kern="0" dirty="0">
                          <a:effectLst/>
                        </a:rPr>
                        <a:t>32K</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1652554637"/>
                  </a:ext>
                </a:extLst>
              </a:tr>
              <a:tr h="142526">
                <a:tc>
                  <a:txBody>
                    <a:bodyPr/>
                    <a:lstStyle/>
                    <a:p>
                      <a:pPr>
                        <a:lnSpc>
                          <a:spcPct val="107000"/>
                        </a:lnSpc>
                        <a:spcAft>
                          <a:spcPts val="800"/>
                        </a:spcAft>
                      </a:pPr>
                      <a:r>
                        <a:rPr lang="en-IN" sz="1000" kern="0">
                          <a:effectLst/>
                        </a:rPr>
                        <a:t>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a:effectLst/>
                        </a:rPr>
                        <a:t>596,820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tc>
                  <a:txBody>
                    <a:bodyPr/>
                    <a:lstStyle/>
                    <a:p>
                      <a:pPr>
                        <a:lnSpc>
                          <a:spcPct val="107000"/>
                        </a:lnSpc>
                        <a:spcAft>
                          <a:spcPts val="800"/>
                        </a:spcAft>
                      </a:pPr>
                      <a:r>
                        <a:rPr lang="en-IN" sz="1000" kern="0" dirty="0">
                          <a:effectLst/>
                        </a:rPr>
                        <a:t>6.5M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160" marR="9160" marT="9160" marB="9160" anchor="ctr"/>
                </a:tc>
                <a:extLst>
                  <a:ext uri="{0D108BD9-81ED-4DB2-BD59-A6C34878D82A}">
                    <a16:rowId xmlns:a16="http://schemas.microsoft.com/office/drawing/2014/main" val="3852838989"/>
                  </a:ext>
                </a:extLst>
              </a:tr>
            </a:tbl>
          </a:graphicData>
        </a:graphic>
      </p:graphicFrame>
    </p:spTree>
    <p:extLst>
      <p:ext uri="{BB962C8B-B14F-4D97-AF65-F5344CB8AC3E}">
        <p14:creationId xmlns:p14="http://schemas.microsoft.com/office/powerpoint/2010/main" val="1124151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111122" y="914832"/>
            <a:ext cx="10396166" cy="5410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lvl="0" indent="0" algn="ctr" rtl="0">
              <a:spcBef>
                <a:spcPts val="0"/>
              </a:spcBef>
              <a:spcAft>
                <a:spcPts val="0"/>
              </a:spcAft>
              <a:buNone/>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Results</a:t>
            </a:r>
          </a:p>
          <a:p>
            <a:pPr marL="0" lvl="0" indent="0" algn="l" rtl="0">
              <a:spcBef>
                <a:spcPts val="0"/>
              </a:spcBef>
              <a:spcAft>
                <a:spcPts val="0"/>
              </a:spcAft>
              <a:buNone/>
            </a:pPr>
            <a:endPar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algn="just"/>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Our face recognition algorithm has shown remarkable performance in our extensive assessment on the YLFW benchmark dataset, which consists of 1,595 photos spanning 60 identities ranging in age from 1 to 30. Our model, which made use of 10-fold cross-validation, produced a mean verification accuracy of 87.6% over the course of the 10 folds. This methodology guarantees a comprehensive analysis of the model's efficacy and consistency across many dataset subsets.</a:t>
            </a:r>
          </a:p>
          <a:p>
            <a:pPr marL="0" lvl="0" indent="0" algn="just" rtl="0">
              <a:spcBef>
                <a:spcPts val="0"/>
              </a:spcBef>
              <a:spcAft>
                <a:spcPts val="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algn="just"/>
            <a:r>
              <a:rPr lang="en-IN" kern="0" dirty="0">
                <a:effectLst/>
                <a:latin typeface="Times New Roman" panose="02020603050405020304" pitchFamily="18" charset="0"/>
                <a:ea typeface="Calibri" panose="020F0502020204030204" pitchFamily="34" charset="0"/>
                <a:cs typeface="Times New Roman" panose="02020603050405020304" pitchFamily="18" charset="0"/>
              </a:rPr>
              <a:t>Interestingly, our model can generalize well with less training data than both </a:t>
            </a:r>
            <a:r>
              <a:rPr lang="en-IN" kern="0" dirty="0" err="1">
                <a:effectLst/>
                <a:latin typeface="Times New Roman" panose="02020603050405020304" pitchFamily="18" charset="0"/>
                <a:ea typeface="Calibri" panose="020F0502020204030204" pitchFamily="34" charset="0"/>
                <a:cs typeface="Times New Roman" panose="02020603050405020304" pitchFamily="18" charset="0"/>
              </a:rPr>
              <a:t>SphereFace</a:t>
            </a: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kern="0" dirty="0" err="1">
                <a:effectLst/>
                <a:latin typeface="Times New Roman" panose="02020603050405020304" pitchFamily="18" charset="0"/>
                <a:ea typeface="Calibri" panose="020F0502020204030204" pitchFamily="34" charset="0"/>
                <a:cs typeface="Times New Roman" panose="02020603050405020304" pitchFamily="18" charset="0"/>
              </a:rPr>
              <a:t>ArcFace</a:t>
            </a: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models. Our model is resilient and adaptive to real-world differences in stance, emotion, and lighting. Effective generalization is essential for real-world applications, particularly in situations that are dynamic and unexpected.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35</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006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26"/>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26"/>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59" name="Google Shape;259;p26"/>
          <p:cNvPicPr preferRelativeResize="0"/>
          <p:nvPr/>
        </p:nvPicPr>
        <p:blipFill rotWithShape="1">
          <a:blip r:embed="rId3">
            <a:alphaModFix/>
          </a:blip>
          <a:srcRect/>
          <a:stretch/>
        </p:blipFill>
        <p:spPr>
          <a:xfrm>
            <a:off x="135929" y="-19567"/>
            <a:ext cx="3192005" cy="746274"/>
          </a:xfrm>
          <a:prstGeom prst="rect">
            <a:avLst/>
          </a:prstGeom>
          <a:noFill/>
          <a:ln>
            <a:noFill/>
          </a:ln>
        </p:spPr>
      </p:pic>
      <p:sp>
        <p:nvSpPr>
          <p:cNvPr id="260" name="Google Shape;260;p26"/>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61" name="Google Shape;261;p26"/>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62" name="Google Shape;262;p26"/>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36</a:t>
            </a:fld>
            <a:endParaRPr>
              <a:solidFill>
                <a:srgbClr val="FF33CC"/>
              </a:solidFill>
            </a:endParaRPr>
          </a:p>
        </p:txBody>
      </p:sp>
      <p:sp>
        <p:nvSpPr>
          <p:cNvPr id="263" name="Google Shape;263;p26"/>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6"/>
          <p:cNvSpPr txBox="1"/>
          <p:nvPr/>
        </p:nvSpPr>
        <p:spPr>
          <a:xfrm>
            <a:off x="223700" y="1253875"/>
            <a:ext cx="11626200" cy="50772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700" b="1" dirty="0">
                <a:latin typeface="Times New Roman"/>
                <a:ea typeface="Times New Roman"/>
                <a:cs typeface="Times New Roman"/>
                <a:sym typeface="Times New Roman"/>
              </a:rPr>
              <a:t>TEAM-MEMBERS</a:t>
            </a:r>
            <a:endParaRPr sz="17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TEAM-MEMBER-1: D. </a:t>
            </a:r>
            <a:r>
              <a:rPr lang="en-IN" sz="1900" b="1" dirty="0" err="1">
                <a:latin typeface="Times New Roman"/>
                <a:ea typeface="Times New Roman"/>
                <a:cs typeface="Times New Roman"/>
                <a:sym typeface="Times New Roman"/>
              </a:rPr>
              <a:t>Bhovan</a:t>
            </a:r>
            <a:endParaRPr sz="1900" b="1"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TEAM-MEMBER-2: Sk. Rizvan</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TEAM-MEMBER-3: M. Navya Niharika</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TEAM-MEMBER-4: A. </a:t>
            </a:r>
            <a:r>
              <a:rPr lang="en-IN" sz="1900" b="1" dirty="0" err="1">
                <a:solidFill>
                  <a:schemeClr val="dk1"/>
                </a:solidFill>
                <a:latin typeface="Times New Roman"/>
                <a:ea typeface="Times New Roman"/>
                <a:cs typeface="Times New Roman"/>
                <a:sym typeface="Times New Roman"/>
              </a:rPr>
              <a:t>Sumedha</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dirty="0">
              <a:solidFill>
                <a:schemeClr val="dk1"/>
              </a:solidFill>
              <a:latin typeface="Calibri"/>
              <a:ea typeface="Calibri"/>
              <a:cs typeface="Calibri"/>
              <a:sym typeface="Calibri"/>
            </a:endParaRPr>
          </a:p>
          <a:p>
            <a:pPr marL="4114800" lvl="0" indent="45720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27"/>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27"/>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72" name="Google Shape;272;p27"/>
          <p:cNvPicPr preferRelativeResize="0"/>
          <p:nvPr/>
        </p:nvPicPr>
        <p:blipFill rotWithShape="1">
          <a:blip r:embed="rId3">
            <a:alphaModFix/>
          </a:blip>
          <a:srcRect/>
          <a:stretch/>
        </p:blipFill>
        <p:spPr>
          <a:xfrm>
            <a:off x="135929" y="-19567"/>
            <a:ext cx="3192006" cy="782930"/>
          </a:xfrm>
          <a:prstGeom prst="rect">
            <a:avLst/>
          </a:prstGeom>
          <a:noFill/>
          <a:ln>
            <a:noFill/>
          </a:ln>
        </p:spPr>
      </p:pic>
      <p:sp>
        <p:nvSpPr>
          <p:cNvPr id="273" name="Google Shape;273;p27"/>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74" name="Google Shape;274;p27"/>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75" name="Google Shape;275;p27"/>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37</a:t>
            </a:fld>
            <a:endParaRPr>
              <a:solidFill>
                <a:srgbClr val="FF33CC"/>
              </a:solidFill>
            </a:endParaRPr>
          </a:p>
        </p:txBody>
      </p:sp>
      <p:sp>
        <p:nvSpPr>
          <p:cNvPr id="276" name="Google Shape;276;p27"/>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7"/>
          <p:cNvSpPr txBox="1"/>
          <p:nvPr/>
        </p:nvSpPr>
        <p:spPr>
          <a:xfrm>
            <a:off x="488600" y="1106700"/>
            <a:ext cx="11125800" cy="47829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CONCLUSION</a:t>
            </a:r>
            <a:endParaRPr sz="1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latin typeface="Times New Roman"/>
                <a:ea typeface="Times New Roman"/>
                <a:cs typeface="Times New Roman"/>
                <a:sym typeface="Times New Roman"/>
              </a:rPr>
              <a:t>The “</a:t>
            </a:r>
            <a:r>
              <a:rPr lang="en-IN" b="1" i="0" dirty="0">
                <a:solidFill>
                  <a:schemeClr val="tx1"/>
                </a:solidFill>
                <a:effectLst/>
                <a:latin typeface="Söhne"/>
              </a:rPr>
              <a:t>AI-Powered Missing Child Locator</a:t>
            </a:r>
            <a:r>
              <a:rPr lang="en-US" b="1" dirty="0">
                <a:solidFill>
                  <a:schemeClr val="dk1"/>
                </a:solidFill>
                <a:latin typeface="Times New Roman"/>
                <a:ea typeface="Times New Roman"/>
                <a:cs typeface="Times New Roman"/>
                <a:sym typeface="Times New Roman"/>
              </a:rPr>
              <a:t>" project is a technology-driven initiative designed to address the urgent issue of locating missing children. It harnesses advanced technologies, including facial recognition and real-time notifications, to improve identification accuracy and enhance community engagement. The functional requirements outline essential features such as user registration, real-time notifications, and multilingual support, while non-functional requirements emphasize performance, security, and scalability.</a:t>
            </a: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latin typeface="Times New Roman"/>
                <a:ea typeface="Times New Roman"/>
                <a:cs typeface="Times New Roman"/>
                <a:sym typeface="Times New Roman"/>
              </a:rPr>
              <a:t>The software and hardware requirements detail the necessary infrastructure for system development and operation. This comprehensive approach ensures that the system operates efficiently and securely across various platforms. Ultimately, this project embodies the power of technology to make a positive impact on society by significantly increasing the chances of reuniting missing children with their families, offering hope and support to communities in times of distress.</a:t>
            </a:r>
            <a:endParaRPr b="1"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81"/>
        <p:cNvGrpSpPr/>
        <p:nvPr/>
      </p:nvGrpSpPr>
      <p:grpSpPr>
        <a:xfrm>
          <a:off x="0" y="0"/>
          <a:ext cx="0" cy="0"/>
          <a:chOff x="0" y="0"/>
          <a:chExt cx="0" cy="0"/>
        </a:xfrm>
      </p:grpSpPr>
      <p:sp>
        <p:nvSpPr>
          <p:cNvPr id="282" name="Google Shape;282;p28"/>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3" name="Google Shape;283;p28"/>
          <p:cNvPicPr preferRelativeResize="0"/>
          <p:nvPr/>
        </p:nvPicPr>
        <p:blipFill rotWithShape="1">
          <a:blip r:embed="rId3">
            <a:alphaModFix/>
          </a:blip>
          <a:srcRect/>
          <a:stretch/>
        </p:blipFill>
        <p:spPr>
          <a:xfrm>
            <a:off x="0" y="-53975"/>
            <a:ext cx="12192000" cy="1207250"/>
          </a:xfrm>
          <a:prstGeom prst="rect">
            <a:avLst/>
          </a:prstGeom>
          <a:noFill/>
          <a:ln>
            <a:noFill/>
          </a:ln>
        </p:spPr>
      </p:pic>
      <p:sp>
        <p:nvSpPr>
          <p:cNvPr id="284" name="Google Shape;284;p28"/>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33CC"/>
              </a:solidFill>
            </a:endParaRPr>
          </a:p>
        </p:txBody>
      </p:sp>
      <p:sp>
        <p:nvSpPr>
          <p:cNvPr id="285" name="Google Shape;285;p28"/>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86" name="Google Shape;286;p28"/>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solidFill>
                <a:srgbClr val="FF33CC"/>
              </a:solidFill>
            </a:endParaRPr>
          </a:p>
        </p:txBody>
      </p:sp>
      <p:sp>
        <p:nvSpPr>
          <p:cNvPr id="287" name="Google Shape;287;p28"/>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8"/>
          <p:cNvSpPr txBox="1"/>
          <p:nvPr/>
        </p:nvSpPr>
        <p:spPr>
          <a:xfrm>
            <a:off x="1931200" y="2952525"/>
            <a:ext cx="9183000" cy="29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0000" b="1">
                <a:latin typeface="Times New Roman"/>
                <a:ea typeface="Times New Roman"/>
                <a:cs typeface="Times New Roman"/>
                <a:sym typeface="Times New Roman"/>
              </a:rPr>
              <a:t>THANK YOU</a:t>
            </a:r>
            <a:endParaRPr sz="100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6"/>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6"/>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29" name="Google Shape;129;p16"/>
          <p:cNvPicPr preferRelativeResize="0"/>
          <p:nvPr/>
        </p:nvPicPr>
        <p:blipFill rotWithShape="1">
          <a:blip r:embed="rId3">
            <a:alphaModFix/>
          </a:blip>
          <a:srcRect/>
          <a:stretch/>
        </p:blipFill>
        <p:spPr>
          <a:xfrm>
            <a:off x="63911" y="0"/>
            <a:ext cx="3264023" cy="763363"/>
          </a:xfrm>
          <a:prstGeom prst="rect">
            <a:avLst/>
          </a:prstGeom>
          <a:noFill/>
          <a:ln>
            <a:noFill/>
          </a:ln>
        </p:spPr>
      </p:pic>
      <p:sp>
        <p:nvSpPr>
          <p:cNvPr id="130" name="Google Shape;130;p16"/>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31" name="Google Shape;131;p16"/>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32" name="Google Shape;132;p16"/>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4</a:t>
            </a:fld>
            <a:endParaRPr>
              <a:solidFill>
                <a:srgbClr val="FF33CC"/>
              </a:solidFill>
            </a:endParaRPr>
          </a:p>
        </p:txBody>
      </p:sp>
      <p:sp>
        <p:nvSpPr>
          <p:cNvPr id="133" name="Google Shape;133;p16"/>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6"/>
          <p:cNvSpPr txBox="1"/>
          <p:nvPr/>
        </p:nvSpPr>
        <p:spPr>
          <a:xfrm>
            <a:off x="91250" y="817800"/>
            <a:ext cx="11758800" cy="539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IN" b="1" dirty="0">
                <a:latin typeface="Times New Roman"/>
                <a:ea typeface="Times New Roman"/>
                <a:cs typeface="Times New Roman"/>
                <a:sym typeface="Times New Roman"/>
              </a:rPr>
              <a:t>Problem Statements We have Reviewed</a:t>
            </a:r>
            <a:endParaRPr b="1" dirty="0">
              <a:latin typeface="Times New Roman"/>
              <a:ea typeface="Times New Roman"/>
              <a:cs typeface="Times New Roman"/>
              <a:sym typeface="Times New Roman"/>
            </a:endParaRPr>
          </a:p>
          <a:p>
            <a:pPr marL="457200" lvl="0" indent="-317500">
              <a:buSzPts val="1400"/>
              <a:buFont typeface="Times New Roman"/>
              <a:buChar char="●"/>
            </a:pPr>
            <a:r>
              <a:rPr lang="en-IN" b="0" i="0" dirty="0">
                <a:solidFill>
                  <a:srgbClr val="000000"/>
                </a:solidFill>
                <a:effectLst/>
                <a:latin typeface="Times New Roman" panose="02020603050405020304" pitchFamily="18" charset="0"/>
              </a:rPr>
              <a:t>AI-Powered Missing Child Locator</a:t>
            </a:r>
            <a:r>
              <a:rPr lang="en-IN" dirty="0">
                <a:latin typeface="Times New Roman"/>
                <a:ea typeface="Times New Roman"/>
                <a:cs typeface="Times New Roman"/>
                <a:sym typeface="Times New Roman"/>
              </a:rPr>
              <a:t>(DEEP LEARNING,DIGITAL IMAGE PROCESSING, AI)</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b="0" i="0" dirty="0">
                <a:solidFill>
                  <a:srgbClr val="000000"/>
                </a:solidFill>
                <a:effectLst/>
                <a:latin typeface="Arial" panose="020B0604020202020204" pitchFamily="34" charset="0"/>
              </a:rPr>
              <a:t>Tracking the attendance of students for timely granting of aids from government</a:t>
            </a:r>
            <a:r>
              <a:rPr lang="en-IN" dirty="0">
                <a:latin typeface="Times New Roman"/>
                <a:ea typeface="Times New Roman"/>
                <a:cs typeface="Times New Roman"/>
                <a:sym typeface="Times New Roman"/>
              </a:rPr>
              <a:t>(ML, NLP, IMAGE PROCESSING)</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b="0" i="0" dirty="0">
                <a:solidFill>
                  <a:srgbClr val="000000"/>
                </a:solidFill>
                <a:effectLst/>
                <a:latin typeface="Arial" panose="020B0604020202020204" pitchFamily="34" charset="0"/>
              </a:rPr>
              <a:t>Virtual reality based solution for training medical students</a:t>
            </a:r>
            <a:r>
              <a:rPr lang="en-IN" dirty="0">
                <a:latin typeface="Times New Roman"/>
                <a:ea typeface="Times New Roman"/>
                <a:cs typeface="Times New Roman"/>
                <a:sym typeface="Times New Roman"/>
              </a:rPr>
              <a:t>.(VR, ML, AI)</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0" i="0" dirty="0">
                <a:solidFill>
                  <a:srgbClr val="000000"/>
                </a:solidFill>
                <a:effectLst/>
                <a:latin typeface="Arial" panose="020B0604020202020204" pitchFamily="34" charset="0"/>
              </a:rPr>
              <a:t>Smart Document Capture Platform</a:t>
            </a:r>
            <a:r>
              <a:rPr lang="en-IN" dirty="0">
                <a:latin typeface="Times New Roman"/>
                <a:ea typeface="Times New Roman"/>
                <a:cs typeface="Times New Roman"/>
                <a:sym typeface="Times New Roman"/>
              </a:rPr>
              <a:t>(OCR, ML, NLP)</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1" dirty="0">
                <a:latin typeface="Times New Roman"/>
                <a:ea typeface="Times New Roman"/>
                <a:cs typeface="Times New Roman"/>
                <a:sym typeface="Times New Roman"/>
              </a:rPr>
              <a:t>Selected Problem Statement</a:t>
            </a:r>
            <a:endParaRPr b="1" dirty="0">
              <a:latin typeface="Times New Roman"/>
              <a:ea typeface="Times New Roman"/>
              <a:cs typeface="Times New Roman"/>
              <a:sym typeface="Times New Roman"/>
            </a:endParaRPr>
          </a:p>
          <a:p>
            <a:pPr marL="457200" lvl="0" indent="-317500">
              <a:buSzPts val="1400"/>
              <a:buFont typeface="Times New Roman"/>
              <a:buChar char="●"/>
            </a:pPr>
            <a:r>
              <a:rPr lang="en-US" b="0" i="0" dirty="0">
                <a:solidFill>
                  <a:srgbClr val="000000"/>
                </a:solidFill>
                <a:effectLst/>
                <a:latin typeface="Times New Roman" panose="02020603050405020304" pitchFamily="18" charset="0"/>
              </a:rPr>
              <a:t>AI-Powered Missing Child Locator</a:t>
            </a:r>
            <a:r>
              <a:rPr lang="en-US" dirty="0">
                <a:latin typeface="Times New Roman"/>
                <a:ea typeface="Times New Roman"/>
                <a:cs typeface="Times New Roman"/>
                <a:sym typeface="Times New Roman"/>
              </a:rPr>
              <a:t>(DEEP LEARNING,DIGITAL IMAGE PROCESSING, AI)</a:t>
            </a: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IN" b="1" dirty="0">
                <a:solidFill>
                  <a:schemeClr val="dk1"/>
                </a:solidFill>
                <a:latin typeface="Times New Roman"/>
                <a:ea typeface="Times New Roman"/>
                <a:cs typeface="Times New Roman"/>
                <a:sym typeface="Times New Roman"/>
              </a:rPr>
              <a:t>Selected Problem Statement Domain</a:t>
            </a:r>
            <a:endParaRPr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Blockchain &amp; Cybersecurity </a:t>
            </a:r>
            <a:endParaRPr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1" dirty="0">
                <a:latin typeface="Times New Roman"/>
                <a:ea typeface="Times New Roman"/>
                <a:cs typeface="Times New Roman"/>
                <a:sym typeface="Times New Roman"/>
              </a:rPr>
              <a:t>Problem Statement Selection Source</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dirty="0">
                <a:latin typeface="Times New Roman"/>
                <a:ea typeface="Times New Roman"/>
                <a:cs typeface="Times New Roman"/>
                <a:sym typeface="Times New Roman"/>
              </a:rPr>
              <a:t>Smart India Hackathon Platform(2022)</a:t>
            </a:r>
            <a:endParaRPr dirty="0">
              <a:latin typeface="Times New Roman"/>
              <a:ea typeface="Times New Roman"/>
              <a:cs typeface="Times New Roman"/>
              <a:sym typeface="Times New Roman"/>
            </a:endParaRPr>
          </a:p>
          <a:p>
            <a:pPr marL="9144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1" dirty="0">
                <a:latin typeface="Times New Roman"/>
                <a:ea typeface="Times New Roman"/>
                <a:cs typeface="Times New Roman"/>
                <a:sym typeface="Times New Roman"/>
              </a:rPr>
              <a:t>Problem Statement Registered Organization</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0" i="0" dirty="0">
                <a:solidFill>
                  <a:srgbClr val="000000"/>
                </a:solidFill>
                <a:effectLst/>
                <a:latin typeface="Times New Roman" panose="02020603050405020304" pitchFamily="18" charset="0"/>
              </a:rPr>
              <a:t>Cyber Crime Unit, Special Cell, Delhi Police, MHA</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IN" b="1" dirty="0">
                <a:latin typeface="Times New Roman"/>
                <a:ea typeface="Times New Roman"/>
                <a:cs typeface="Times New Roman"/>
                <a:sym typeface="Times New Roman"/>
              </a:rPr>
              <a:t>Problem Statement Outcome</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The project introduces a mobile app with AI-powered facial recognition to streamline the process of finding missing children, offering real-time updates and community engagement for improved outcomes.</a:t>
            </a:r>
            <a:endParaRPr b="1"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7"/>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7"/>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42" name="Google Shape;142;p17"/>
          <p:cNvPicPr preferRelativeResize="0"/>
          <p:nvPr/>
        </p:nvPicPr>
        <p:blipFill rotWithShape="1">
          <a:blip r:embed="rId3">
            <a:alphaModFix/>
          </a:blip>
          <a:srcRect/>
          <a:stretch/>
        </p:blipFill>
        <p:spPr>
          <a:xfrm>
            <a:off x="63911" y="-19567"/>
            <a:ext cx="3264024" cy="741462"/>
          </a:xfrm>
          <a:prstGeom prst="rect">
            <a:avLst/>
          </a:prstGeom>
          <a:noFill/>
          <a:ln>
            <a:noFill/>
          </a:ln>
        </p:spPr>
      </p:pic>
      <p:sp>
        <p:nvSpPr>
          <p:cNvPr id="143" name="Google Shape;143;p17"/>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44" name="Google Shape;144;p17"/>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45" name="Google Shape;145;p17"/>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5</a:t>
            </a:fld>
            <a:endParaRPr>
              <a:solidFill>
                <a:srgbClr val="FF33CC"/>
              </a:solidFill>
            </a:endParaRPr>
          </a:p>
        </p:txBody>
      </p:sp>
      <p:sp>
        <p:nvSpPr>
          <p:cNvPr id="146" name="Google Shape;146;p17"/>
          <p:cNvSpPr txBox="1"/>
          <p:nvPr/>
        </p:nvSpPr>
        <p:spPr>
          <a:xfrm flipH="1">
            <a:off x="135870" y="877163"/>
            <a:ext cx="11920200" cy="8586926"/>
          </a:xfrm>
          <a:prstGeom prst="rect">
            <a:avLst/>
          </a:prstGeom>
          <a:noFill/>
          <a:ln>
            <a:noFill/>
          </a:ln>
        </p:spPr>
        <p:txBody>
          <a:bodyPr spcFirstLastPara="1" wrap="square" lIns="91425" tIns="45700" rIns="91425" bIns="45700" anchor="t" anchorCtr="0">
            <a:spAutoFit/>
          </a:bodyPr>
          <a:lstStyle/>
          <a:p>
            <a:pPr marL="3200400" marR="0" lvl="0" indent="0" algn="l" rtl="0">
              <a:spcBef>
                <a:spcPts val="0"/>
              </a:spcBef>
              <a:spcAft>
                <a:spcPts val="0"/>
              </a:spcAft>
              <a:buNone/>
            </a:pPr>
            <a:endParaRPr lang="en-IN" sz="1800" b="1" dirty="0">
              <a:solidFill>
                <a:srgbClr val="111111"/>
              </a:solidFill>
            </a:endParaRPr>
          </a:p>
          <a:p>
            <a:pPr marL="3200400" marR="0" lvl="0" indent="0" algn="l" rtl="0">
              <a:spcBef>
                <a:spcPts val="0"/>
              </a:spcBef>
              <a:spcAft>
                <a:spcPts val="0"/>
              </a:spcAft>
              <a:buNone/>
            </a:pPr>
            <a:r>
              <a:rPr lang="en-IN" sz="1800" b="1" dirty="0">
                <a:solidFill>
                  <a:srgbClr val="111111"/>
                </a:solidFill>
              </a:rPr>
              <a:t>Problem Statement Title: Ai – Powered Child Locator App</a:t>
            </a:r>
            <a:endParaRPr sz="1800" b="1" dirty="0">
              <a:solidFill>
                <a:srgbClr val="111111"/>
              </a:solidFill>
            </a:endParaRPr>
          </a:p>
          <a:p>
            <a:pPr marL="3200400" marR="0" lvl="0" indent="0" algn="l" rtl="0">
              <a:spcBef>
                <a:spcPts val="0"/>
              </a:spcBef>
              <a:spcAft>
                <a:spcPts val="0"/>
              </a:spcAft>
              <a:buNone/>
            </a:pPr>
            <a:endParaRPr sz="1800" b="1" dirty="0">
              <a:solidFill>
                <a:srgbClr val="111111"/>
              </a:solidFill>
            </a:endParaRPr>
          </a:p>
          <a:p>
            <a:pPr marL="0" marR="0" lvl="0" indent="0" algn="l" rtl="0">
              <a:spcBef>
                <a:spcPts val="0"/>
              </a:spcBef>
              <a:spcAft>
                <a:spcPts val="0"/>
              </a:spcAft>
              <a:buNone/>
            </a:pPr>
            <a:endParaRPr b="1" dirty="0"/>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The "AI-Powered Missing Child Locator" project introduces a mobile app leveraging AI and facial recognition for efficient locating of missing children.</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It centralizes reporting, enhances identification accuracy, and provides real-time updates to increase the chances of reuniting missing children with their families.</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The app includes an intuitive interface and interactive map for community engagement, offering a comprehensive solution to a critical societal issue.</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The primary objective is to revolutionize the way missing children are identified, reported, and matched with existing databases, contributing to the well-being of children and families.</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The project strives to create a unified platform where citizens can easily report unattended children and match them against a comprehensive database, overcoming the limitations of fragmented and manual methods for locating missing children.</a:t>
            </a:r>
          </a:p>
          <a:p>
            <a:pPr marL="139700" marR="0" lvl="0" algn="l" rtl="0">
              <a:spcBef>
                <a:spcPts val="0"/>
              </a:spcBef>
              <a:spcAft>
                <a:spcPts val="0"/>
              </a:spcAft>
              <a:buSzPts val="1400"/>
            </a:pPr>
            <a:endParaRPr lang="en-US" sz="1600" dirty="0">
              <a:latin typeface="Times New Roman" panose="02020603050405020304" pitchFamily="18" charset="0"/>
              <a:cs typeface="Times New Roman" panose="02020603050405020304" pitchFamily="18" charset="0"/>
            </a:endParaRPr>
          </a:p>
          <a:p>
            <a:pPr marL="139700" marR="0" lvl="0" algn="l" rtl="0">
              <a:spcBef>
                <a:spcPts val="0"/>
              </a:spcBef>
              <a:spcAft>
                <a:spcPts val="0"/>
              </a:spcAft>
              <a:buSzPts val="1400"/>
            </a:pPr>
            <a:r>
              <a:rPr lang="en-IN" dirty="0"/>
              <a:t> </a:t>
            </a:r>
            <a:endParaRPr dirty="0"/>
          </a:p>
          <a:p>
            <a:pPr marL="457200" marR="0" lvl="0" indent="0" algn="l" rtl="0">
              <a:spcBef>
                <a:spcPts val="0"/>
              </a:spcBef>
              <a:spcAft>
                <a:spcPts val="0"/>
              </a:spcAft>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0" marR="0" lvl="0" indent="0" algn="l" rtl="0">
              <a:spcBef>
                <a:spcPts val="0"/>
              </a:spcBef>
              <a:spcAft>
                <a:spcPts val="0"/>
              </a:spcAft>
              <a:buNone/>
            </a:pPr>
            <a:endParaRPr dirty="0"/>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sp>
        <p:nvSpPr>
          <p:cNvPr id="147" name="Google Shape;147;p17"/>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8"/>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8"/>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55" name="Google Shape;155;p18"/>
          <p:cNvPicPr preferRelativeResize="0"/>
          <p:nvPr/>
        </p:nvPicPr>
        <p:blipFill rotWithShape="1">
          <a:blip r:embed="rId3">
            <a:alphaModFix/>
          </a:blip>
          <a:srcRect/>
          <a:stretch/>
        </p:blipFill>
        <p:spPr>
          <a:xfrm>
            <a:off x="63911" y="-19567"/>
            <a:ext cx="3264023" cy="741462"/>
          </a:xfrm>
          <a:prstGeom prst="rect">
            <a:avLst/>
          </a:prstGeom>
          <a:noFill/>
          <a:ln>
            <a:noFill/>
          </a:ln>
        </p:spPr>
      </p:pic>
      <p:sp>
        <p:nvSpPr>
          <p:cNvPr id="156" name="Google Shape;156;p18"/>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57" name="Google Shape;157;p18"/>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58" name="Google Shape;158;p18"/>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6</a:t>
            </a:fld>
            <a:endParaRPr>
              <a:solidFill>
                <a:srgbClr val="FF33CC"/>
              </a:solidFill>
            </a:endParaRPr>
          </a:p>
        </p:txBody>
      </p:sp>
      <p:sp>
        <p:nvSpPr>
          <p:cNvPr id="159" name="Google Shape;159;p18"/>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8"/>
          <p:cNvSpPr txBox="1"/>
          <p:nvPr/>
        </p:nvSpPr>
        <p:spPr>
          <a:xfrm>
            <a:off x="91250" y="1077275"/>
            <a:ext cx="11861700" cy="5008500"/>
          </a:xfrm>
          <a:prstGeom prst="rect">
            <a:avLst/>
          </a:prstGeom>
          <a:noFill/>
          <a:ln>
            <a:noFill/>
          </a:ln>
        </p:spPr>
        <p:txBody>
          <a:bodyPr spcFirstLastPara="1" wrap="square" lIns="91425" tIns="91425" rIns="91425" bIns="91425" anchor="t" anchorCtr="0">
            <a:noAutofit/>
          </a:bodyPr>
          <a:lstStyle/>
          <a:p>
            <a:pPr marL="4572000" lvl="0" indent="0" algn="l" rtl="0">
              <a:spcBef>
                <a:spcPts val="0"/>
              </a:spcBef>
              <a:spcAft>
                <a:spcPts val="0"/>
              </a:spcAft>
              <a:buNone/>
            </a:pPr>
            <a:r>
              <a:rPr lang="en-IN" sz="1800" b="1" dirty="0">
                <a:latin typeface="Times New Roman"/>
                <a:ea typeface="Times New Roman"/>
                <a:cs typeface="Times New Roman"/>
                <a:sym typeface="Times New Roman"/>
              </a:rPr>
              <a:t>EXISTING SYSTEMS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a:p>
            <a:pPr marL="457200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1. Amber Alert System</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Limited to issuing alerts rather than AI-powered matching; depends on user reports and broadcast media for dissemination.</a:t>
            </a:r>
          </a:p>
          <a:p>
            <a:pPr marL="0" lvl="0" indent="0" algn="l" rtl="0">
              <a:spcBef>
                <a:spcPts val="0"/>
              </a:spcBef>
              <a:spcAft>
                <a:spcPts val="0"/>
              </a:spcAft>
              <a:buClr>
                <a:schemeClr val="dk1"/>
              </a:buClr>
              <a:buSzPts val="1100"/>
              <a:buFont typeface="Arial"/>
              <a:buNone/>
            </a:pPr>
            <a:endParaRPr lang="en-US" sz="18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2. National Center for Missing &amp; Exploited Children (NCMEC) Database</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May not have real-time AI-based matching capabilities; relies on data submissions from law enforcement and the public.</a:t>
            </a:r>
          </a:p>
          <a:p>
            <a:pPr marL="0" lvl="0" indent="0" algn="l" rtl="0">
              <a:spcBef>
                <a:spcPts val="0"/>
              </a:spcBef>
              <a:spcAft>
                <a:spcPts val="0"/>
              </a:spcAft>
              <a:buClr>
                <a:schemeClr val="dk1"/>
              </a:buClr>
              <a:buSzPts val="1100"/>
              <a:buFont typeface="Arial"/>
              <a:buNone/>
            </a:pPr>
            <a:endParaRPr lang="en-US" sz="18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3. Face Recognition Technology in Law Enforcement</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Controversies regarding privacy and accuracy of facial recognition technology; potential for bias and false positives.</a:t>
            </a:r>
          </a:p>
          <a:p>
            <a:pPr marL="0" lvl="0" indent="0" algn="l" rtl="0">
              <a:spcBef>
                <a:spcPts val="0"/>
              </a:spcBef>
              <a:spcAft>
                <a:spcPts val="0"/>
              </a:spcAft>
              <a:buClr>
                <a:schemeClr val="dk1"/>
              </a:buClr>
              <a:buSzPts val="1100"/>
              <a:buFont typeface="Arial"/>
              <a:buNone/>
            </a:pPr>
            <a:endParaRPr lang="en-US" sz="18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4. Global Missing Children's Network</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International coordination can be challenging; may not have AI-driven features for real-time matching.</a:t>
            </a:r>
          </a:p>
          <a:p>
            <a:pPr marL="0" lvl="0" indent="0" algn="l"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9"/>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9"/>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68" name="Google Shape;168;p19"/>
          <p:cNvPicPr preferRelativeResize="0"/>
          <p:nvPr/>
        </p:nvPicPr>
        <p:blipFill rotWithShape="1">
          <a:blip r:embed="rId3">
            <a:alphaModFix/>
          </a:blip>
          <a:srcRect/>
          <a:stretch/>
        </p:blipFill>
        <p:spPr>
          <a:xfrm>
            <a:off x="0" y="-19567"/>
            <a:ext cx="3327935" cy="837398"/>
          </a:xfrm>
          <a:prstGeom prst="rect">
            <a:avLst/>
          </a:prstGeom>
          <a:noFill/>
          <a:ln>
            <a:noFill/>
          </a:ln>
        </p:spPr>
      </p:pic>
      <p:sp>
        <p:nvSpPr>
          <p:cNvPr id="169" name="Google Shape;169;p19"/>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70" name="Google Shape;170;p19"/>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71" name="Google Shape;171;p19"/>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7</a:t>
            </a:fld>
            <a:endParaRPr>
              <a:solidFill>
                <a:srgbClr val="FF33CC"/>
              </a:solidFill>
            </a:endParaRPr>
          </a:p>
        </p:txBody>
      </p:sp>
      <p:sp>
        <p:nvSpPr>
          <p:cNvPr id="172" name="Google Shape;172;p19"/>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9"/>
          <p:cNvSpPr txBox="1"/>
          <p:nvPr/>
        </p:nvSpPr>
        <p:spPr>
          <a:xfrm>
            <a:off x="238400" y="1033125"/>
            <a:ext cx="11670300" cy="51324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800" b="1" dirty="0">
                <a:latin typeface="Times New Roman"/>
                <a:ea typeface="Times New Roman"/>
                <a:cs typeface="Times New Roman"/>
                <a:sym typeface="Times New Roman"/>
              </a:rPr>
              <a:t>PROPOSED SYSTEM</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139700" lvl="0" algn="l" rtl="0">
              <a:spcBef>
                <a:spcPts val="0"/>
              </a:spcBef>
              <a:spcAft>
                <a:spcPts val="0"/>
              </a:spcAft>
              <a:buSzPts val="1400"/>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Facial Recognition Technology: Utilizes advanced facial recognition models to accurately identify and match missing children with available data.</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Centralized Database: Establishes a centralized platform for reporting missing children, consolidating data to overcome fragmentation issues in existing systems.</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Real-Time Updates: Provides real-time notifications to users, including families and authorities, for swift action upon potential matches.</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User-Friendly Interface: Offers an intuitive mobile app interface for easy reporting and active community participation in search efforts.</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Interactive Map Display: Empowers users to visualize the locations of missing children, enhancing engagement and coordination in the search process.</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AI and Automation: Leverages artificial intelligence and automation to enhance system efficiency and scalability, capable of handling a large volume of cases and data.</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Community Engagement: Encourages citizen involvement, creating a unified platform for reporting and matching, thus fostering community engagement.</a:t>
            </a:r>
          </a:p>
          <a:p>
            <a:pPr marL="457200" lvl="0" indent="-317500" algn="l" rtl="0">
              <a:spcBef>
                <a:spcPts val="0"/>
              </a:spcBef>
              <a:spcAft>
                <a:spcPts val="0"/>
              </a:spcAft>
              <a:buSzPts val="1400"/>
              <a:buFont typeface="Times New Roman"/>
              <a:buChar char="➢"/>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dirty="0">
                <a:latin typeface="Times New Roman"/>
                <a:ea typeface="Times New Roman"/>
                <a:cs typeface="Times New Roman"/>
                <a:sym typeface="Times New Roman"/>
              </a:rPr>
              <a:t>Ethical Considerations: Ensures compliance with data protection regulations and addresses privacy and ethical concerns associated with facial recognition technology.</a:t>
            </a: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0"/>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20"/>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81" name="Google Shape;181;p20"/>
          <p:cNvPicPr preferRelativeResize="0"/>
          <p:nvPr/>
        </p:nvPicPr>
        <p:blipFill rotWithShape="1">
          <a:blip r:embed="rId3">
            <a:alphaModFix/>
          </a:blip>
          <a:srcRect/>
          <a:stretch/>
        </p:blipFill>
        <p:spPr>
          <a:xfrm>
            <a:off x="63911" y="-19567"/>
            <a:ext cx="3264024" cy="746274"/>
          </a:xfrm>
          <a:prstGeom prst="rect">
            <a:avLst/>
          </a:prstGeom>
          <a:noFill/>
          <a:ln>
            <a:noFill/>
          </a:ln>
        </p:spPr>
      </p:pic>
      <p:sp>
        <p:nvSpPr>
          <p:cNvPr id="182" name="Google Shape;182;p20"/>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83" name="Google Shape;183;p20"/>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84" name="Google Shape;184;p20"/>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8</a:t>
            </a:fld>
            <a:endParaRPr>
              <a:solidFill>
                <a:srgbClr val="FF33CC"/>
              </a:solidFill>
            </a:endParaRPr>
          </a:p>
        </p:txBody>
      </p:sp>
      <p:sp>
        <p:nvSpPr>
          <p:cNvPr id="185" name="Google Shape;185;p20"/>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0"/>
          <p:cNvSpPr txBox="1"/>
          <p:nvPr/>
        </p:nvSpPr>
        <p:spPr>
          <a:xfrm>
            <a:off x="184752" y="897719"/>
            <a:ext cx="11611500" cy="4911600"/>
          </a:xfrm>
          <a:prstGeom prst="rect">
            <a:avLst/>
          </a:prstGeom>
          <a:noFill/>
          <a:ln>
            <a:noFill/>
          </a:ln>
        </p:spPr>
        <p:txBody>
          <a:bodyPr spcFirstLastPara="1" wrap="square" lIns="91425" tIns="91425" rIns="91425" bIns="91425" anchor="t" anchorCtr="0">
            <a:noAutofit/>
          </a:bodyPr>
          <a:lstStyle/>
          <a:p>
            <a:pPr marL="3657600" lvl="0" indent="457200" algn="l" rtl="0">
              <a:spcBef>
                <a:spcPts val="0"/>
              </a:spcBef>
              <a:spcAft>
                <a:spcPts val="0"/>
              </a:spcAft>
              <a:buNone/>
            </a:pPr>
            <a:r>
              <a:rPr lang="en-IN" sz="1800" b="1" dirty="0">
                <a:latin typeface="Times New Roman"/>
                <a:ea typeface="Times New Roman"/>
                <a:cs typeface="Times New Roman"/>
                <a:sym typeface="Times New Roman"/>
              </a:rPr>
              <a:t>FUNCTIONAL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F1: User Registration and Authentication</a:t>
            </a:r>
          </a:p>
          <a:p>
            <a:pPr marL="0" lvl="0" indent="0" algn="l" rtl="0">
              <a:spcBef>
                <a:spcPts val="0"/>
              </a:spcBef>
              <a:spcAft>
                <a:spcPts val="0"/>
              </a:spcAft>
              <a:buNone/>
            </a:pPr>
            <a:r>
              <a:rPr lang="en-US" dirty="0">
                <a:latin typeface="Times New Roman"/>
                <a:ea typeface="Times New Roman"/>
                <a:cs typeface="Times New Roman"/>
                <a:sym typeface="Times New Roman"/>
              </a:rPr>
              <a:t>This requirement involves designing and implementing user registration and authentication functionalities, ensuring users can securely create accounts and log in to the system.</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F2: Missing Child Report Submission</a:t>
            </a:r>
          </a:p>
          <a:p>
            <a:pPr marL="0" lvl="0" indent="0" algn="l" rtl="0">
              <a:spcBef>
                <a:spcPts val="0"/>
              </a:spcBef>
              <a:spcAft>
                <a:spcPts val="0"/>
              </a:spcAft>
              <a:buNone/>
            </a:pPr>
            <a:r>
              <a:rPr lang="en-US" dirty="0">
                <a:latin typeface="Times New Roman"/>
                <a:ea typeface="Times New Roman"/>
                <a:cs typeface="Times New Roman"/>
                <a:sym typeface="Times New Roman"/>
              </a:rPr>
              <a:t>Users should be able to submit missing child reports through a user-friendly interface, providing essential information and details about the missing child.</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F3: Facial Recognition Matching</a:t>
            </a:r>
          </a:p>
          <a:p>
            <a:pPr marL="0" lvl="0" indent="0" algn="l" rtl="0">
              <a:spcBef>
                <a:spcPts val="0"/>
              </a:spcBef>
              <a:spcAft>
                <a:spcPts val="0"/>
              </a:spcAft>
              <a:buNone/>
            </a:pPr>
            <a:r>
              <a:rPr lang="en-US" dirty="0">
                <a:latin typeface="Times New Roman"/>
                <a:ea typeface="Times New Roman"/>
                <a:cs typeface="Times New Roman"/>
                <a:sym typeface="Times New Roman"/>
              </a:rPr>
              <a:t>The system will incorporate facial recognition technology to accurately match the faces of missing children with available data, improving identification accuracy.</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F4: Real-Time Notifications</a:t>
            </a:r>
          </a:p>
          <a:p>
            <a:pPr marL="0" lvl="0" indent="0" algn="l" rtl="0">
              <a:spcBef>
                <a:spcPts val="0"/>
              </a:spcBef>
              <a:spcAft>
                <a:spcPts val="0"/>
              </a:spcAft>
              <a:buNone/>
            </a:pPr>
            <a:r>
              <a:rPr lang="en-US" dirty="0">
                <a:latin typeface="Times New Roman"/>
                <a:ea typeface="Times New Roman"/>
                <a:cs typeface="Times New Roman"/>
                <a:sym typeface="Times New Roman"/>
              </a:rPr>
              <a:t>A real-time notification system will be set up to inform users, including families and authorities, about potential matches and updates related to missing children.</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F5: Interactive Map Display</a:t>
            </a:r>
          </a:p>
          <a:p>
            <a:pPr marL="0" lvl="0" indent="0" algn="l" rtl="0">
              <a:spcBef>
                <a:spcPts val="0"/>
              </a:spcBef>
              <a:spcAft>
                <a:spcPts val="0"/>
              </a:spcAft>
              <a:buNone/>
            </a:pPr>
            <a:r>
              <a:rPr lang="en-US" dirty="0">
                <a:latin typeface="Times New Roman"/>
                <a:ea typeface="Times New Roman"/>
                <a:cs typeface="Times New Roman"/>
                <a:sym typeface="Times New Roman"/>
              </a:rPr>
              <a:t>The user interface will include an interactive map with features that allow users to visualize the locations of reported missing children, enhancing engagement and coordination.</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F6: Search and Filter Functionality</a:t>
            </a:r>
          </a:p>
          <a:p>
            <a:pPr marL="0" lvl="0" indent="0" algn="l" rtl="0">
              <a:spcBef>
                <a:spcPts val="0"/>
              </a:spcBef>
              <a:spcAft>
                <a:spcPts val="0"/>
              </a:spcAft>
              <a:buNone/>
            </a:pPr>
            <a:r>
              <a:rPr lang="en-US" dirty="0">
                <a:latin typeface="Times New Roman"/>
                <a:ea typeface="Times New Roman"/>
                <a:cs typeface="Times New Roman"/>
                <a:sym typeface="Times New Roman"/>
              </a:rPr>
              <a:t>Users will have access to search and filter options in the interface, enabling them to refine their search criteria and find relevant information efficiently.</a:t>
            </a: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21"/>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1"/>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94" name="Google Shape;194;p21"/>
          <p:cNvPicPr preferRelativeResize="0"/>
          <p:nvPr/>
        </p:nvPicPr>
        <p:blipFill rotWithShape="1">
          <a:blip r:embed="rId3">
            <a:alphaModFix/>
          </a:blip>
          <a:srcRect/>
          <a:stretch/>
        </p:blipFill>
        <p:spPr>
          <a:xfrm>
            <a:off x="63911" y="-19567"/>
            <a:ext cx="3264023" cy="746274"/>
          </a:xfrm>
          <a:prstGeom prst="rect">
            <a:avLst/>
          </a:prstGeom>
          <a:noFill/>
          <a:ln>
            <a:noFill/>
          </a:ln>
        </p:spPr>
      </p:pic>
      <p:sp>
        <p:nvSpPr>
          <p:cNvPr id="195" name="Google Shape;195;p21"/>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96" name="Google Shape;196;p21"/>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97" name="Google Shape;197;p21"/>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9</a:t>
            </a:fld>
            <a:endParaRPr>
              <a:solidFill>
                <a:srgbClr val="FF33CC"/>
              </a:solidFill>
            </a:endParaRPr>
          </a:p>
        </p:txBody>
      </p:sp>
      <p:sp>
        <p:nvSpPr>
          <p:cNvPr id="198" name="Google Shape;198;p21"/>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21"/>
          <p:cNvSpPr txBox="1"/>
          <p:nvPr/>
        </p:nvSpPr>
        <p:spPr>
          <a:xfrm>
            <a:off x="163621" y="988811"/>
            <a:ext cx="11786100" cy="5209800"/>
          </a:xfrm>
          <a:prstGeom prst="rect">
            <a:avLst/>
          </a:prstGeom>
          <a:noFill/>
          <a:ln>
            <a:noFill/>
          </a:ln>
        </p:spPr>
        <p:txBody>
          <a:bodyPr spcFirstLastPara="1" wrap="square" lIns="91425" tIns="91425" rIns="91425" bIns="91425" anchor="t" anchorCtr="0">
            <a:noAutofit/>
          </a:bodyPr>
          <a:lstStyle/>
          <a:p>
            <a:pPr marL="3657600" lvl="0" indent="457200" algn="l" rtl="0">
              <a:spcBef>
                <a:spcPts val="0"/>
              </a:spcBef>
              <a:spcAft>
                <a:spcPts val="0"/>
              </a:spcAft>
              <a:buNone/>
            </a:pPr>
            <a:r>
              <a:rPr lang="en-IN" sz="1800" b="1" dirty="0">
                <a:latin typeface="Times New Roman"/>
                <a:ea typeface="Times New Roman"/>
                <a:cs typeface="Times New Roman"/>
                <a:sym typeface="Times New Roman"/>
              </a:rPr>
              <a:t>FUNCTIONAL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F7: Profile Management</a:t>
            </a:r>
          </a:p>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Users will be able to manage their profiles through a user-friendly interface, updating their information as needed.</a:t>
            </a: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F8: Emergency Contacts Integration</a:t>
            </a:r>
          </a:p>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Users can manage their emergency contacts through the interface, ensuring that critical contacts are readily available in case of emergencies.</a:t>
            </a: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F9: Reporting and Analytics:</a:t>
            </a:r>
          </a:p>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The app should track and analyze user engagement, including the number of reported missing children, potential matches, and active users. Reporting and analytics help in monitoring the app's effectiveness and performance over time.</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6844</Words>
  <Application>Microsoft Office PowerPoint</Application>
  <PresentationFormat>Widescreen</PresentationFormat>
  <Paragraphs>622</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Söhne</vt:lpstr>
      <vt:lpstr>Times New Roman</vt:lpstr>
      <vt:lpstr>Office Theme</vt:lpstr>
      <vt:lpstr>AI-Powered Child Locator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Savekidz Scout</dc:title>
  <dc:creator>Navya Niharika</dc:creator>
  <cp:lastModifiedBy>Bhovan Dasari</cp:lastModifiedBy>
  <cp:revision>17</cp:revision>
  <dcterms:modified xsi:type="dcterms:W3CDTF">2024-03-22T16:46:20Z</dcterms:modified>
</cp:coreProperties>
</file>