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336" r:id="rId7"/>
    <p:sldId id="261" r:id="rId8"/>
    <p:sldId id="263" r:id="rId9"/>
    <p:sldId id="264" r:id="rId10"/>
    <p:sldId id="310" r:id="rId11"/>
    <p:sldId id="265" r:id="rId12"/>
    <p:sldId id="289" r:id="rId13"/>
    <p:sldId id="266" r:id="rId14"/>
    <p:sldId id="267" r:id="rId15"/>
    <p:sldId id="288" r:id="rId16"/>
    <p:sldId id="309" r:id="rId17"/>
    <p:sldId id="311" r:id="rId18"/>
    <p:sldId id="312" r:id="rId19"/>
    <p:sldId id="313" r:id="rId20"/>
    <p:sldId id="314" r:id="rId21"/>
    <p:sldId id="315" r:id="rId22"/>
    <p:sldId id="316" r:id="rId23"/>
    <p:sldId id="322" r:id="rId24"/>
    <p:sldId id="323" r:id="rId25"/>
    <p:sldId id="317" r:id="rId26"/>
    <p:sldId id="318" r:id="rId27"/>
    <p:sldId id="319" r:id="rId28"/>
    <p:sldId id="321" r:id="rId29"/>
    <p:sldId id="324" r:id="rId30"/>
    <p:sldId id="279" r:id="rId31"/>
    <p:sldId id="280" r:id="rId32"/>
    <p:sldId id="282" r:id="rId33"/>
    <p:sldId id="334"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1"/>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573F26E-585E-4E17-818B-86739F209038}" type="doc">
      <dgm:prSet loTypeId="urn:microsoft.com/office/officeart/2005/8/layout/hierarchy1#1" loCatId="hierarchy" qsTypeId="urn:microsoft.com/office/officeart/2005/8/quickstyle/simple4#1" qsCatId="simple" csTypeId="urn:microsoft.com/office/officeart/2005/8/colors/colorful2#1" csCatId="colorful" phldr="1"/>
      <dgm:spPr/>
      <dgm:t>
        <a:bodyPr/>
        <a:lstStyle/>
        <a:p>
          <a:endParaRPr lang="en-US"/>
        </a:p>
      </dgm:t>
    </dgm:pt>
    <dgm:pt modelId="{E3528477-8944-4DF4-9E94-9D3385D31258}">
      <dgm:prSet/>
      <dgm:spPr/>
      <dgm:t>
        <a:bodyPr/>
        <a:lstStyle/>
        <a:p>
          <a:r>
            <a:rPr lang="en-IN" dirty="0"/>
            <a:t>BS Detector</a:t>
          </a:r>
          <a:endParaRPr lang="en-US" dirty="0"/>
        </a:p>
      </dgm:t>
    </dgm:pt>
    <dgm:pt modelId="{C539D0F1-9C9B-4AC4-AAFE-91CC633508BA}" cxnId="{BC227411-21D3-4EE4-B040-505643783040}" type="parTrans">
      <dgm:prSet/>
      <dgm:spPr/>
      <dgm:t>
        <a:bodyPr/>
        <a:lstStyle/>
        <a:p>
          <a:endParaRPr lang="en-IN"/>
        </a:p>
      </dgm:t>
    </dgm:pt>
    <dgm:pt modelId="{84AAC5F7-91F5-445F-AD9A-1219242615E9}" cxnId="{BC227411-21D3-4EE4-B040-505643783040}" type="sibTrans">
      <dgm:prSet/>
      <dgm:spPr/>
      <dgm:t>
        <a:bodyPr/>
        <a:lstStyle/>
        <a:p>
          <a:endParaRPr lang="en-IN"/>
        </a:p>
      </dgm:t>
    </dgm:pt>
    <dgm:pt modelId="{24A56C73-5022-4895-8F34-D9D3C7253017}" type="pres">
      <dgm:prSet presAssocID="{E573F26E-585E-4E17-818B-86739F209038}" presName="hierChild1" presStyleCnt="0">
        <dgm:presLayoutVars>
          <dgm:chPref val="1"/>
          <dgm:dir/>
          <dgm:animOne val="branch"/>
          <dgm:animLvl val="lvl"/>
          <dgm:resizeHandles/>
        </dgm:presLayoutVars>
      </dgm:prSet>
      <dgm:spPr/>
      <dgm:t>
        <a:bodyPr/>
        <a:lstStyle/>
        <a:p>
          <a:endParaRPr lang="en-US"/>
        </a:p>
      </dgm:t>
    </dgm:pt>
    <dgm:pt modelId="{3FD27109-BCC8-4CD3-8A84-382C038C2CFE}" type="pres">
      <dgm:prSet presAssocID="{E3528477-8944-4DF4-9E94-9D3385D31258}" presName="hierRoot1" presStyleCnt="0"/>
      <dgm:spPr/>
    </dgm:pt>
    <dgm:pt modelId="{45BD08FA-44A5-4DCB-8351-15D1DC1C7472}" type="pres">
      <dgm:prSet presAssocID="{E3528477-8944-4DF4-9E94-9D3385D31258}" presName="composite" presStyleCnt="0"/>
      <dgm:spPr/>
    </dgm:pt>
    <dgm:pt modelId="{0DA925B3-F17E-4D2C-B048-AB15D94A3D13}" type="pres">
      <dgm:prSet presAssocID="{E3528477-8944-4DF4-9E94-9D3385D31258}" presName="background" presStyleLbl="node0" presStyleIdx="0" presStyleCnt="1"/>
      <dgm:spPr/>
    </dgm:pt>
    <dgm:pt modelId="{D28B2C58-9AB5-4ED8-AA97-002BD8739C60}" type="pres">
      <dgm:prSet presAssocID="{E3528477-8944-4DF4-9E94-9D3385D31258}" presName="text" presStyleLbl="fgAcc0" presStyleIdx="0" presStyleCnt="1" custLinFactNeighborX="8352" custLinFactNeighborY="-5806">
        <dgm:presLayoutVars>
          <dgm:chPref val="3"/>
        </dgm:presLayoutVars>
      </dgm:prSet>
      <dgm:spPr/>
      <dgm:t>
        <a:bodyPr/>
        <a:lstStyle/>
        <a:p>
          <a:endParaRPr lang="en-IN"/>
        </a:p>
      </dgm:t>
    </dgm:pt>
    <dgm:pt modelId="{D5603938-FB5E-4CA8-9B04-9D471D62C410}" type="pres">
      <dgm:prSet presAssocID="{E3528477-8944-4DF4-9E94-9D3385D31258}" presName="hierChild2" presStyleCnt="0"/>
      <dgm:spPr/>
    </dgm:pt>
  </dgm:ptLst>
  <dgm:cxnLst>
    <dgm:cxn modelId="{ECD3B4FE-F13C-4CCF-9DE8-3712AA0EEF0F}" type="presOf" srcId="{E573F26E-585E-4E17-818B-86739F209038}" destId="{24A56C73-5022-4895-8F34-D9D3C7253017}" srcOrd="0" destOrd="0" presId="urn:microsoft.com/office/officeart/2005/8/layout/hierarchy1#1"/>
    <dgm:cxn modelId="{BC227411-21D3-4EE4-B040-505643783040}" srcId="{E573F26E-585E-4E17-818B-86739F209038}" destId="{E3528477-8944-4DF4-9E94-9D3385D31258}" srcOrd="0" destOrd="0" parTransId="{C539D0F1-9C9B-4AC4-AAFE-91CC633508BA}" sibTransId="{84AAC5F7-91F5-445F-AD9A-1219242615E9}"/>
    <dgm:cxn modelId="{FCAF92B7-1834-4097-B680-1F08F3A9B611}" type="presOf" srcId="{E3528477-8944-4DF4-9E94-9D3385D31258}" destId="{D28B2C58-9AB5-4ED8-AA97-002BD8739C60}" srcOrd="0" destOrd="0" presId="urn:microsoft.com/office/officeart/2005/8/layout/hierarchy1#1"/>
    <dgm:cxn modelId="{099B849D-1782-4DD3-8220-E4740DC0BE3E}" type="presParOf" srcId="{24A56C73-5022-4895-8F34-D9D3C7253017}" destId="{3FD27109-BCC8-4CD3-8A84-382C038C2CFE}" srcOrd="0" destOrd="0" presId="urn:microsoft.com/office/officeart/2005/8/layout/hierarchy1#1"/>
    <dgm:cxn modelId="{BDF55C80-7409-4C08-B2AF-42E4A07E8E5A}" type="presParOf" srcId="{3FD27109-BCC8-4CD3-8A84-382C038C2CFE}" destId="{45BD08FA-44A5-4DCB-8351-15D1DC1C7472}" srcOrd="0" destOrd="0" presId="urn:microsoft.com/office/officeart/2005/8/layout/hierarchy1#1"/>
    <dgm:cxn modelId="{D470F372-0F5E-494E-B94C-6221E2E526E8}" type="presParOf" srcId="{45BD08FA-44A5-4DCB-8351-15D1DC1C7472}" destId="{0DA925B3-F17E-4D2C-B048-AB15D94A3D13}" srcOrd="0" destOrd="0" presId="urn:microsoft.com/office/officeart/2005/8/layout/hierarchy1#1"/>
    <dgm:cxn modelId="{6F9DC218-AE99-48B8-BF6D-DA5E687A4444}" type="presParOf" srcId="{45BD08FA-44A5-4DCB-8351-15D1DC1C7472}" destId="{D28B2C58-9AB5-4ED8-AA97-002BD8739C60}" srcOrd="1" destOrd="0" presId="urn:microsoft.com/office/officeart/2005/8/layout/hierarchy1#1"/>
    <dgm:cxn modelId="{C05D095A-3E67-4F5F-90FF-C12313CADA15}" type="presParOf" srcId="{3FD27109-BCC8-4CD3-8A84-382C038C2CFE}" destId="{D5603938-FB5E-4CA8-9B04-9D471D62C410}" srcOrd="1" destOrd="0" presId="urn:microsoft.com/office/officeart/2005/8/layout/hierarchy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74AB6-2168-4EFC-9DC2-2AB4BB012CB2}">
      <dsp:nvSpPr>
        <dsp:cNvPr id="0" name=""/>
        <dsp:cNvSpPr/>
      </dsp:nvSpPr>
      <dsp:spPr>
        <a:xfrm>
          <a:off x="2311990" y="2530"/>
          <a:ext cx="4482354" cy="2846294"/>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8173F3-92E3-4779-9BED-0A7D5406E82D}">
      <dsp:nvSpPr>
        <dsp:cNvPr id="0" name=""/>
        <dsp:cNvSpPr/>
      </dsp:nvSpPr>
      <dsp:spPr>
        <a:xfrm>
          <a:off x="2810030" y="475668"/>
          <a:ext cx="4482354" cy="28462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BS Detector</a:t>
          </a:r>
          <a:endParaRPr lang="en-US" sz="6500" kern="1200" dirty="0"/>
        </a:p>
      </dsp:txBody>
      <dsp:txXfrm>
        <a:off x="2893395" y="559033"/>
        <a:ext cx="4315624" cy="26795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495" y="-234315"/>
            <a:ext cx="9240520" cy="2175510"/>
          </a:xfrm>
        </p:spPr>
        <p:txBody>
          <a:bodyPr/>
          <a:lstStyle/>
          <a:p>
            <a:pPr algn="ctr"/>
            <a:r>
              <a:rPr lang="en-US" sz="4000" dirty="0" smtClean="0">
                <a:solidFill>
                  <a:schemeClr val="tx1"/>
                </a:solidFill>
                <a:effectLst>
                  <a:outerShdw blurRad="38100" dist="19050" dir="2700000" algn="tl" rotWithShape="0">
                    <a:schemeClr val="dk1">
                      <a:alpha val="40000"/>
                    </a:schemeClr>
                  </a:outerShdw>
                </a:effectLst>
                <a:latin typeface="Consolas" panose="020B0609020204030204" pitchFamily="49" charset="0"/>
                <a:sym typeface="+mn-ea"/>
              </a:rPr>
              <a:t>COMPARATIVE STUDY ON FAKE NEWS ACCURACY PREDICTION USING NAÏVE BAYES, SVM AND ANN</a:t>
            </a:r>
            <a:endParaRPr lang="en-US" sz="4000" dirty="0" smtClean="0">
              <a:solidFill>
                <a:schemeClr val="tx1"/>
              </a:solidFill>
              <a:effectLst>
                <a:outerShdw blurRad="38100" dist="19050" dir="2700000" algn="tl" rotWithShape="0">
                  <a:schemeClr val="dk1">
                    <a:alpha val="40000"/>
                  </a:schemeClr>
                </a:outerShdw>
              </a:effectLst>
              <a:latin typeface="Consolas" panose="020B0609020204030204" pitchFamily="49" charset="0"/>
              <a:sym typeface="+mn-ea"/>
            </a:endParaRPr>
          </a:p>
        </p:txBody>
      </p:sp>
      <p:sp>
        <p:nvSpPr>
          <p:cNvPr id="3" name="Subtitle 2"/>
          <p:cNvSpPr>
            <a:spLocks noGrp="1"/>
          </p:cNvSpPr>
          <p:nvPr>
            <p:ph type="subTitle" idx="1"/>
          </p:nvPr>
        </p:nvSpPr>
        <p:spPr>
          <a:xfrm>
            <a:off x="1750060" y="2409190"/>
            <a:ext cx="7766685" cy="2270125"/>
          </a:xfrm>
        </p:spPr>
        <p:txBody>
          <a:bodyPr>
            <a:normAutofit/>
          </a:bodyPr>
          <a:lstStyle/>
          <a:p>
            <a:pPr algn="ctr">
              <a:lnSpc>
                <a:spcPct val="110000"/>
              </a:lnSpc>
            </a:pPr>
            <a:r>
              <a:rPr lang="en-US" dirty="0">
                <a:solidFill>
                  <a:schemeClr val="tx1"/>
                </a:solidFill>
              </a:rPr>
              <a:t>BATCH – 1</a:t>
            </a:r>
            <a:r>
              <a:rPr lang="en-IN" altLang="en-US" dirty="0">
                <a:solidFill>
                  <a:schemeClr val="tx1"/>
                </a:solidFill>
              </a:rPr>
              <a:t>1</a:t>
            </a:r>
            <a:endParaRPr lang="en-US" dirty="0">
              <a:solidFill>
                <a:schemeClr val="tx1"/>
              </a:solidFill>
            </a:endParaRPr>
          </a:p>
          <a:p>
            <a:pPr algn="ctr">
              <a:lnSpc>
                <a:spcPct val="110000"/>
              </a:lnSpc>
            </a:pPr>
            <a:r>
              <a:rPr lang="en-US" dirty="0">
                <a:solidFill>
                  <a:schemeClr val="tx1"/>
                </a:solidFill>
              </a:rPr>
              <a:t>Guided b</a:t>
            </a:r>
            <a:r>
              <a:rPr lang="en-IN" altLang="en-US" dirty="0">
                <a:solidFill>
                  <a:schemeClr val="tx1"/>
                </a:solidFill>
              </a:rPr>
              <a:t>y</a:t>
            </a:r>
            <a:endParaRPr lang="en-IN" altLang="en-US" dirty="0">
              <a:solidFill>
                <a:schemeClr val="tx1"/>
              </a:solidFill>
            </a:endParaRPr>
          </a:p>
          <a:p>
            <a:pPr algn="ctr">
              <a:lnSpc>
                <a:spcPct val="110000"/>
              </a:lnSpc>
            </a:pPr>
            <a:endParaRPr lang="en-US" dirty="0">
              <a:solidFill>
                <a:schemeClr val="tx1"/>
              </a:solidFill>
            </a:endParaRPr>
          </a:p>
          <a:p>
            <a:pPr algn="ctr">
              <a:lnSpc>
                <a:spcPct val="110000"/>
              </a:lnSpc>
            </a:pPr>
            <a:r>
              <a:rPr lang="en-IN" b="1" dirty="0">
                <a:solidFill>
                  <a:schemeClr val="tx1"/>
                </a:solidFill>
              </a:rPr>
              <a:t> </a:t>
            </a:r>
            <a:r>
              <a:rPr lang="en-IN" dirty="0">
                <a:solidFill>
                  <a:schemeClr val="tx1"/>
                </a:solidFill>
              </a:rPr>
              <a:t>Assistant Professor</a:t>
            </a:r>
            <a:endParaRPr lang="en-US" dirty="0">
              <a:solidFill>
                <a:schemeClr val="tx1"/>
              </a:solidFill>
            </a:endParaRPr>
          </a:p>
        </p:txBody>
      </p:sp>
      <p:pic>
        <p:nvPicPr>
          <p:cNvPr id="5" name="Picture 4"/>
          <p:cNvPicPr>
            <a:picLocks noChangeAspect="1"/>
          </p:cNvPicPr>
          <p:nvPr/>
        </p:nvPicPr>
        <p:blipFill>
          <a:blip r:embed="rId1"/>
          <a:stretch>
            <a:fillRect/>
          </a:stretch>
        </p:blipFill>
        <p:spPr>
          <a:xfrm>
            <a:off x="2522740" y="2286427"/>
            <a:ext cx="1812638" cy="1860630"/>
          </a:xfrm>
          <a:prstGeom prst="rect">
            <a:avLst/>
          </a:prstGeom>
        </p:spPr>
      </p:pic>
      <p:sp>
        <p:nvSpPr>
          <p:cNvPr id="6" name="TextBox 5"/>
          <p:cNvSpPr txBox="1"/>
          <p:nvPr/>
        </p:nvSpPr>
        <p:spPr>
          <a:xfrm>
            <a:off x="6355080" y="5077460"/>
            <a:ext cx="3289935" cy="922020"/>
          </a:xfrm>
          <a:prstGeom prst="rect">
            <a:avLst/>
          </a:prstGeom>
          <a:noFill/>
        </p:spPr>
        <p:txBody>
          <a:bodyPr wrap="square" rtlCol="0">
            <a:spAutoFit/>
          </a:bodyPr>
          <a:lstStyle/>
          <a:p>
            <a:r>
              <a:rPr lang="en-US" dirty="0" err="1" smtClean="0">
                <a:sym typeface="+mn-ea"/>
              </a:rPr>
              <a:t>Ayyalasomayajula</a:t>
            </a:r>
            <a:r>
              <a:rPr lang="en-US" dirty="0" smtClean="0">
                <a:sym typeface="+mn-ea"/>
              </a:rPr>
              <a:t> </a:t>
            </a:r>
            <a:r>
              <a:rPr lang="en-US" dirty="0" err="1" smtClean="0">
                <a:sym typeface="+mn-ea"/>
              </a:rPr>
              <a:t>Akshata</a:t>
            </a:r>
            <a:r>
              <a:rPr lang="en-US" dirty="0"/>
              <a:t> (16JG1A05</a:t>
            </a:r>
            <a:r>
              <a:rPr lang="en-IN" altLang="en-US" dirty="0"/>
              <a:t>11</a:t>
            </a:r>
            <a:r>
              <a:rPr lang="en-US" dirty="0"/>
              <a:t>)</a:t>
            </a:r>
            <a:endParaRPr lang="en-US" dirty="0"/>
          </a:p>
          <a:p>
            <a:endParaRPr lang="en-US" dirty="0"/>
          </a:p>
        </p:txBody>
      </p:sp>
      <p:sp>
        <p:nvSpPr>
          <p:cNvPr id="8" name="TextBox 7"/>
          <p:cNvSpPr txBox="1"/>
          <p:nvPr/>
        </p:nvSpPr>
        <p:spPr>
          <a:xfrm>
            <a:off x="221848" y="5999579"/>
            <a:ext cx="11748303" cy="646331"/>
          </a:xfrm>
          <a:prstGeom prst="rect">
            <a:avLst/>
          </a:prstGeom>
          <a:noFill/>
        </p:spPr>
        <p:txBody>
          <a:bodyPr wrap="square" rtlCol="0">
            <a:spAutoFit/>
          </a:bodyPr>
          <a:lstStyle/>
          <a:p>
            <a:pPr algn="ctr"/>
            <a:r>
              <a:rPr lang="en-US" dirty="0"/>
              <a:t>Department of Computer Science and Engineering</a:t>
            </a:r>
            <a:endParaRPr lang="en-US" dirty="0"/>
          </a:p>
          <a:p>
            <a:pPr algn="ctr"/>
            <a:r>
              <a:rPr lang="en-US" dirty="0"/>
              <a:t>GAYATRI VIDYA PARISHAD COLLEGE OF ENGINEERING FOR WOMEN</a:t>
            </a:r>
            <a:endParaRPr lang="en-US" dirty="0"/>
          </a:p>
        </p:txBody>
      </p:sp>
      <p:sp>
        <p:nvSpPr>
          <p:cNvPr id="10" name="TextBox 9"/>
          <p:cNvSpPr txBox="1"/>
          <p:nvPr/>
        </p:nvSpPr>
        <p:spPr>
          <a:xfrm>
            <a:off x="3422015" y="5012055"/>
            <a:ext cx="2172970" cy="645160"/>
          </a:xfrm>
          <a:prstGeom prst="rect">
            <a:avLst/>
          </a:prstGeom>
          <a:noFill/>
        </p:spPr>
        <p:txBody>
          <a:bodyPr wrap="square" rtlCol="0">
            <a:spAutoFit/>
          </a:bodyPr>
          <a:lstStyle/>
          <a:p>
            <a:r>
              <a:rPr lang="en-US" dirty="0" err="1" smtClean="0">
                <a:sym typeface="+mn-ea"/>
              </a:rPr>
              <a:t>Dasari</a:t>
            </a:r>
            <a:r>
              <a:rPr lang="en-US" dirty="0" smtClean="0">
                <a:sym typeface="+mn-ea"/>
              </a:rPr>
              <a:t> </a:t>
            </a:r>
            <a:r>
              <a:rPr lang="en-US" dirty="0" err="1" smtClean="0">
                <a:sym typeface="+mn-ea"/>
              </a:rPr>
              <a:t>Poornima</a:t>
            </a:r>
            <a:endParaRPr lang="en-US" dirty="0" smtClean="0"/>
          </a:p>
          <a:p>
            <a:r>
              <a:rPr lang="en-US" dirty="0"/>
              <a:t> (16JG1A05</a:t>
            </a:r>
            <a:r>
              <a:rPr lang="en-IN" altLang="en-US" dirty="0"/>
              <a:t>24</a:t>
            </a:r>
            <a:r>
              <a:rPr lang="en-US" dirty="0"/>
              <a:t>)</a:t>
            </a:r>
            <a:endParaRPr lang="en-US" dirty="0"/>
          </a:p>
        </p:txBody>
      </p:sp>
      <p:sp>
        <p:nvSpPr>
          <p:cNvPr id="4" name="TextBox 8"/>
          <p:cNvSpPr txBox="1"/>
          <p:nvPr/>
        </p:nvSpPr>
        <p:spPr>
          <a:xfrm>
            <a:off x="608330" y="5077460"/>
            <a:ext cx="2534285" cy="645160"/>
          </a:xfrm>
          <a:prstGeom prst="rect">
            <a:avLst/>
          </a:prstGeom>
          <a:noFill/>
        </p:spPr>
        <p:txBody>
          <a:bodyPr wrap="square" rtlCol="0">
            <a:spAutoFit/>
          </a:bodyPr>
          <a:p>
            <a:r>
              <a:rPr lang="en-US" dirty="0"/>
              <a:t> </a:t>
            </a:r>
            <a:r>
              <a:rPr lang="en-US" dirty="0" err="1" smtClean="0">
                <a:sym typeface="+mn-ea"/>
              </a:rPr>
              <a:t>Balaga</a:t>
            </a:r>
            <a:r>
              <a:rPr lang="en-US" dirty="0" smtClean="0">
                <a:sym typeface="+mn-ea"/>
              </a:rPr>
              <a:t> </a:t>
            </a:r>
            <a:r>
              <a:rPr lang="en-US" dirty="0" err="1" smtClean="0">
                <a:sym typeface="+mn-ea"/>
              </a:rPr>
              <a:t>Susmitha</a:t>
            </a:r>
            <a:r>
              <a:rPr lang="en-US" dirty="0" smtClean="0">
                <a:sym typeface="+mn-ea"/>
              </a:rPr>
              <a:t> </a:t>
            </a:r>
            <a:endParaRPr lang="en-US" dirty="0"/>
          </a:p>
          <a:p>
            <a:r>
              <a:rPr lang="en-US" dirty="0"/>
              <a:t>(16JG1A051</a:t>
            </a:r>
            <a:r>
              <a:rPr lang="en-IN" altLang="en-US" dirty="0"/>
              <a:t>5</a:t>
            </a:r>
            <a:r>
              <a:rPr lang="en-US" dirty="0"/>
              <a:t>)</a:t>
            </a:r>
            <a:endParaRPr lang="en-US" dirty="0"/>
          </a:p>
        </p:txBody>
      </p:sp>
      <p:sp>
        <p:nvSpPr>
          <p:cNvPr id="7" name="Text Box 6"/>
          <p:cNvSpPr txBox="1"/>
          <p:nvPr/>
        </p:nvSpPr>
        <p:spPr>
          <a:xfrm>
            <a:off x="10043795" y="5077460"/>
            <a:ext cx="1758315" cy="645160"/>
          </a:xfrm>
          <a:prstGeom prst="rect">
            <a:avLst/>
          </a:prstGeom>
          <a:noFill/>
        </p:spPr>
        <p:txBody>
          <a:bodyPr wrap="square" rtlCol="0">
            <a:spAutoFit/>
          </a:bodyPr>
          <a:p>
            <a:pPr algn="l"/>
            <a:r>
              <a:rPr lang="en-US" dirty="0" err="1" smtClean="0">
                <a:sym typeface="+mn-ea"/>
              </a:rPr>
              <a:t>Koppala</a:t>
            </a:r>
            <a:r>
              <a:rPr lang="en-US" dirty="0" smtClean="0">
                <a:sym typeface="+mn-ea"/>
              </a:rPr>
              <a:t> </a:t>
            </a:r>
            <a:r>
              <a:rPr lang="en-US" dirty="0" err="1" smtClean="0">
                <a:sym typeface="+mn-ea"/>
              </a:rPr>
              <a:t>Likhita</a:t>
            </a:r>
            <a:endParaRPr lang="en-US" dirty="0" err="1" smtClean="0">
              <a:sym typeface="+mn-ea"/>
            </a:endParaRPr>
          </a:p>
          <a:p>
            <a:pPr algn="l"/>
            <a:r>
              <a:rPr lang="en-IN" altLang="en-US"/>
              <a:t>(16JG1A0560)</a:t>
            </a:r>
            <a:endParaRPr lang="en-IN" altLang="en-US"/>
          </a:p>
        </p:txBody>
      </p:sp>
      <p:sp>
        <p:nvSpPr>
          <p:cNvPr id="12" name="Text Box 11"/>
          <p:cNvSpPr txBox="1"/>
          <p:nvPr/>
        </p:nvSpPr>
        <p:spPr>
          <a:xfrm>
            <a:off x="4643120" y="3360420"/>
            <a:ext cx="2795270" cy="398780"/>
          </a:xfrm>
          <a:prstGeom prst="rect">
            <a:avLst/>
          </a:prstGeom>
          <a:noFill/>
        </p:spPr>
        <p:txBody>
          <a:bodyPr wrap="square" rtlCol="0">
            <a:spAutoFit/>
          </a:bodyPr>
          <a:p>
            <a:r>
              <a:rPr lang="en-IN" altLang="en-US" sz="2000" b="1">
                <a:latin typeface="Times New Roman" panose="02020603050405020304" charset="0"/>
                <a:cs typeface="Times New Roman" panose="02020603050405020304" charset="0"/>
              </a:rPr>
              <a:t>MRS.K.SUNEETHA</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SYSTEM DESIGN (UML DIAGRAMS)</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77545" y="1490345"/>
            <a:ext cx="4184015" cy="4551045"/>
          </a:xfrm>
        </p:spPr>
        <p:txBody>
          <a:bodyPr/>
          <a:lstStyle/>
          <a:p>
            <a:pPr marL="0" indent="0">
              <a:buNone/>
            </a:pPr>
            <a:r>
              <a:rPr lang="en-US" dirty="0">
                <a:solidFill>
                  <a:schemeClr val="tx1"/>
                </a:solidFill>
              </a:rPr>
              <a:t>USE CASE DIAGRAM</a:t>
            </a:r>
            <a:r>
              <a:rPr lang="en-IN" altLang="en-US" dirty="0">
                <a:solidFill>
                  <a:schemeClr val="tx1"/>
                </a:solidFill>
              </a:rPr>
              <a:t>:</a:t>
            </a:r>
            <a:endParaRPr lang="en-US" dirty="0">
              <a:solidFill>
                <a:schemeClr val="tx1"/>
              </a:solidFill>
            </a:endParaRPr>
          </a:p>
          <a:p>
            <a:endParaRPr lang="en-US" dirty="0">
              <a:solidFill>
                <a:schemeClr val="tx1"/>
              </a:solidFill>
            </a:endParaRPr>
          </a:p>
        </p:txBody>
      </p:sp>
      <p:pic>
        <p:nvPicPr>
          <p:cNvPr id="6" name="Content Placeholder 3"/>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1453515" y="1929765"/>
            <a:ext cx="7515860" cy="4608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46200" y="908050"/>
            <a:ext cx="2895600" cy="460375"/>
          </a:xfrm>
          <a:prstGeom prst="rect">
            <a:avLst/>
          </a:prstGeom>
          <a:noFill/>
        </p:spPr>
        <p:txBody>
          <a:bodyPr wrap="square" rtlCol="0" anchor="t">
            <a:spAutoFit/>
          </a:bodyPr>
          <a:p>
            <a:pPr>
              <a:buNone/>
            </a:pPr>
            <a:r>
              <a:rPr lang="en-US" sz="2400" dirty="0" smtClean="0">
                <a:latin typeface="Times New Roman" panose="02020603050405020304" charset="0"/>
                <a:cs typeface="Times New Roman" panose="02020603050405020304" charset="0"/>
                <a:sym typeface="+mn-ea"/>
              </a:rPr>
              <a:t>Class Diagram :</a:t>
            </a:r>
            <a:endParaRPr lang="en-US" sz="2400" dirty="0" smtClean="0">
              <a:latin typeface="Times New Roman" panose="02020603050405020304" charset="0"/>
              <a:cs typeface="Times New Roman" panose="02020603050405020304" charset="0"/>
              <a:sym typeface="+mn-ea"/>
            </a:endParaRPr>
          </a:p>
        </p:txBody>
      </p:sp>
      <p:pic>
        <p:nvPicPr>
          <p:cNvPr id="3" name="Content Placeholder 2" descr="class11"/>
          <p:cNvPicPr>
            <a:picLocks noChangeAspect="1"/>
          </p:cNvPicPr>
          <p:nvPr>
            <p:ph idx="1"/>
          </p:nvPr>
        </p:nvPicPr>
        <p:blipFill>
          <a:blip r:embed="rId1"/>
          <a:stretch>
            <a:fillRect/>
          </a:stretch>
        </p:blipFill>
        <p:spPr>
          <a:xfrm>
            <a:off x="1010285" y="1957705"/>
            <a:ext cx="7545070" cy="3880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50900" y="775970"/>
            <a:ext cx="2768600" cy="460375"/>
          </a:xfrm>
          <a:prstGeom prst="rect">
            <a:avLst/>
          </a:prstGeom>
          <a:noFill/>
        </p:spPr>
        <p:txBody>
          <a:bodyPr wrap="square" rtlCol="0" anchor="t">
            <a:spAutoFit/>
          </a:bodyPr>
          <a:p>
            <a:pPr>
              <a:buNone/>
            </a:pPr>
            <a:r>
              <a:rPr lang="en-US" sz="2400" dirty="0" smtClean="0">
                <a:latin typeface="Times New Roman" panose="02020603050405020304" charset="0"/>
                <a:cs typeface="Times New Roman" panose="02020603050405020304" charset="0"/>
                <a:sym typeface="+mn-ea"/>
              </a:rPr>
              <a:t>Sequence Diagram :</a:t>
            </a:r>
            <a:endParaRPr lang="en-US" sz="2400" dirty="0" smtClean="0">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714500" y="1439545"/>
            <a:ext cx="7648575" cy="4601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198880" y="786130"/>
            <a:ext cx="3880485" cy="460375"/>
          </a:xfrm>
          <a:prstGeom prst="rect">
            <a:avLst/>
          </a:prstGeom>
          <a:noFill/>
        </p:spPr>
        <p:txBody>
          <a:bodyPr wrap="square" rtlCol="0" anchor="t">
            <a:spAutoFit/>
          </a:bodyPr>
          <a:p>
            <a:r>
              <a:rPr lang="en-US" sz="2400" dirty="0" smtClean="0">
                <a:latin typeface="Times New Roman" panose="02020603050405020304" charset="0"/>
                <a:cs typeface="Times New Roman" panose="02020603050405020304" charset="0"/>
                <a:sym typeface="+mn-ea"/>
              </a:rPr>
              <a:t>Activity Diagram :</a:t>
            </a:r>
            <a:endParaRPr lang="en-US" sz="2400">
              <a:latin typeface="Times New Roman" panose="02020603050405020304" charset="0"/>
              <a:cs typeface="Times New Roman" panose="02020603050405020304" charset="0"/>
            </a:endParaRPr>
          </a:p>
        </p:txBody>
      </p:sp>
      <p:pic>
        <p:nvPicPr>
          <p:cNvPr id="7" name="Content Placeholder 6"/>
          <p:cNvPicPr>
            <a:picLocks noChangeAspect="1"/>
          </p:cNvPicPr>
          <p:nvPr>
            <p:ph idx="1"/>
          </p:nvPr>
        </p:nvPicPr>
        <p:blipFill>
          <a:blip r:embed="rId1" cstate="print"/>
          <a:stretch>
            <a:fillRect/>
          </a:stretch>
        </p:blipFill>
        <p:spPr>
          <a:xfrm>
            <a:off x="1560195" y="1551940"/>
            <a:ext cx="6841490" cy="4489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72515" y="755650"/>
            <a:ext cx="2847975" cy="460375"/>
          </a:xfrm>
          <a:prstGeom prst="rect">
            <a:avLst/>
          </a:prstGeom>
          <a:noFill/>
        </p:spPr>
        <p:txBody>
          <a:bodyPr wrap="none" rtlCol="0" anchor="t">
            <a:spAutoFit/>
          </a:bodyPr>
          <a:p>
            <a:pPr>
              <a:buNone/>
            </a:pPr>
            <a:r>
              <a:rPr lang="en-US" sz="2400" dirty="0" smtClean="0">
                <a:latin typeface="Times New Roman" panose="02020603050405020304" charset="0"/>
                <a:cs typeface="Times New Roman" panose="02020603050405020304" charset="0"/>
                <a:sym typeface="+mn-ea"/>
              </a:rPr>
              <a:t>State Chart Diagram :</a:t>
            </a:r>
            <a:endParaRPr lang="en-US" sz="2400" dirty="0" smtClean="0">
              <a:latin typeface="Times New Roman" panose="02020603050405020304" charset="0"/>
              <a:cs typeface="Times New Roman" panose="02020603050405020304" charset="0"/>
              <a:sym typeface="+mn-ea"/>
            </a:endParaRPr>
          </a:p>
        </p:txBody>
      </p:sp>
      <p:pic>
        <p:nvPicPr>
          <p:cNvPr id="6" name="Content Placeholder 5"/>
          <p:cNvPicPr>
            <a:picLocks noChangeAspect="1"/>
          </p:cNvPicPr>
          <p:nvPr>
            <p:ph idx="1"/>
          </p:nvPr>
        </p:nvPicPr>
        <p:blipFill>
          <a:blip r:embed="rId1" cstate="print"/>
          <a:srcRect b="26620"/>
          <a:stretch>
            <a:fillRect/>
          </a:stretch>
        </p:blipFill>
        <p:spPr>
          <a:xfrm>
            <a:off x="867410" y="1816735"/>
            <a:ext cx="8388350" cy="3613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Data</a:t>
            </a:r>
            <a:endPar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6" name="Content Placeholder 5"/>
          <p:cNvSpPr/>
          <p:nvPr>
            <p:ph sz="half" idx="1"/>
          </p:nvPr>
        </p:nvSpPr>
        <p:spPr>
          <a:xfrm>
            <a:off x="677545" y="1475740"/>
            <a:ext cx="4184015" cy="4565650"/>
          </a:xfrm>
        </p:spPr>
        <p:txBody>
          <a:bodyPr/>
          <a:p>
            <a:r>
              <a:rPr lang="en-IN" altLang="en-US" sz="2400">
                <a:latin typeface="Times New Roman" panose="02020603050405020304" charset="0"/>
                <a:cs typeface="Times New Roman" panose="02020603050405020304" charset="0"/>
              </a:rPr>
              <a:t>Dataset Source - Kaggle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Attributes - ID,Title,Author,Text,Label</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Label 1 - Unreliable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Label 0 - Reliable</a:t>
            </a:r>
            <a:endParaRPr lang="en-IN" altLang="en-US" sz="2400">
              <a:latin typeface="Times New Roman" panose="02020603050405020304" charset="0"/>
              <a:cs typeface="Times New Roman" panose="02020603050405020304" charset="0"/>
            </a:endParaRPr>
          </a:p>
        </p:txBody>
      </p:sp>
      <p:pic>
        <p:nvPicPr>
          <p:cNvPr id="7" name="Image31"/>
          <p:cNvPicPr>
            <a:picLocks noChangeAspect="1"/>
          </p:cNvPicPr>
          <p:nvPr>
            <p:ph sz="half" idx="2"/>
          </p:nvPr>
        </p:nvPicPr>
        <p:blipFill>
          <a:blip r:embed="rId1"/>
          <a:stretch>
            <a:fillRect/>
          </a:stretch>
        </p:blipFill>
        <p:spPr>
          <a:xfrm>
            <a:off x="4504055" y="1475740"/>
            <a:ext cx="3968750" cy="388048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2305" y="1376045"/>
            <a:ext cx="7956550" cy="4528185"/>
          </a:xfrm>
        </p:spPr>
        <p:txBody>
          <a:bodyPr/>
          <a:p>
            <a:r>
              <a:rPr lang="en-IN" altLang="en-US" sz="2400">
                <a:latin typeface="Times New Roman" panose="02020603050405020304" charset="0"/>
                <a:cs typeface="Times New Roman" panose="02020603050405020304" charset="0"/>
              </a:rPr>
              <a:t>Perform various text cleaning steps</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1.Remove all non-alphanumeric characters</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2.Delete  stopwords</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3.Delete MissingRows</a:t>
            </a:r>
            <a:endParaRPr lang="en-IN" altLang="en-US" sz="2400">
              <a:latin typeface="Times New Roman" panose="02020603050405020304" charset="0"/>
              <a:cs typeface="Times New Roman" panose="02020603050405020304" charset="0"/>
            </a:endParaRPr>
          </a:p>
        </p:txBody>
      </p:sp>
      <p:sp>
        <p:nvSpPr>
          <p:cNvPr id="4" name="Text Box 3"/>
          <p:cNvSpPr txBox="1"/>
          <p:nvPr/>
        </p:nvSpPr>
        <p:spPr>
          <a:xfrm>
            <a:off x="567055" y="471170"/>
            <a:ext cx="4076700" cy="645160"/>
          </a:xfrm>
          <a:prstGeom prst="rect">
            <a:avLst/>
          </a:prstGeom>
          <a:noFill/>
        </p:spPr>
        <p:txBody>
          <a:bodyPr wrap="none" rtlCol="0">
            <a:spAutoFit/>
          </a:bodyPr>
          <a:p>
            <a:r>
              <a:rPr lang="en-IN" altLang="en-US" sz="3600" b="1">
                <a:latin typeface="Times New Roman" panose="02020603050405020304" charset="0"/>
                <a:cs typeface="Times New Roman" panose="02020603050405020304" charset="0"/>
              </a:rPr>
              <a:t>Data Preprocessing </a:t>
            </a:r>
            <a:endParaRPr lang="en-IN" altLang="en-US" sz="3600" b="1">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Doc2Vec Model</a:t>
            </a:r>
            <a:endPar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7545" y="1871345"/>
            <a:ext cx="8596630" cy="4170045"/>
          </a:xfrm>
        </p:spPr>
        <p:txBody>
          <a:bodyPr/>
          <a:p>
            <a:r>
              <a:rPr lang="en-IN" altLang="en-US" sz="2400">
                <a:latin typeface="Times New Roman" panose="02020603050405020304" charset="0"/>
                <a:cs typeface="Times New Roman" panose="02020603050405020304" charset="0"/>
              </a:rPr>
              <a:t>Based on Word2Vec model</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Extracts Word2Vec features and adds an additional “document Vector” with information about the entire document.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6630" cy="1670685"/>
          </a:xfrm>
        </p:spPr>
        <p:txBody>
          <a:bodyPr/>
          <a:p>
            <a:r>
              <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Training a Model </a:t>
            </a:r>
            <a:endPar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7545" y="1696720"/>
            <a:ext cx="8596630" cy="4344670"/>
          </a:xfrm>
        </p:spPr>
        <p:txBody>
          <a:bodyPr/>
          <a:p>
            <a:r>
              <a:rPr lang="en-IN" altLang="en-US" sz="2400">
                <a:latin typeface="Times New Roman" panose="02020603050405020304" charset="0"/>
                <a:cs typeface="Times New Roman" panose="02020603050405020304" charset="0"/>
              </a:rPr>
              <a:t>Models used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 Naive Bayes  </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 Support Vector Machine</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      - Artificial Neural Network     </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NAÏVE BAYES </a:t>
            </a:r>
            <a:br>
              <a:rPr lang="en-IN" altLang="en-US"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br>
              <a:rPr lang="en-IN" dirty="0"/>
            </a:br>
            <a:endParaRPr lang="en-US"/>
          </a:p>
        </p:txBody>
      </p:sp>
      <p:sp>
        <p:nvSpPr>
          <p:cNvPr id="3" name="Content Placeholder 2"/>
          <p:cNvSpPr>
            <a:spLocks noGrp="1"/>
          </p:cNvSpPr>
          <p:nvPr>
            <p:ph sz="half" idx="1"/>
          </p:nvPr>
        </p:nvSpPr>
        <p:spPr>
          <a:xfrm>
            <a:off x="677334" y="1718629"/>
            <a:ext cx="4184035" cy="3880772"/>
          </a:xfrm>
        </p:spPr>
        <p:txBody>
          <a:bodyPr>
            <a:noAutofit/>
          </a:bodyPr>
          <a:p>
            <a:r>
              <a:rPr lang="en-IN" altLang="en-US" sz="2400" dirty="0" smtClean="0">
                <a:latin typeface="Times New Roman" panose="02020603050405020304" charset="0"/>
                <a:cs typeface="Times New Roman" panose="02020603050405020304" charset="0"/>
                <a:sym typeface="+mn-ea"/>
              </a:rPr>
              <a:t>Based on </a:t>
            </a:r>
            <a:r>
              <a:rPr lang="en-IN" altLang="en-US" sz="2400" dirty="0" err="1" smtClean="0">
                <a:latin typeface="Times New Roman" panose="02020603050405020304" charset="0"/>
                <a:cs typeface="Times New Roman" panose="02020603050405020304" charset="0"/>
                <a:sym typeface="+mn-ea"/>
              </a:rPr>
              <a:t>Bayes</a:t>
            </a:r>
            <a:r>
              <a:rPr lang="en-IN" altLang="en-US" sz="2400" dirty="0" smtClean="0">
                <a:latin typeface="Times New Roman" panose="02020603050405020304" charset="0"/>
                <a:cs typeface="Times New Roman" panose="02020603050405020304" charset="0"/>
                <a:sym typeface="+mn-ea"/>
              </a:rPr>
              <a:t> theorem</a:t>
            </a:r>
            <a:endParaRPr lang="en-IN" altLang="en-US" sz="2400" dirty="0" smtClean="0">
              <a:latin typeface="Times New Roman" panose="02020603050405020304" charset="0"/>
              <a:cs typeface="Times New Roman" panose="02020603050405020304" charset="0"/>
              <a:sym typeface="+mn-ea"/>
            </a:endParaRPr>
          </a:p>
          <a:p>
            <a:r>
              <a:rPr lang="en-IN" altLang="en-US" sz="2400" b="1" dirty="0" smtClean="0">
                <a:latin typeface="Times New Roman" panose="02020603050405020304" charset="0"/>
                <a:cs typeface="Times New Roman" panose="02020603050405020304" charset="0"/>
                <a:sym typeface="+mn-ea"/>
              </a:rPr>
              <a:t>Naïve </a:t>
            </a:r>
            <a:r>
              <a:rPr lang="en-IN" altLang="en-US" sz="2400" dirty="0" smtClean="0">
                <a:latin typeface="Times New Roman" panose="02020603050405020304" charset="0"/>
                <a:cs typeface="Times New Roman" panose="02020603050405020304" charset="0"/>
                <a:sym typeface="+mn-ea"/>
              </a:rPr>
              <a:t>comes from the assumption that the features in the dataset are independent</a:t>
            </a:r>
            <a:endParaRPr lang="en-IN" altLang="en-US" sz="2400" dirty="0" smtClean="0">
              <a:latin typeface="Times New Roman" panose="02020603050405020304" charset="0"/>
              <a:cs typeface="Times New Roman" panose="02020603050405020304" charset="0"/>
            </a:endParaRPr>
          </a:p>
          <a:p>
            <a:r>
              <a:rPr lang="en-IN" altLang="en-US" sz="2400" dirty="0" smtClean="0">
                <a:latin typeface="Times New Roman" panose="02020603050405020304" charset="0"/>
                <a:cs typeface="Times New Roman" panose="02020603050405020304" charset="0"/>
                <a:sym typeface="+mn-ea"/>
              </a:rPr>
              <a:t>Best suitable for text based classification</a:t>
            </a:r>
            <a:endParaRPr lang="en-IN" altLang="en-US" sz="2400" dirty="0" smtClean="0">
              <a:latin typeface="Times New Roman" panose="02020603050405020304" charset="0"/>
              <a:cs typeface="Times New Roman" panose="02020603050405020304" charset="0"/>
            </a:endParaRPr>
          </a:p>
          <a:p>
            <a:r>
              <a:rPr lang="en-IN" altLang="en-US" sz="2400" dirty="0" smtClean="0">
                <a:latin typeface="Times New Roman" panose="02020603050405020304" charset="0"/>
                <a:cs typeface="Times New Roman" panose="02020603050405020304" charset="0"/>
                <a:sym typeface="+mn-ea"/>
              </a:rPr>
              <a:t>The posterior probability of each class can be calculated by using the formula </a:t>
            </a:r>
            <a:endParaRPr lang="en-IN" altLang="en-US" sz="2400" dirty="0" smtClean="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8" name="Image68"/>
          <p:cNvPicPr>
            <a:picLocks noChangeAspect="1"/>
          </p:cNvPicPr>
          <p:nvPr>
            <p:ph sz="half" idx="2"/>
          </p:nvPr>
        </p:nvPicPr>
        <p:blipFill>
          <a:blip r:embed="rId1"/>
          <a:stretch>
            <a:fillRect/>
          </a:stretch>
        </p:blipFill>
        <p:spPr>
          <a:xfrm>
            <a:off x="5081270" y="1594485"/>
            <a:ext cx="4474210" cy="37769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CONTENTS</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7334" y="1527859"/>
            <a:ext cx="8596668" cy="4513504"/>
          </a:xfrm>
        </p:spPr>
        <p:txBody>
          <a:bodyPr>
            <a:normAutofit/>
          </a:bodyPr>
          <a:lstStyle/>
          <a:p>
            <a:pPr fontAlgn="base"/>
            <a:r>
              <a:rPr lang="en-IN" dirty="0"/>
              <a:t>Abstract</a:t>
            </a:r>
            <a:endParaRPr lang="en-IN" dirty="0"/>
          </a:p>
          <a:p>
            <a:pPr fontAlgn="base"/>
            <a:r>
              <a:rPr lang="en-IN" dirty="0"/>
              <a:t>Introduction</a:t>
            </a:r>
            <a:endParaRPr lang="en-IN" dirty="0"/>
          </a:p>
          <a:p>
            <a:pPr fontAlgn="base"/>
            <a:r>
              <a:rPr lang="en-IN" dirty="0"/>
              <a:t>Existing System</a:t>
            </a:r>
            <a:endParaRPr lang="en-IN" dirty="0"/>
          </a:p>
          <a:p>
            <a:pPr fontAlgn="base"/>
            <a:r>
              <a:rPr lang="en-IN" dirty="0"/>
              <a:t>Proposed System</a:t>
            </a:r>
            <a:endParaRPr lang="en-IN" dirty="0"/>
          </a:p>
          <a:p>
            <a:pPr fontAlgn="base"/>
            <a:r>
              <a:rPr lang="en-IN" dirty="0"/>
              <a:t>System Requirements</a:t>
            </a:r>
            <a:endParaRPr lang="en-IN" dirty="0"/>
          </a:p>
          <a:p>
            <a:pPr fontAlgn="base"/>
            <a:r>
              <a:rPr lang="en-IN" dirty="0"/>
              <a:t>Project Modules</a:t>
            </a:r>
            <a:endParaRPr lang="en-IN" dirty="0"/>
          </a:p>
          <a:p>
            <a:pPr fontAlgn="base"/>
            <a:r>
              <a:rPr lang="en-IN" dirty="0"/>
              <a:t>UML Diagrams</a:t>
            </a:r>
            <a:endParaRPr lang="en-IN" dirty="0"/>
          </a:p>
          <a:p>
            <a:pPr fontAlgn="base"/>
            <a:r>
              <a:rPr lang="en-IN" dirty="0"/>
              <a:t>Algorithms</a:t>
            </a:r>
            <a:endParaRPr lang="en-IN" dirty="0"/>
          </a:p>
          <a:p>
            <a:pPr fontAlgn="base"/>
            <a:r>
              <a:rPr lang="en-IN" dirty="0"/>
              <a:t>Conclusion</a:t>
            </a:r>
            <a:endParaRPr lang="en-IN" dirty="0"/>
          </a:p>
          <a:p>
            <a:pPr fontAlgn="base"/>
            <a:r>
              <a:rPr lang="en-IN" dirty="0"/>
              <a:t>Future Enhancement</a:t>
            </a:r>
            <a:endParaRPr lang="en-IN" dirty="0"/>
          </a:p>
          <a:p>
            <a:pPr fontAlgn="base"/>
            <a:r>
              <a:rPr lang="en-IN" dirty="0"/>
              <a:t>References</a:t>
            </a: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SUPPORT VECTOR MACHINE</a:t>
            </a:r>
            <a:br>
              <a:rPr lang="en-IN" dirty="0"/>
            </a:br>
            <a:endParaRPr lang="en-US"/>
          </a:p>
        </p:txBody>
      </p:sp>
      <p:sp>
        <p:nvSpPr>
          <p:cNvPr id="3" name="Content Placeholder 2"/>
          <p:cNvSpPr>
            <a:spLocks noGrp="1"/>
          </p:cNvSpPr>
          <p:nvPr>
            <p:ph idx="1"/>
          </p:nvPr>
        </p:nvSpPr>
        <p:spPr>
          <a:xfrm>
            <a:off x="677545" y="1749425"/>
            <a:ext cx="8596630" cy="4291965"/>
          </a:xfrm>
        </p:spPr>
        <p:txBody>
          <a:bodyPr/>
          <a:p>
            <a:r>
              <a:rPr lang="en-US" sz="2400" dirty="0" smtClean="0">
                <a:latin typeface="Times New Roman" panose="02020603050405020304" charset="0"/>
                <a:cs typeface="Times New Roman" panose="02020603050405020304" charset="0"/>
                <a:sym typeface="+mn-ea"/>
              </a:rPr>
              <a:t>SVM is a supervised machine learning algorithm that can be used for both classification and regression.</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Its objective is to find a </a:t>
            </a:r>
            <a:r>
              <a:rPr lang="en-US" sz="2400" dirty="0" err="1" smtClean="0">
                <a:latin typeface="Times New Roman" panose="02020603050405020304" charset="0"/>
                <a:cs typeface="Times New Roman" panose="02020603050405020304" charset="0"/>
                <a:sym typeface="+mn-ea"/>
              </a:rPr>
              <a:t>hyperplane</a:t>
            </a:r>
            <a:r>
              <a:rPr lang="en-US" sz="2400" dirty="0" smtClean="0">
                <a:latin typeface="Times New Roman" panose="02020603050405020304" charset="0"/>
                <a:cs typeface="Times New Roman" panose="02020603050405020304" charset="0"/>
                <a:sym typeface="+mn-ea"/>
              </a:rPr>
              <a:t> in an N-dimensional space(N means the number of features) that distinctly classifies the data points.</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Highly preferred as it produces significant accuracy with less computation power</a:t>
            </a:r>
            <a:endParaRPr lang="en-US" sz="2400" dirty="0" smtClean="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NEURAL NETWORKS</a:t>
            </a:r>
            <a:br>
              <a:rPr lang="en-IN" dirty="0"/>
            </a:br>
            <a:endParaRPr lang="en-US"/>
          </a:p>
        </p:txBody>
      </p:sp>
      <p:sp>
        <p:nvSpPr>
          <p:cNvPr id="3" name="Content Placeholder 2"/>
          <p:cNvSpPr>
            <a:spLocks noGrp="1"/>
          </p:cNvSpPr>
          <p:nvPr>
            <p:ph idx="1"/>
          </p:nvPr>
        </p:nvSpPr>
        <p:spPr>
          <a:xfrm>
            <a:off x="677545" y="1772285"/>
            <a:ext cx="8596630" cy="4269105"/>
          </a:xfrm>
        </p:spPr>
        <p:txBody>
          <a:bodyPr/>
          <a:p>
            <a:r>
              <a:rPr lang="en-US" sz="2400" dirty="0" smtClean="0">
                <a:latin typeface="Times New Roman" panose="02020603050405020304" charset="0"/>
                <a:cs typeface="Times New Roman" panose="02020603050405020304" charset="0"/>
                <a:sym typeface="+mn-ea"/>
              </a:rPr>
              <a:t>Neural Networks is a series of algorithms that helps in understanding the underlying relationships in a set of data through a process that mimics the way the human brain operates.</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Once the neural network has been trained on samples of data, it can make predictions by detecting similar patterns in future data.</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89965" y="326390"/>
            <a:ext cx="3475990" cy="645160"/>
          </a:xfrm>
          <a:prstGeom prst="rect">
            <a:avLst/>
          </a:prstGeom>
          <a:noFill/>
        </p:spPr>
        <p:txBody>
          <a:bodyPr wrap="none" rtlCol="0" anchor="t">
            <a:spAutoFit/>
          </a:bodyPr>
          <a:p>
            <a:r>
              <a:rPr lang="en-US" sz="3600" b="1" dirty="0" smtClean="0">
                <a:latin typeface="Times New Roman" panose="02020603050405020304" charset="0"/>
                <a:cs typeface="Times New Roman" panose="02020603050405020304" charset="0"/>
                <a:sym typeface="+mn-ea"/>
              </a:rPr>
              <a:t>Output Screens :</a:t>
            </a:r>
            <a:endParaRPr lang="en-US" sz="36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1194435" y="971550"/>
            <a:ext cx="4090670" cy="368300"/>
          </a:xfrm>
          <a:prstGeom prst="rect">
            <a:avLst/>
          </a:prstGeom>
          <a:noFill/>
        </p:spPr>
        <p:txBody>
          <a:bodyPr wrap="square" rtlCol="0" anchor="t">
            <a:spAutoFit/>
          </a:bodyPr>
          <a:p>
            <a:r>
              <a:rPr lang="en-US" dirty="0" smtClean="0">
                <a:latin typeface="Times New Roman" panose="02020603050405020304" charset="0"/>
                <a:cs typeface="Times New Roman" panose="02020603050405020304" charset="0"/>
                <a:sym typeface="+mn-ea"/>
              </a:rPr>
              <a:t>Accuracy using Naïve </a:t>
            </a:r>
            <a:r>
              <a:rPr lang="en-US" dirty="0" err="1" smtClean="0">
                <a:latin typeface="Times New Roman" panose="02020603050405020304" charset="0"/>
                <a:cs typeface="Times New Roman" panose="02020603050405020304" charset="0"/>
                <a:sym typeface="+mn-ea"/>
              </a:rPr>
              <a:t>Baye’s</a:t>
            </a:r>
            <a:r>
              <a:rPr lang="en-US" dirty="0" smtClean="0">
                <a:latin typeface="Times New Roman" panose="02020603050405020304" charset="0"/>
                <a:cs typeface="Times New Roman" panose="02020603050405020304" charset="0"/>
                <a:sym typeface="+mn-ea"/>
              </a:rPr>
              <a:t> Algorithm :</a:t>
            </a:r>
            <a:endParaRPr lang="en-US"/>
          </a:p>
        </p:txBody>
      </p:sp>
      <p:pic>
        <p:nvPicPr>
          <p:cNvPr id="6" name="Content Placeholder 5" descr="Screenshot (156).png"/>
          <p:cNvPicPr>
            <a:picLocks noChangeAspect="1"/>
          </p:cNvPicPr>
          <p:nvPr>
            <p:ph sz="half" idx="1"/>
          </p:nvPr>
        </p:nvPicPr>
        <p:blipFill>
          <a:blip r:embed="rId1"/>
          <a:srcRect t="6816" r="7552" b="61084"/>
          <a:stretch>
            <a:fillRect/>
          </a:stretch>
        </p:blipFill>
        <p:spPr>
          <a:xfrm>
            <a:off x="1194435" y="1621790"/>
            <a:ext cx="7704455" cy="1905635"/>
          </a:xfrm>
          <a:prstGeom prst="rect">
            <a:avLst/>
          </a:prstGeom>
        </p:spPr>
      </p:pic>
      <p:sp>
        <p:nvSpPr>
          <p:cNvPr id="8" name="Text Box 7"/>
          <p:cNvSpPr txBox="1"/>
          <p:nvPr/>
        </p:nvSpPr>
        <p:spPr>
          <a:xfrm>
            <a:off x="1194435" y="3686810"/>
            <a:ext cx="4020185" cy="368300"/>
          </a:xfrm>
          <a:prstGeom prst="rect">
            <a:avLst/>
          </a:prstGeom>
          <a:noFill/>
        </p:spPr>
        <p:txBody>
          <a:bodyPr wrap="none" rtlCol="0" anchor="t">
            <a:spAutoFit/>
          </a:bodyPr>
          <a:p>
            <a:r>
              <a:rPr lang="en-US" dirty="0" smtClean="0">
                <a:latin typeface="Times New Roman" panose="02020603050405020304" charset="0"/>
                <a:cs typeface="Times New Roman" panose="02020603050405020304" charset="0"/>
                <a:sym typeface="+mn-ea"/>
              </a:rPr>
              <a:t>Accuracy using Support Vector Machine :</a:t>
            </a:r>
            <a:endParaRPr lang="en-US"/>
          </a:p>
        </p:txBody>
      </p:sp>
      <p:pic>
        <p:nvPicPr>
          <p:cNvPr id="9" name="Content Placeholder 8" descr="Screenshot (157) (1).png"/>
          <p:cNvPicPr>
            <a:picLocks noChangeAspect="1"/>
          </p:cNvPicPr>
          <p:nvPr>
            <p:ph sz="half" idx="2"/>
          </p:nvPr>
        </p:nvPicPr>
        <p:blipFill>
          <a:blip r:embed="rId2"/>
          <a:srcRect t="32747" r="1169" b="50330"/>
          <a:stretch>
            <a:fillRect/>
          </a:stretch>
        </p:blipFill>
        <p:spPr>
          <a:xfrm>
            <a:off x="1194435" y="4372610"/>
            <a:ext cx="8100060" cy="1636395"/>
          </a:xfrm>
          <a:prstGeom prst="rect">
            <a:avLst/>
          </a:prstGeom>
          <a:solidFill>
            <a:schemeClr val="accent1"/>
          </a:solid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Screenshot (159).png"/>
          <p:cNvPicPr>
            <a:picLocks noChangeAspect="1"/>
          </p:cNvPicPr>
          <p:nvPr>
            <p:ph idx="1"/>
          </p:nvPr>
        </p:nvPicPr>
        <p:blipFill>
          <a:blip r:embed="rId1" cstate="print"/>
          <a:srcRect t="10028" b="11723"/>
          <a:stretch>
            <a:fillRect/>
          </a:stretch>
        </p:blipFill>
        <p:spPr>
          <a:xfrm>
            <a:off x="799465" y="1353185"/>
            <a:ext cx="7548880" cy="3895090"/>
          </a:xfrm>
          <a:prstGeom prst="rect">
            <a:avLst/>
          </a:prstGeom>
        </p:spPr>
      </p:pic>
      <p:sp>
        <p:nvSpPr>
          <p:cNvPr id="10" name="Text Box 9"/>
          <p:cNvSpPr txBox="1"/>
          <p:nvPr/>
        </p:nvSpPr>
        <p:spPr>
          <a:xfrm>
            <a:off x="799465" y="577850"/>
            <a:ext cx="4189730" cy="368300"/>
          </a:xfrm>
          <a:prstGeom prst="rect">
            <a:avLst/>
          </a:prstGeom>
          <a:noFill/>
        </p:spPr>
        <p:txBody>
          <a:bodyPr wrap="none" rtlCol="0" anchor="t">
            <a:spAutoFit/>
          </a:bodyPr>
          <a:p>
            <a:r>
              <a:rPr lang="en-US" dirty="0" smtClean="0">
                <a:latin typeface="Times New Roman" panose="02020603050405020304" charset="0"/>
                <a:cs typeface="Times New Roman" panose="02020603050405020304" charset="0"/>
                <a:sym typeface="+mn-ea"/>
              </a:rPr>
              <a:t>Accuracy using </a:t>
            </a:r>
            <a:r>
              <a:rPr lang="en-US" dirty="0" err="1" smtClean="0">
                <a:latin typeface="Times New Roman" panose="02020603050405020304" charset="0"/>
                <a:cs typeface="Times New Roman" panose="02020603050405020304" charset="0"/>
                <a:sym typeface="+mn-ea"/>
              </a:rPr>
              <a:t>Artifical</a:t>
            </a:r>
            <a:r>
              <a:rPr lang="en-US" dirty="0" smtClean="0">
                <a:latin typeface="Times New Roman" panose="02020603050405020304" charset="0"/>
                <a:cs typeface="Times New Roman" panose="02020603050405020304" charset="0"/>
                <a:sym typeface="+mn-ea"/>
              </a:rPr>
              <a:t> Neural Networks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Naive </a:t>
            </a:r>
            <a:r>
              <a:rPr lang="en-IN" b="1" dirty="0" err="1"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Bayes</a:t>
            </a:r>
            <a:r>
              <a:rPr lang="en-IN"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Result </a:t>
            </a:r>
            <a:endParaRPr lang="en-IN"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pic>
        <p:nvPicPr>
          <p:cNvPr id="4" name="Content Placeholder 3" descr="nb img"/>
          <p:cNvPicPr>
            <a:picLocks noChangeAspect="1"/>
          </p:cNvPicPr>
          <p:nvPr>
            <p:ph idx="1"/>
          </p:nvPr>
        </p:nvPicPr>
        <p:blipFill>
          <a:blip r:embed="rId1"/>
          <a:srcRect l="34999" t="9079" r="36002" b="51603"/>
          <a:stretch>
            <a:fillRect/>
          </a:stretch>
        </p:blipFill>
        <p:spPr bwMode="auto">
          <a:xfrm>
            <a:off x="1650365" y="1383665"/>
            <a:ext cx="6208395" cy="388048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SVM Result</a:t>
            </a:r>
            <a:r>
              <a:rPr lang="en-IN" b="1" dirty="0" smtClean="0">
                <a:latin typeface="Times New Roman" panose="02020603050405020304" charset="0"/>
                <a:cs typeface="Times New Roman" panose="02020603050405020304" charset="0"/>
                <a:sym typeface="+mn-ea"/>
              </a:rPr>
              <a:t> </a:t>
            </a:r>
            <a:endParaRPr lang="en-US" b="1"/>
          </a:p>
        </p:txBody>
      </p:sp>
      <p:pic>
        <p:nvPicPr>
          <p:cNvPr id="4" name="Content Placeholder 3" descr="barplot img"/>
          <p:cNvPicPr>
            <a:picLocks noChangeAspect="1"/>
          </p:cNvPicPr>
          <p:nvPr>
            <p:ph idx="1"/>
          </p:nvPr>
        </p:nvPicPr>
        <p:blipFill>
          <a:blip r:embed="rId1"/>
          <a:srcRect l="34418" t="8524" r="36065" b="54094"/>
          <a:stretch>
            <a:fillRect/>
          </a:stretch>
        </p:blipFill>
        <p:spPr bwMode="auto">
          <a:xfrm>
            <a:off x="1558925" y="1162685"/>
            <a:ext cx="6208395" cy="388048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ANN Result</a:t>
            </a:r>
            <a:endParaRPr lang="en-I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4" name="Content Placeholder 3" descr="neural-net-tf"/>
          <p:cNvPicPr>
            <a:picLocks noChangeAspect="1"/>
          </p:cNvPicPr>
          <p:nvPr>
            <p:ph idx="1"/>
          </p:nvPr>
        </p:nvPicPr>
        <p:blipFill>
          <a:blip r:embed="rId1"/>
          <a:stretch>
            <a:fillRect/>
          </a:stretch>
        </p:blipFill>
        <p:spPr>
          <a:xfrm>
            <a:off x="1796415" y="1086485"/>
            <a:ext cx="6258560" cy="3627755"/>
          </a:xfrm>
          <a:prstGeom prst="rect">
            <a:avLst/>
          </a:prstGeom>
        </p:spPr>
      </p:pic>
      <p:sp>
        <p:nvSpPr>
          <p:cNvPr id="6" name="Text Box 5"/>
          <p:cNvSpPr txBox="1"/>
          <p:nvPr/>
        </p:nvSpPr>
        <p:spPr>
          <a:xfrm>
            <a:off x="3809365" y="4768850"/>
            <a:ext cx="2119630" cy="368300"/>
          </a:xfrm>
          <a:prstGeom prst="rect">
            <a:avLst/>
          </a:prstGeom>
          <a:noFill/>
        </p:spPr>
        <p:txBody>
          <a:bodyPr wrap="none" rtlCol="0">
            <a:spAutoFit/>
          </a:bodyPr>
          <a:p>
            <a:r>
              <a:rPr lang="en-IN" altLang="en-US" b="1">
                <a:latin typeface="Times New Roman" panose="02020603050405020304" charset="0"/>
                <a:cs typeface="Times New Roman" panose="02020603050405020304" charset="0"/>
              </a:rPr>
              <a:t>Accuracy is 92.97%</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63)"/>
          <p:cNvPicPr>
            <a:picLocks noChangeAspect="1"/>
          </p:cNvPicPr>
          <p:nvPr>
            <p:ph idx="1"/>
          </p:nvPr>
        </p:nvPicPr>
        <p:blipFill>
          <a:blip r:embed="rId1"/>
          <a:srcRect l="31479" t="15638" r="32416" b="50871"/>
          <a:stretch>
            <a:fillRect/>
          </a:stretch>
        </p:blipFill>
        <p:spPr bwMode="auto">
          <a:xfrm>
            <a:off x="1297940" y="1558925"/>
            <a:ext cx="6898005" cy="4784725"/>
          </a:xfrm>
          <a:prstGeom prst="rect">
            <a:avLst/>
          </a:prstGeom>
          <a:noFill/>
          <a:ln w="9525">
            <a:noFill/>
            <a:miter lim="800000"/>
            <a:headEnd/>
            <a:tailEnd/>
          </a:ln>
        </p:spPr>
      </p:pic>
      <p:sp>
        <p:nvSpPr>
          <p:cNvPr id="7" name="Text Box 6"/>
          <p:cNvSpPr txBox="1"/>
          <p:nvPr/>
        </p:nvSpPr>
        <p:spPr>
          <a:xfrm>
            <a:off x="1244600" y="953770"/>
            <a:ext cx="2078355" cy="460375"/>
          </a:xfrm>
          <a:prstGeom prst="rect">
            <a:avLst/>
          </a:prstGeom>
          <a:noFill/>
        </p:spPr>
        <p:txBody>
          <a:bodyPr wrap="none" rtlCol="0" anchor="t">
            <a:spAutoFit/>
          </a:bodyPr>
          <a:p>
            <a:r>
              <a:rPr lang="en-US" sz="2400" dirty="0" smtClean="0">
                <a:latin typeface="Times New Roman" panose="02020603050405020304" charset="0"/>
                <a:cs typeface="Times New Roman" panose="02020603050405020304" charset="0"/>
                <a:sym typeface="+mn-ea"/>
              </a:rPr>
              <a:t>Accuracy Plot </a:t>
            </a:r>
            <a:r>
              <a:rPr lang="en-IN" altLang="en-US" sz="2400" dirty="0" smtClean="0">
                <a:latin typeface="Times New Roman" panose="02020603050405020304" charset="0"/>
                <a:cs typeface="Times New Roman" panose="02020603050405020304" charset="0"/>
                <a:sym typeface="+mn-ea"/>
              </a:rPr>
              <a:t>:</a:t>
            </a:r>
            <a:endParaRPr lang="en-IN" altLang="en-US" sz="2400" dirty="0" smtClean="0">
              <a:latin typeface="Times New Roman" panose="02020603050405020304" charset="0"/>
              <a:cs typeface="Times New Roman" panose="02020603050405020304" charset="0"/>
              <a:sym typeface="+mn-ea"/>
            </a:endParaRPr>
          </a:p>
        </p:txBody>
      </p:sp>
      <p:sp>
        <p:nvSpPr>
          <p:cNvPr id="8" name="Text Box 7"/>
          <p:cNvSpPr txBox="1"/>
          <p:nvPr/>
        </p:nvSpPr>
        <p:spPr>
          <a:xfrm>
            <a:off x="573405" y="308610"/>
            <a:ext cx="11045190" cy="645160"/>
          </a:xfrm>
          <a:prstGeom prst="rect">
            <a:avLst/>
          </a:prstGeom>
          <a:noFill/>
        </p:spPr>
        <p:txBody>
          <a:bodyPr wrap="none" rtlCol="0">
            <a:spAutoFit/>
          </a:bodyPr>
          <a:p>
            <a:r>
              <a:rPr lang="en-IN" altLang="en-US" sz="3600" b="1">
                <a:latin typeface="Times New Roman" panose="02020603050405020304" charset="0"/>
                <a:cs typeface="Times New Roman" panose="02020603050405020304" charset="0"/>
              </a:rPr>
              <a:t>Comparative Study On Fake News Accuracy Prediction</a:t>
            </a:r>
            <a:endParaRPr lang="en-IN" altLang="en-US" sz="3600" b="1">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158).png"/>
          <p:cNvPicPr>
            <a:picLocks noGrp="1"/>
          </p:cNvPicPr>
          <p:nvPr>
            <p:ph idx="1"/>
          </p:nvPr>
        </p:nvPicPr>
        <p:blipFill>
          <a:blip r:embed="rId1"/>
          <a:stretch>
            <a:fillRect/>
          </a:stretch>
        </p:blipFill>
        <p:spPr>
          <a:xfrm>
            <a:off x="1318260" y="1097280"/>
            <a:ext cx="7626985" cy="4760595"/>
          </a:xfrm>
          <a:prstGeom prst="rect">
            <a:avLst/>
          </a:prstGeom>
        </p:spPr>
      </p:pic>
      <p:sp>
        <p:nvSpPr>
          <p:cNvPr id="5" name="Text Box 4"/>
          <p:cNvSpPr txBox="1"/>
          <p:nvPr/>
        </p:nvSpPr>
        <p:spPr>
          <a:xfrm>
            <a:off x="1318260" y="410210"/>
            <a:ext cx="3402330" cy="645160"/>
          </a:xfrm>
          <a:prstGeom prst="rect">
            <a:avLst/>
          </a:prstGeom>
          <a:noFill/>
        </p:spPr>
        <p:txBody>
          <a:bodyPr wrap="square" rtlCol="0" anchor="t">
            <a:spAutoFit/>
          </a:bodyPr>
          <a:p>
            <a:r>
              <a:rPr lang="en-US" sz="3600" b="1" dirty="0" smtClean="0">
                <a:latin typeface="Times New Roman" panose="02020603050405020304" charset="0"/>
                <a:cs typeface="Times New Roman" panose="02020603050405020304" charset="0"/>
                <a:sym typeface="+mn-ea"/>
              </a:rPr>
              <a:t> Front Page </a:t>
            </a:r>
            <a:endParaRPr lang="en-US" sz="3600" b="1"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CONCLUSION</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sz="2400" dirty="0" smtClean="0">
                <a:latin typeface="Times New Roman" panose="02020603050405020304" charset="0"/>
                <a:cs typeface="Times New Roman" panose="02020603050405020304" charset="0"/>
                <a:sym typeface="+mn-ea"/>
              </a:rPr>
              <a:t>Combination of machine learning and artificial  neural networks are useful for fake news accuracy prediction.we build a model for fake news accuracy prediction using machine learning algorithms.</a:t>
            </a:r>
            <a:endParaRPr lang="en-IN" sz="2400" dirty="0" smtClean="0">
              <a:latin typeface="Times New Roman" panose="02020603050405020304" charset="0"/>
              <a:cs typeface="Times New Roman" panose="02020603050405020304" charset="0"/>
              <a:sym typeface="+mn-ea"/>
            </a:endParaRPr>
          </a:p>
          <a:p>
            <a:r>
              <a:rPr lang="en-IN" sz="2400" dirty="0" smtClean="0">
                <a:latin typeface="Times New Roman" panose="02020603050405020304" charset="0"/>
                <a:cs typeface="Times New Roman" panose="02020603050405020304" charset="0"/>
                <a:sym typeface="+mn-ea"/>
              </a:rPr>
              <a:t>For text processing, we applied Naive </a:t>
            </a:r>
            <a:r>
              <a:rPr lang="en-IN" sz="2400" dirty="0" err="1" smtClean="0">
                <a:latin typeface="Times New Roman" panose="02020603050405020304" charset="0"/>
                <a:cs typeface="Times New Roman" panose="02020603050405020304" charset="0"/>
                <a:sym typeface="+mn-ea"/>
              </a:rPr>
              <a:t>Baye’s</a:t>
            </a:r>
            <a:r>
              <a:rPr lang="en-IN" sz="2400" dirty="0" smtClean="0">
                <a:latin typeface="Times New Roman" panose="02020603050405020304" charset="0"/>
                <a:cs typeface="Times New Roman" panose="02020603050405020304" charset="0"/>
                <a:sym typeface="+mn-ea"/>
              </a:rPr>
              <a:t> Algorithm, SVM and ANN. Artificial Neural Networks gives the best accuracy out of all.</a:t>
            </a:r>
            <a:endParaRPr lang="en-IN" sz="2400" dirty="0" smtClean="0">
              <a:latin typeface="Times New Roman" panose="02020603050405020304" charset="0"/>
              <a:cs typeface="Times New Roman" panose="02020603050405020304" charset="0"/>
            </a:endParaRPr>
          </a:p>
          <a:p>
            <a:endParaRPr lang="en-IN" sz="2400" dirty="0" smtClean="0">
              <a:latin typeface="Times New Roman" panose="02020603050405020304" charset="0"/>
              <a:cs typeface="Times New Roman" panose="02020603050405020304" charset="0"/>
            </a:endParaRP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ABSTRACT</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algn="just">
              <a:buNone/>
            </a:pPr>
            <a:r>
              <a:rPr lang="en-IN" altLang="en-US" sz="2400" dirty="0" smtClean="0">
                <a:latin typeface="Times New Roman" panose="02020603050405020304" charset="0"/>
                <a:cs typeface="Times New Roman" panose="02020603050405020304" charset="0"/>
                <a:sym typeface="+mn-ea"/>
              </a:rPr>
              <a:t>    </a:t>
            </a:r>
            <a:r>
              <a:rPr lang="en-US" sz="2400" dirty="0" smtClean="0">
                <a:latin typeface="Times New Roman" panose="02020603050405020304" charset="0"/>
                <a:cs typeface="Times New Roman" panose="02020603050405020304" charset="0"/>
                <a:sym typeface="+mn-ea"/>
              </a:rPr>
              <a:t> Fake </a:t>
            </a:r>
            <a:r>
              <a:rPr lang="en-US" sz="2400" dirty="0">
                <a:latin typeface="Times New Roman" panose="02020603050405020304" charset="0"/>
                <a:cs typeface="Times New Roman" panose="02020603050405020304" charset="0"/>
                <a:sym typeface="+mn-ea"/>
              </a:rPr>
              <a:t>news is one of the biggest banes in our digitally connected world. Fake news spreads like wildfire and is impacting millions of people everyday .With the advancement of digitized society, information is free for everyone and it can be manipulated by anyone. This lead to the enlargement in the spread of fake news and misinformation leading to many problems. In order to filter the information and to verify the trustworthiness of a news, we need a freely available tool. Our dataset is initially preprocessed and then it is tested using Machine Learning algorithms such as Naïve </a:t>
            </a:r>
            <a:r>
              <a:rPr lang="en-US" sz="2400" dirty="0" err="1">
                <a:latin typeface="Times New Roman" panose="02020603050405020304" charset="0"/>
                <a:cs typeface="Times New Roman" panose="02020603050405020304" charset="0"/>
                <a:sym typeface="+mn-ea"/>
              </a:rPr>
              <a:t>Bayes</a:t>
            </a:r>
            <a:r>
              <a:rPr lang="en-US" sz="2400" dirty="0">
                <a:latin typeface="Times New Roman" panose="02020603050405020304" charset="0"/>
                <a:cs typeface="Times New Roman" panose="02020603050405020304" charset="0"/>
                <a:sym typeface="+mn-ea"/>
              </a:rPr>
              <a:t>, SVM and ANN to predict the accuracy and compare them. </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FUTURE ENHANCEMENTS</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sz="2400" dirty="0" smtClean="0">
                <a:latin typeface="Times New Roman" panose="02020603050405020304" charset="0"/>
                <a:cs typeface="Times New Roman" panose="02020603050405020304" charset="0"/>
                <a:sym typeface="+mn-ea"/>
              </a:rPr>
              <a:t>This project can be  updated in near future as it is very flexible in terms of expansion data i.e.,  it can be used for larger dataset .</a:t>
            </a:r>
            <a:endParaRPr lang="en-IN" sz="2400" dirty="0" smtClean="0">
              <a:latin typeface="Times New Roman" panose="02020603050405020304" charset="0"/>
              <a:cs typeface="Times New Roman" panose="02020603050405020304" charset="0"/>
              <a:sym typeface="+mn-ea"/>
            </a:endParaRPr>
          </a:p>
          <a:p>
            <a:r>
              <a:rPr lang="en-IN" sz="2400" dirty="0" smtClean="0">
                <a:latin typeface="Times New Roman" panose="02020603050405020304" charset="0"/>
                <a:cs typeface="Times New Roman" panose="02020603050405020304" charset="0"/>
                <a:sym typeface="+mn-ea"/>
              </a:rPr>
              <a:t>If at all we are given any live streaming data then we can detect whether the news is fake or real.</a:t>
            </a:r>
            <a:endParaRPr lang="en-IN" sz="2400" dirty="0" smtClean="0">
              <a:latin typeface="Times New Roman" panose="02020603050405020304" charset="0"/>
              <a:cs typeface="Times New Roman" panose="02020603050405020304" charset="0"/>
            </a:endParaRPr>
          </a:p>
          <a:p>
            <a:pPr marL="0" indent="0">
              <a:buNone/>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65760"/>
            <a:ext cx="8596630" cy="635635"/>
          </a:xfrm>
        </p:spPr>
        <p:txBody>
          <a:bodyPr>
            <a:normAutofit fontScale="90000"/>
          </a:bodyPr>
          <a:lstStyle/>
          <a:p>
            <a:r>
              <a:rPr lang="en-US" b="1" dirty="0">
                <a:solidFill>
                  <a:schemeClr val="tx1"/>
                </a:solidFill>
                <a:latin typeface="Times New Roman" panose="02020603050405020304" charset="0"/>
                <a:cs typeface="Times New Roman" panose="02020603050405020304" charset="0"/>
              </a:rPr>
              <a:t>REFERENCES</a:t>
            </a:r>
            <a:endParaRPr lang="en-US" b="1" dirty="0">
              <a:solidFill>
                <a:schemeClr val="tx1"/>
              </a:soli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776605" y="1066165"/>
            <a:ext cx="8497570" cy="5466080"/>
          </a:xfrm>
        </p:spPr>
        <p:txBody>
          <a:bodyPr>
            <a:normAutofit fontScale="82500"/>
          </a:bodyPr>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[1] Conroy, Niall &amp; Rubin, Victoria &amp; Chen, </a:t>
            </a:r>
            <a:r>
              <a:rPr lang="en-US" sz="1800" dirty="0" err="1" smtClean="0">
                <a:solidFill>
                  <a:schemeClr val="tx1">
                    <a:lumMod val="95000"/>
                    <a:lumOff val="5000"/>
                  </a:schemeClr>
                </a:solidFill>
                <a:latin typeface="Times New Roman" panose="02020603050405020304" charset="0"/>
                <a:cs typeface="Times New Roman" panose="02020603050405020304" charset="0"/>
              </a:rPr>
              <a:t>Yimin</a:t>
            </a:r>
            <a:r>
              <a:rPr lang="en-US" sz="1800" dirty="0" smtClean="0">
                <a:solidFill>
                  <a:schemeClr val="tx1">
                    <a:lumMod val="95000"/>
                    <a:lumOff val="5000"/>
                  </a:schemeClr>
                </a:solidFill>
                <a:latin typeface="Times New Roman" panose="02020603050405020304" charset="0"/>
                <a:cs typeface="Times New Roman" panose="02020603050405020304" charset="0"/>
              </a:rPr>
              <a:t>. (2015). Automatic Deception Detection: Methods for Finding Fake News. . USA </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[2] Ball, L. &amp; </a:t>
            </a:r>
            <a:r>
              <a:rPr lang="en-US" sz="1800" dirty="0" err="1" smtClean="0">
                <a:solidFill>
                  <a:schemeClr val="tx1">
                    <a:lumMod val="95000"/>
                    <a:lumOff val="5000"/>
                  </a:schemeClr>
                </a:solidFill>
                <a:latin typeface="Times New Roman" panose="02020603050405020304" charset="0"/>
                <a:cs typeface="Times New Roman" panose="02020603050405020304" charset="0"/>
              </a:rPr>
              <a:t>Elworthy</a:t>
            </a:r>
            <a:r>
              <a:rPr lang="en-US" sz="1800" dirty="0" smtClean="0">
                <a:solidFill>
                  <a:schemeClr val="tx1">
                    <a:lumMod val="95000"/>
                    <a:lumOff val="5000"/>
                  </a:schemeClr>
                </a:solidFill>
                <a:latin typeface="Times New Roman" panose="02020603050405020304" charset="0"/>
                <a:cs typeface="Times New Roman" panose="02020603050405020304" charset="0"/>
              </a:rPr>
              <a:t>, J. J Market Anal (2014) 2: 187. https://doi.org/10.1057/jma.2014.15 </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[3] Lu TC. Yu T., Chen SH. (2018) Information Manipulation and Web Credibility. In: </a:t>
            </a:r>
            <a:r>
              <a:rPr lang="en-US" sz="1800" dirty="0" err="1" smtClean="0">
                <a:solidFill>
                  <a:schemeClr val="tx1">
                    <a:lumMod val="95000"/>
                    <a:lumOff val="5000"/>
                  </a:schemeClr>
                </a:solidFill>
                <a:latin typeface="Times New Roman" panose="02020603050405020304" charset="0"/>
                <a:cs typeface="Times New Roman" panose="02020603050405020304" charset="0"/>
              </a:rPr>
              <a:t>Bucciarelli</a:t>
            </a:r>
            <a:r>
              <a:rPr lang="en-US" sz="1800" dirty="0" smtClean="0">
                <a:solidFill>
                  <a:schemeClr val="tx1">
                    <a:lumMod val="95000"/>
                    <a:lumOff val="5000"/>
                  </a:schemeClr>
                </a:solidFill>
                <a:latin typeface="Times New Roman" panose="02020603050405020304" charset="0"/>
                <a:cs typeface="Times New Roman" panose="02020603050405020304" charset="0"/>
              </a:rPr>
              <a:t> E., Chen SH., </a:t>
            </a:r>
            <a:r>
              <a:rPr lang="en-US" sz="1800" dirty="0" err="1" smtClean="0">
                <a:solidFill>
                  <a:schemeClr val="tx1">
                    <a:lumMod val="95000"/>
                    <a:lumOff val="5000"/>
                  </a:schemeClr>
                </a:solidFill>
                <a:latin typeface="Times New Roman" panose="02020603050405020304" charset="0"/>
                <a:cs typeface="Times New Roman" panose="02020603050405020304" charset="0"/>
              </a:rPr>
              <a:t>Corchado</a:t>
            </a:r>
            <a:r>
              <a:rPr lang="en-US" sz="1800" dirty="0" smtClean="0">
                <a:solidFill>
                  <a:schemeClr val="tx1">
                    <a:lumMod val="95000"/>
                    <a:lumOff val="5000"/>
                  </a:schemeClr>
                </a:solidFill>
                <a:latin typeface="Times New Roman" panose="02020603050405020304" charset="0"/>
                <a:cs typeface="Times New Roman" panose="02020603050405020304" charset="0"/>
              </a:rPr>
              <a:t> J. (</a:t>
            </a:r>
            <a:r>
              <a:rPr lang="en-US" sz="1800" dirty="0" err="1" smtClean="0">
                <a:solidFill>
                  <a:schemeClr val="tx1">
                    <a:lumMod val="95000"/>
                    <a:lumOff val="5000"/>
                  </a:schemeClr>
                </a:solidFill>
                <a:latin typeface="Times New Roman" panose="02020603050405020304" charset="0"/>
                <a:cs typeface="Times New Roman" panose="02020603050405020304" charset="0"/>
              </a:rPr>
              <a:t>eds</a:t>
            </a:r>
            <a:r>
              <a:rPr lang="en-US" sz="1800" dirty="0" smtClean="0">
                <a:solidFill>
                  <a:schemeClr val="tx1">
                    <a:lumMod val="95000"/>
                    <a:lumOff val="5000"/>
                  </a:schemeClr>
                </a:solidFill>
                <a:latin typeface="Times New Roman" panose="02020603050405020304" charset="0"/>
                <a:cs typeface="Times New Roman" panose="02020603050405020304" charset="0"/>
              </a:rPr>
              <a:t>) Decision Economics: In the Tradition of Herbert A. Simon's Heritage. DCAI 2017. Advances in Intelligent Systems and Computing, </a:t>
            </a:r>
            <a:r>
              <a:rPr lang="en-US" sz="1800" dirty="0" err="1" smtClean="0">
                <a:solidFill>
                  <a:schemeClr val="tx1">
                    <a:lumMod val="95000"/>
                    <a:lumOff val="5000"/>
                  </a:schemeClr>
                </a:solidFill>
                <a:latin typeface="Times New Roman" panose="02020603050405020304" charset="0"/>
                <a:cs typeface="Times New Roman" panose="02020603050405020304" charset="0"/>
              </a:rPr>
              <a:t>vol</a:t>
            </a:r>
            <a:r>
              <a:rPr lang="en-US" sz="1800" dirty="0" smtClean="0">
                <a:solidFill>
                  <a:schemeClr val="tx1">
                    <a:lumMod val="95000"/>
                    <a:lumOff val="5000"/>
                  </a:schemeClr>
                </a:solidFill>
                <a:latin typeface="Times New Roman" panose="02020603050405020304" charset="0"/>
                <a:cs typeface="Times New Roman" panose="02020603050405020304" charset="0"/>
              </a:rPr>
              <a:t> 618. Springer, Cham </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[4] Rubin, Victoria &amp; Conroy, Niall &amp; Chen, </a:t>
            </a:r>
            <a:r>
              <a:rPr lang="en-US" sz="1800" dirty="0" err="1" smtClean="0">
                <a:solidFill>
                  <a:schemeClr val="tx1">
                    <a:lumMod val="95000"/>
                    <a:lumOff val="5000"/>
                  </a:schemeClr>
                </a:solidFill>
                <a:latin typeface="Times New Roman" panose="02020603050405020304" charset="0"/>
                <a:cs typeface="Times New Roman" panose="02020603050405020304" charset="0"/>
              </a:rPr>
              <a:t>Yimin</a:t>
            </a:r>
            <a:r>
              <a:rPr lang="en-US" sz="1800" dirty="0" smtClean="0">
                <a:solidFill>
                  <a:schemeClr val="tx1">
                    <a:lumMod val="95000"/>
                    <a:lumOff val="5000"/>
                  </a:schemeClr>
                </a:solidFill>
                <a:latin typeface="Times New Roman" panose="02020603050405020304" charset="0"/>
                <a:cs typeface="Times New Roman" panose="02020603050405020304" charset="0"/>
              </a:rPr>
              <a:t> &amp; Cornwell, Sarah. (2016). Fake News or </a:t>
            </a:r>
            <a:r>
              <a:rPr lang="en-US" sz="1800" dirty="0" err="1" smtClean="0">
                <a:solidFill>
                  <a:schemeClr val="tx1">
                    <a:lumMod val="95000"/>
                    <a:lumOff val="5000"/>
                  </a:schemeClr>
                </a:solidFill>
                <a:latin typeface="Times New Roman" panose="02020603050405020304" charset="0"/>
                <a:cs typeface="Times New Roman" panose="02020603050405020304" charset="0"/>
              </a:rPr>
              <a:t>Truth?Using</a:t>
            </a:r>
            <a:r>
              <a:rPr lang="en-US" sz="1800" dirty="0" smtClean="0">
                <a:solidFill>
                  <a:schemeClr val="tx1">
                    <a:lumMod val="95000"/>
                    <a:lumOff val="5000"/>
                  </a:schemeClr>
                </a:solidFill>
                <a:latin typeface="Times New Roman" panose="02020603050405020304" charset="0"/>
                <a:cs typeface="Times New Roman" panose="02020603050405020304" charset="0"/>
              </a:rPr>
              <a:t> Satirical Cues to Detect Potentially Misleading News. . 10.18653/v1/W16-0802</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[5]  www.kaggle.com</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[6] https://deeplearning4j.org/keras-supported-features</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[7] https://en.wikipedia.org/wiki/Naive_Bayes_classifier</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[8] https://ieeexplore.ieee.org/document/7489220</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[9] https://www.kaggle.com/rksriram312/fake-news-nlp-stuff/notebook</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[10] https://ieeexplore.ieee.org/document/8546944</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[11] https://ieeexplore.ieee.org/document/8862770</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r>
              <a:rPr lang="en-US" sz="1800" dirty="0" smtClean="0">
                <a:solidFill>
                  <a:schemeClr val="tx1">
                    <a:lumMod val="95000"/>
                    <a:lumOff val="5000"/>
                  </a:schemeClr>
                </a:solidFill>
                <a:latin typeface="Times New Roman" panose="02020603050405020304" charset="0"/>
                <a:cs typeface="Times New Roman" panose="02020603050405020304" charset="0"/>
              </a:rPr>
              <a:t>[12] https://towardsdatascience.com/support-vector-machine-introduction-to-machine-learning-algorithms-934a444fca47</a:t>
            </a:r>
            <a:endParaRPr lang="en-US" sz="1800" dirty="0" smtClean="0">
              <a:solidFill>
                <a:schemeClr val="tx1">
                  <a:lumMod val="95000"/>
                  <a:lumOff val="5000"/>
                </a:schemeClr>
              </a:solidFill>
              <a:latin typeface="Times New Roman" panose="02020603050405020304" charset="0"/>
              <a:cs typeface="Times New Roman" panose="02020603050405020304" charset="0"/>
            </a:endParaRPr>
          </a:p>
          <a:p>
            <a:pPr>
              <a:buNone/>
            </a:pPr>
            <a:endParaRPr lang="en-US" sz="1600" dirty="0">
              <a:solidFill>
                <a:schemeClr val="tx1">
                  <a:lumMod val="95000"/>
                  <a:lumOff val="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nnamed.jpg"/>
          <p:cNvPicPr>
            <a:picLocks noChangeAspect="1"/>
          </p:cNvPicPr>
          <p:nvPr>
            <p:ph idx="1"/>
          </p:nvPr>
        </p:nvPicPr>
        <p:blipFill>
          <a:blip r:embed="rId1"/>
          <a:stretch>
            <a:fillRect/>
          </a:stretch>
        </p:blipFill>
        <p:spPr>
          <a:xfrm>
            <a:off x="3350260" y="738505"/>
            <a:ext cx="3880485" cy="3880485"/>
          </a:xfrm>
          <a:prstGeom prst="rect">
            <a:avLst/>
          </a:prstGeom>
        </p:spPr>
      </p:pic>
      <p:sp>
        <p:nvSpPr>
          <p:cNvPr id="6" name="Content Placeholder 2"/>
          <p:cNvSpPr>
            <a:spLocks noGrp="1"/>
          </p:cNvSpPr>
          <p:nvPr/>
        </p:nvSpPr>
        <p:spPr>
          <a:xfrm>
            <a:off x="1659128" y="4618990"/>
            <a:ext cx="7022592" cy="2438400"/>
          </a:xfrm>
          <a:prstGeom prst="rect">
            <a:avLst/>
          </a:prstGeom>
        </p:spPr>
        <p:txBody>
          <a:bodyPr>
            <a:normAutofit/>
          </a:bodyPr>
          <a:lstStyle>
            <a:lvl1pPr marL="365760" indent="-283210"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lstStyle>
          <a:p>
            <a:pPr algn="ctr">
              <a:buNone/>
            </a:pPr>
            <a:r>
              <a:rPr lang="en-US" sz="6600" dirty="0" smtClean="0"/>
              <a:t>   ANY QUERIES </a:t>
            </a:r>
            <a:endParaRPr lang="en-US" sz="6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3" y="1950719"/>
            <a:ext cx="10075547" cy="2585013"/>
          </a:xfrm>
        </p:spPr>
        <p:txBody>
          <a:bodyPr>
            <a:normAutofit/>
          </a:bodyPr>
          <a:lstStyle/>
          <a:p>
            <a:pPr algn="ctr"/>
            <a:r>
              <a:rPr lang="en-US" sz="12400" dirty="0">
                <a:solidFill>
                  <a:schemeClr val="tx1"/>
                </a:solidFill>
              </a:rPr>
              <a:t>THANK YOU</a:t>
            </a:r>
            <a:endParaRPr lang="en-US" sz="1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INTRODUCTION</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pPr marL="0" indent="0">
              <a:buNone/>
            </a:pPr>
            <a:endParaRPr lang="en-US" sz="20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The objective of this project is to use algorithms like  Naïve </a:t>
            </a:r>
            <a:r>
              <a:rPr lang="en-US" sz="2400" dirty="0" err="1" smtClean="0">
                <a:latin typeface="Times New Roman" panose="02020603050405020304" charset="0"/>
                <a:cs typeface="Times New Roman" panose="02020603050405020304" charset="0"/>
                <a:sym typeface="+mn-ea"/>
              </a:rPr>
              <a:t>Baye’s</a:t>
            </a:r>
            <a:r>
              <a:rPr lang="en-US" sz="2400" dirty="0" smtClean="0">
                <a:latin typeface="Times New Roman" panose="02020603050405020304" charset="0"/>
                <a:cs typeface="Times New Roman" panose="02020603050405020304" charset="0"/>
                <a:sym typeface="+mn-ea"/>
              </a:rPr>
              <a:t>, Support Vector Machine and Artificial Neural Networks and accuracy is obtained.</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It also  provides a comparative study on fake news prediction model based on the algorithms used .</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The dataset used is a corpus of words/vocabulary that is created based </a:t>
            </a:r>
            <a:r>
              <a:rPr lang="en-US" sz="2400" smtClean="0">
                <a:latin typeface="Times New Roman" panose="02020603050405020304" charset="0"/>
                <a:cs typeface="Times New Roman" panose="02020603050405020304" charset="0"/>
                <a:sym typeface="+mn-ea"/>
              </a:rPr>
              <a:t>various news </a:t>
            </a:r>
            <a:r>
              <a:rPr lang="en-US" sz="2400" dirty="0" smtClean="0">
                <a:latin typeface="Times New Roman" panose="02020603050405020304" charset="0"/>
                <a:cs typeface="Times New Roman" panose="02020603050405020304" charset="0"/>
                <a:sym typeface="+mn-ea"/>
              </a:rPr>
              <a:t>articles.</a:t>
            </a:r>
            <a:endParaRPr lang="en-US" sz="2400" dirty="0" smtClean="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chemeClr val="tx1"/>
                </a:solidFill>
                <a:latin typeface="Times New Roman" panose="02020603050405020304" charset="0"/>
                <a:cs typeface="Times New Roman" panose="02020603050405020304" charset="0"/>
                <a:sym typeface="+mn-ea"/>
              </a:rPr>
              <a:t>EXISTING SYSTEM</a:t>
            </a:r>
            <a:br>
              <a:rPr lang="en-US" b="1" dirty="0">
                <a:solidFill>
                  <a:schemeClr val="tx1"/>
                </a:solidFill>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a:xfrm>
            <a:off x="545465" y="1713865"/>
            <a:ext cx="4817110" cy="3880485"/>
          </a:xfrm>
        </p:spPr>
        <p:txBody>
          <a:bodyPr>
            <a:noAutofit/>
          </a:bodyPr>
          <a:p>
            <a:r>
              <a:rPr lang="en-US" sz="2400" dirty="0" smtClean="0">
                <a:latin typeface="Times New Roman" panose="02020603050405020304" charset="0"/>
                <a:cs typeface="Times New Roman" panose="02020603050405020304" charset="0"/>
                <a:sym typeface="+mn-ea"/>
              </a:rPr>
              <a:t>BS </a:t>
            </a:r>
            <a:r>
              <a:rPr lang="en-US" sz="2400" dirty="0">
                <a:latin typeface="Times New Roman" panose="02020603050405020304" charset="0"/>
                <a:cs typeface="Times New Roman" panose="02020603050405020304" charset="0"/>
                <a:sym typeface="+mn-ea"/>
              </a:rPr>
              <a:t>Detector is a plug-in used by Mozilla </a:t>
            </a:r>
            <a:r>
              <a:rPr lang="en-US" sz="2400" dirty="0" smtClean="0">
                <a:latin typeface="Times New Roman" panose="02020603050405020304" charset="0"/>
                <a:cs typeface="Times New Roman" panose="02020603050405020304" charset="0"/>
                <a:sym typeface="+mn-ea"/>
              </a:rPr>
              <a:t>and Chrome </a:t>
            </a:r>
            <a:r>
              <a:rPr lang="en-US" sz="2400" dirty="0">
                <a:latin typeface="Times New Roman" panose="02020603050405020304" charset="0"/>
                <a:cs typeface="Times New Roman" panose="02020603050405020304" charset="0"/>
                <a:sym typeface="+mn-ea"/>
              </a:rPr>
              <a:t>browsers to detect the presence of fake news sources and to alert the user accordingly. </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It </a:t>
            </a:r>
            <a:r>
              <a:rPr lang="en-US" sz="2400" dirty="0">
                <a:latin typeface="Times New Roman" panose="02020603050405020304" charset="0"/>
                <a:cs typeface="Times New Roman" panose="02020603050405020304" charset="0"/>
                <a:sym typeface="+mn-ea"/>
              </a:rPr>
              <a:t>states a warning message if the article is found to </a:t>
            </a:r>
            <a:r>
              <a:rPr lang="en-US" sz="2400" dirty="0" smtClean="0">
                <a:latin typeface="Times New Roman" panose="02020603050405020304" charset="0"/>
                <a:cs typeface="Times New Roman" panose="02020603050405020304" charset="0"/>
                <a:sym typeface="+mn-ea"/>
              </a:rPr>
              <a:t>be fake</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 It does not specify the percentage of error and neither does it classify news into levels of “truthfulness” or “fakeness”.</a:t>
            </a:r>
            <a:endParaRPr lang="en-US" sz="2400" dirty="0" smtClean="0">
              <a:latin typeface="Times New Roman" panose="02020603050405020304" charset="0"/>
              <a:cs typeface="Times New Roman" panose="02020603050405020304" charset="0"/>
            </a:endParaRPr>
          </a:p>
          <a:p>
            <a:pPr marL="0" lvl="0" indent="0">
              <a:buNone/>
            </a:pPr>
            <a:endParaRPr lang="en-US" sz="2400" dirty="0" smtClean="0">
              <a:latin typeface="Times New Roman" panose="02020603050405020304" charset="0"/>
              <a:cs typeface="Times New Roman" panose="02020603050405020304" charset="0"/>
            </a:endParaRPr>
          </a:p>
        </p:txBody>
      </p:sp>
      <p:graphicFrame>
        <p:nvGraphicFramePr>
          <p:cNvPr id="9" name="Content Placeholder 2"/>
          <p:cNvGraphicFramePr>
            <a:graphicFrameLocks noGrp="1"/>
          </p:cNvGraphicFramePr>
          <p:nvPr/>
        </p:nvGraphicFramePr>
        <p:xfrm>
          <a:off x="2697480" y="2113740"/>
          <a:ext cx="9604375" cy="33244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PROPOSED SYSTEM</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lang="en-US" sz="2400" dirty="0" smtClean="0">
                <a:latin typeface="Times New Roman" panose="02020603050405020304" charset="0"/>
                <a:cs typeface="Times New Roman" panose="02020603050405020304" charset="0"/>
                <a:sym typeface="+mn-ea"/>
              </a:rPr>
              <a:t>The project comes up with a proposed work on pre- processing a dataset of both fake and real news and employ a Machine Learning Algorithm or Artificial Neural Network concept in order to create a model that predicts the accuracy based on its words and phrases. </a:t>
            </a: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sym typeface="+mn-ea"/>
              </a:rPr>
              <a:t> This model helps to find the efficient algorithm that can be used for the </a:t>
            </a:r>
            <a:r>
              <a:rPr lang="en-IN" altLang="en-US" sz="2400" dirty="0" smtClean="0">
                <a:latin typeface="Times New Roman" panose="02020603050405020304" charset="0"/>
                <a:cs typeface="Times New Roman" panose="02020603050405020304" charset="0"/>
                <a:sym typeface="+mn-ea"/>
              </a:rPr>
              <a:t>Accuracy</a:t>
            </a:r>
            <a:r>
              <a:rPr lang="en-US" sz="2400" dirty="0" smtClean="0">
                <a:latin typeface="Times New Roman" panose="02020603050405020304" charset="0"/>
                <a:cs typeface="Times New Roman" panose="02020603050405020304" charset="0"/>
                <a:sym typeface="+mn-ea"/>
              </a:rPr>
              <a:t> of fake news</a:t>
            </a:r>
            <a:r>
              <a:rPr lang="en-IN" altLang="en-US" sz="2400" dirty="0" smtClean="0">
                <a:latin typeface="Times New Roman" panose="02020603050405020304" charset="0"/>
                <a:cs typeface="Times New Roman" panose="02020603050405020304" charset="0"/>
                <a:sym typeface="+mn-ea"/>
              </a:rPr>
              <a:t>.</a:t>
            </a:r>
            <a:endParaRPr lang="en-US" sz="2400" dirty="0">
              <a:latin typeface="Times New Roman" panose="02020603050405020304" charset="0"/>
              <a:cs typeface="Times New Roman" panose="02020603050405020304" charset="0"/>
            </a:endParaRPr>
          </a:p>
          <a:p>
            <a:pPr mar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SYSTEM REQUIREMENTS</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fontScale="90000"/>
          </a:bodyPr>
          <a:lstStyle/>
          <a:p>
            <a:pPr marL="0" indent="0">
              <a:buNone/>
            </a:pPr>
            <a:r>
              <a:rPr lang="en-IN" sz="2400" b="1" dirty="0">
                <a:latin typeface="Times New Roman" panose="02020603050405020304" charset="0"/>
                <a:cs typeface="Times New Roman" panose="02020603050405020304" charset="0"/>
              </a:rPr>
              <a:t>Hardware:</a:t>
            </a:r>
            <a:endParaRPr lang="en-IN" b="1" dirty="0"/>
          </a:p>
          <a:p>
            <a:r>
              <a:rPr lang="en-IN" sz="2400" dirty="0">
                <a:latin typeface="Times New Roman" panose="02020603050405020304" charset="0"/>
                <a:cs typeface="Times New Roman" panose="02020603050405020304" charset="0"/>
              </a:rPr>
              <a:t>Processor: i3 or above</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RAM:4.00GB (3.90 GB usable)</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System Type: 64-bit OS</a:t>
            </a:r>
            <a:endParaRPr lang="en-IN" sz="2400" dirty="0">
              <a:latin typeface="Times New Roman" panose="02020603050405020304" charset="0"/>
              <a:cs typeface="Times New Roman" panose="02020603050405020304" charset="0"/>
            </a:endParaRPr>
          </a:p>
          <a:p>
            <a:pPr marL="0" indent="0">
              <a:buNone/>
            </a:pPr>
            <a:endParaRPr lang="en-IN" dirty="0"/>
          </a:p>
          <a:p>
            <a:pPr marL="0" indent="0">
              <a:buNone/>
            </a:pPr>
            <a:r>
              <a:rPr lang="en-IN" sz="2400" b="1" dirty="0">
                <a:latin typeface="Times New Roman" panose="02020603050405020304" charset="0"/>
                <a:cs typeface="Times New Roman" panose="02020603050405020304" charset="0"/>
              </a:rPr>
              <a:t>Software :</a:t>
            </a:r>
            <a:endParaRPr lang="en-IN" dirty="0"/>
          </a:p>
          <a:p>
            <a:r>
              <a:rPr lang="en-IN" sz="2400" dirty="0">
                <a:latin typeface="Times New Roman" panose="02020603050405020304" charset="0"/>
                <a:cs typeface="Times New Roman" panose="02020603050405020304" charset="0"/>
              </a:rPr>
              <a:t>Python - version 3.7                 </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Anaconda - version 3.5.01</a:t>
            </a:r>
            <a:endParaRPr lang="en-IN"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pic>
        <p:nvPicPr>
          <p:cNvPr id="1026" name="Picture 2" descr="C:\Program Files (x86)\Microsoft Office\MEDIA\CAGCAT10\j0292982.wmf"/>
          <p:cNvPicPr>
            <a:picLocks noChangeAspect="1" noChangeArrowheads="1"/>
          </p:cNvPicPr>
          <p:nvPr>
            <p:ph sz="half" idx="2"/>
          </p:nvPr>
        </p:nvPicPr>
        <p:blipFill>
          <a:blip r:embed="rId1"/>
          <a:srcRect/>
          <a:stretch>
            <a:fillRect/>
          </a:stretch>
        </p:blipFill>
        <p:spPr bwMode="auto">
          <a:xfrm>
            <a:off x="5823585" y="2063750"/>
            <a:ext cx="3691890" cy="40951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PROJECT MODULES</a:t>
            </a:r>
            <a:endParaRPr lang="en-US"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fontAlgn="base"/>
            <a:r>
              <a:rPr lang="en-IN" sz="2400" dirty="0">
                <a:latin typeface="Times New Roman" panose="02020603050405020304" charset="0"/>
                <a:cs typeface="Times New Roman" panose="02020603050405020304" charset="0"/>
              </a:rPr>
              <a:t>Data Preprocessing</a:t>
            </a:r>
            <a:endParaRPr lang="en-IN" sz="2400" dirty="0">
              <a:latin typeface="Times New Roman" panose="02020603050405020304" charset="0"/>
              <a:cs typeface="Times New Roman" panose="02020603050405020304" charset="0"/>
            </a:endParaRPr>
          </a:p>
          <a:p>
            <a:pPr fontAlgn="base"/>
            <a:r>
              <a:rPr lang="en-IN" sz="2400" dirty="0">
                <a:latin typeface="Times New Roman" panose="02020603050405020304" charset="0"/>
                <a:cs typeface="Times New Roman" panose="02020603050405020304" charset="0"/>
              </a:rPr>
              <a:t>Training The Model</a:t>
            </a:r>
            <a:endParaRPr lang="en-IN" sz="2400" dirty="0">
              <a:latin typeface="Times New Roman" panose="02020603050405020304" charset="0"/>
              <a:cs typeface="Times New Roman" panose="02020603050405020304" charset="0"/>
            </a:endParaRPr>
          </a:p>
          <a:p>
            <a:pPr fontAlgn="base"/>
            <a:r>
              <a:rPr lang="en-IN" sz="2400" dirty="0">
                <a:latin typeface="Times New Roman" panose="02020603050405020304" charset="0"/>
                <a:cs typeface="Times New Roman" panose="02020603050405020304" charset="0"/>
              </a:rPr>
              <a:t>Accuracy Prediction</a:t>
            </a:r>
            <a:endParaRPr lang="en-IN"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Title 1"/>
          <p:cNvSpPr>
            <a:spLocks noGrp="1"/>
          </p:cNvSpPr>
          <p:nvPr>
            <p:ph type="title"/>
          </p:nvPr>
        </p:nvSpPr>
        <p:spPr>
          <a:xfrm>
            <a:off x="677545" y="122555"/>
            <a:ext cx="8596630" cy="391795"/>
          </a:xfrm>
        </p:spPr>
        <p:txBody>
          <a:bodyPr>
            <a:normAutofit fontScale="90000"/>
          </a:bodyPr>
          <a:p>
            <a:r>
              <a:rPr lang="en-IN" altLang="en-US">
                <a:solidFill>
                  <a:schemeClr val="tx1"/>
                </a:solidFill>
                <a:effectLst>
                  <a:outerShdw blurRad="38100" dist="19050" dir="2700000" algn="tl" rotWithShape="0">
                    <a:schemeClr val="dk1">
                      <a:alpha val="40000"/>
                    </a:schemeClr>
                  </a:outerShdw>
                </a:effectLst>
              </a:rPr>
              <a:t>Workflow </a:t>
            </a:r>
            <a:endParaRPr lang="en-IN" altLang="en-US">
              <a:solidFill>
                <a:schemeClr val="tx1"/>
              </a:solidFill>
              <a:effectLst>
                <a:outerShdw blurRad="38100" dist="19050" dir="2700000" algn="tl" rotWithShape="0">
                  <a:schemeClr val="dk1">
                    <a:alpha val="40000"/>
                  </a:schemeClr>
                </a:outerShdw>
              </a:effectLst>
            </a:endParaRPr>
          </a:p>
        </p:txBody>
      </p:sp>
      <p:pic>
        <p:nvPicPr>
          <p:cNvPr id="14" name="Shape 93"/>
          <p:cNvPicPr>
            <a:picLocks noChangeAspect="1" noChangeArrowheads="1"/>
          </p:cNvPicPr>
          <p:nvPr>
            <p:ph idx="1"/>
          </p:nvPr>
        </p:nvPicPr>
        <p:blipFill>
          <a:blip r:embed="rId1"/>
          <a:srcRect r="5415" b="57062"/>
          <a:stretch>
            <a:fillRect/>
          </a:stretch>
        </p:blipFill>
        <p:spPr>
          <a:xfrm>
            <a:off x="2683510" y="681355"/>
            <a:ext cx="3862705" cy="1822450"/>
          </a:xfrm>
          <a:prstGeom prst="rect">
            <a:avLst/>
          </a:prstGeom>
          <a:noFill/>
          <a:ln w="9525">
            <a:noFill/>
            <a:miter lim="800000"/>
            <a:headEnd/>
            <a:tailEnd/>
          </a:ln>
        </p:spPr>
      </p:pic>
      <p:graphicFrame>
        <p:nvGraphicFramePr>
          <p:cNvPr id="5" name="Table 4"/>
          <p:cNvGraphicFramePr/>
          <p:nvPr/>
        </p:nvGraphicFramePr>
        <p:xfrm>
          <a:off x="3474085" y="2808605"/>
          <a:ext cx="2531110" cy="822325"/>
        </p:xfrm>
        <a:graphic>
          <a:graphicData uri="http://schemas.openxmlformats.org/drawingml/2006/table">
            <a:tbl>
              <a:tblPr firstRow="1" bandRow="1">
                <a:tableStyleId>{5C22544A-7EE6-4342-B048-85BDC9FD1C3A}</a:tableStyleId>
              </a:tblPr>
              <a:tblGrid>
                <a:gridCol w="2531110"/>
              </a:tblGrid>
              <a:tr h="822325">
                <a:tc>
                  <a:txBody>
                    <a:bodyPr/>
                    <a:p>
                      <a:pPr>
                        <a:buNone/>
                      </a:pPr>
                      <a:endParaRPr lang="en-US">
                        <a:solidFill>
                          <a:schemeClr val="bg1"/>
                        </a:solidFill>
                      </a:endParaRPr>
                    </a:p>
                  </a:txBody>
                  <a:tcPr/>
                </a:tc>
              </a:tr>
            </a:tbl>
          </a:graphicData>
        </a:graphic>
      </p:graphicFrame>
      <p:graphicFrame>
        <p:nvGraphicFramePr>
          <p:cNvPr id="6" name="Table 5"/>
          <p:cNvGraphicFramePr/>
          <p:nvPr/>
        </p:nvGraphicFramePr>
        <p:xfrm>
          <a:off x="3451225" y="2503805"/>
          <a:ext cx="2575560" cy="433705"/>
        </p:xfrm>
        <a:graphic>
          <a:graphicData uri="http://schemas.openxmlformats.org/drawingml/2006/table">
            <a:tbl>
              <a:tblPr firstRow="1" bandRow="1">
                <a:tableStyleId>{5C22544A-7EE6-4342-B048-85BDC9FD1C3A}</a:tableStyleId>
              </a:tblPr>
              <a:tblGrid>
                <a:gridCol w="2575560"/>
              </a:tblGrid>
              <a:tr h="433705">
                <a:tc>
                  <a:txBody>
                    <a:bodyPr/>
                    <a:p>
                      <a:pPr>
                        <a:buNone/>
                      </a:pPr>
                      <a:r>
                        <a:rPr lang="en-IN" altLang="en-US" sz="1600">
                          <a:solidFill>
                            <a:schemeClr val="tx1"/>
                          </a:solidFill>
                          <a:latin typeface="Times New Roman" panose="02020603050405020304" charset="0"/>
                          <a:cs typeface="Times New Roman" panose="02020603050405020304" charset="0"/>
                        </a:rPr>
                        <a:t>Training the Model</a:t>
                      </a:r>
                      <a:endParaRPr lang="en-IN" altLang="en-US" sz="1600">
                        <a:solidFill>
                          <a:schemeClr val="tx1"/>
                        </a:solidFill>
                        <a:latin typeface="Times New Roman" panose="02020603050405020304" charset="0"/>
                        <a:cs typeface="Times New Roman" panose="02020603050405020304" charset="0"/>
                      </a:endParaRPr>
                    </a:p>
                  </a:txBody>
                  <a:tcPr/>
                </a:tc>
              </a:tr>
            </a:tbl>
          </a:graphicData>
        </a:graphic>
      </p:graphicFrame>
      <p:graphicFrame>
        <p:nvGraphicFramePr>
          <p:cNvPr id="8" name="Table 7"/>
          <p:cNvGraphicFramePr/>
          <p:nvPr/>
        </p:nvGraphicFramePr>
        <p:xfrm>
          <a:off x="3865880" y="3071495"/>
          <a:ext cx="1844675" cy="365760"/>
        </p:xfrm>
        <a:graphic>
          <a:graphicData uri="http://schemas.openxmlformats.org/drawingml/2006/table">
            <a:tbl>
              <a:tblPr firstRow="1" bandRow="1">
                <a:tableStyleId>{5C22544A-7EE6-4342-B048-85BDC9FD1C3A}</a:tableStyleId>
              </a:tblPr>
              <a:tblGrid>
                <a:gridCol w="1844675"/>
              </a:tblGrid>
              <a:tr h="365760">
                <a:tc>
                  <a:txBody>
                    <a:bodyPr/>
                    <a:p>
                      <a:pPr>
                        <a:buNone/>
                      </a:pPr>
                      <a:r>
                        <a:rPr lang="en-IN" altLang="en-US">
                          <a:solidFill>
                            <a:schemeClr val="tx1"/>
                          </a:solidFill>
                        </a:rPr>
                        <a:t>D0C2VEC</a:t>
                      </a:r>
                      <a:endParaRPr lang="en-IN" altLang="en-US">
                        <a:solidFill>
                          <a:schemeClr val="tx1"/>
                        </a:solidFill>
                      </a:endParaRPr>
                    </a:p>
                  </a:txBody>
                  <a:tcPr/>
                </a:tc>
              </a:tr>
            </a:tbl>
          </a:graphicData>
        </a:graphic>
      </p:graphicFrame>
      <p:sp>
        <p:nvSpPr>
          <p:cNvPr id="1073742853" name="Down Arrow 1073742852"/>
          <p:cNvSpPr/>
          <p:nvPr/>
        </p:nvSpPr>
        <p:spPr>
          <a:xfrm>
            <a:off x="3743325" y="3630930"/>
            <a:ext cx="122555" cy="451485"/>
          </a:xfrm>
          <a:prstGeom prst="downArrow">
            <a:avLst>
              <a:gd name="adj1" fmla="val 50000"/>
              <a:gd name="adj2" fmla="val 49963"/>
            </a:avLst>
          </a:prstGeom>
          <a:solidFill>
            <a:srgbClr val="000000"/>
          </a:solidFill>
          <a:ln w="12700" cap="flat" cmpd="sng">
            <a:solidFill>
              <a:srgbClr val="41719C"/>
            </a:solidFill>
            <a:prstDash val="solid"/>
            <a:miter/>
            <a:headEnd type="none" w="med" len="med"/>
            <a:tailEnd type="none" w="med" len="med"/>
          </a:ln>
        </p:spPr>
        <p:txBody>
          <a:bodyPr/>
          <a:p>
            <a:endParaRPr lang="en-US"/>
          </a:p>
        </p:txBody>
      </p:sp>
      <p:sp>
        <p:nvSpPr>
          <p:cNvPr id="1073742856" name="Rectangle 1073742855"/>
          <p:cNvSpPr/>
          <p:nvPr/>
        </p:nvSpPr>
        <p:spPr>
          <a:xfrm>
            <a:off x="2683510" y="4081780"/>
            <a:ext cx="1540510" cy="434340"/>
          </a:xfrm>
          <a:prstGeom prst="rect">
            <a:avLst/>
          </a:prstGeom>
          <a:solidFill>
            <a:srgbClr val="4F81BD"/>
          </a:solidFill>
          <a:ln w="12700" cap="flat" cmpd="sng">
            <a:solidFill>
              <a:srgbClr val="41719C"/>
            </a:solidFill>
            <a:prstDash val="solid"/>
            <a:miter/>
            <a:headEnd type="none" w="med" len="med"/>
            <a:tailEnd type="none" w="med" len="med"/>
          </a:ln>
        </p:spPr>
        <p:txBody>
          <a:bodyPr anchor="ctr"/>
          <a:p>
            <a:r>
              <a:rPr lang="en-IN" altLang="en-US"/>
              <a:t>Naive Bayes</a:t>
            </a:r>
            <a:endParaRPr lang="en-US"/>
          </a:p>
          <a:p>
            <a:endParaRPr lang="en-US"/>
          </a:p>
        </p:txBody>
      </p:sp>
      <p:sp>
        <p:nvSpPr>
          <p:cNvPr id="1073742854" name="Down Arrow 1073742853"/>
          <p:cNvSpPr/>
          <p:nvPr/>
        </p:nvSpPr>
        <p:spPr>
          <a:xfrm>
            <a:off x="4688840" y="3630930"/>
            <a:ext cx="99695" cy="450850"/>
          </a:xfrm>
          <a:prstGeom prst="downArrow">
            <a:avLst>
              <a:gd name="adj1" fmla="val 50000"/>
              <a:gd name="adj2" fmla="val 49963"/>
            </a:avLst>
          </a:prstGeom>
          <a:solidFill>
            <a:srgbClr val="000000"/>
          </a:solidFill>
          <a:ln w="12700" cap="flat" cmpd="sng">
            <a:solidFill>
              <a:srgbClr val="41719C"/>
            </a:solidFill>
            <a:prstDash val="solid"/>
            <a:miter/>
            <a:headEnd type="none" w="med" len="med"/>
            <a:tailEnd type="none" w="med" len="med"/>
          </a:ln>
        </p:spPr>
        <p:txBody>
          <a:bodyPr/>
          <a:p>
            <a:endParaRPr lang="en-US"/>
          </a:p>
        </p:txBody>
      </p:sp>
      <p:sp>
        <p:nvSpPr>
          <p:cNvPr id="1073742857" name="Rectangle 1073742856"/>
          <p:cNvSpPr/>
          <p:nvPr/>
        </p:nvSpPr>
        <p:spPr>
          <a:xfrm>
            <a:off x="4352925" y="4081780"/>
            <a:ext cx="773430" cy="434340"/>
          </a:xfrm>
          <a:prstGeom prst="rect">
            <a:avLst/>
          </a:prstGeom>
          <a:solidFill>
            <a:srgbClr val="4F81BD"/>
          </a:solidFill>
          <a:ln w="12700" cap="flat" cmpd="sng">
            <a:solidFill>
              <a:srgbClr val="41719C"/>
            </a:solidFill>
            <a:prstDash val="solid"/>
            <a:miter/>
            <a:headEnd type="none" w="med" len="med"/>
            <a:tailEnd type="none" w="med" len="med"/>
          </a:ln>
        </p:spPr>
        <p:txBody>
          <a:bodyPr anchor="ctr"/>
          <a:p>
            <a:r>
              <a:rPr lang="en-IN" altLang="en-US"/>
              <a:t>SVM</a:t>
            </a:r>
            <a:endParaRPr lang="en-US"/>
          </a:p>
          <a:p>
            <a:endParaRPr lang="en-US"/>
          </a:p>
        </p:txBody>
      </p:sp>
      <p:sp>
        <p:nvSpPr>
          <p:cNvPr id="10" name="Down Arrow 9"/>
          <p:cNvSpPr/>
          <p:nvPr/>
        </p:nvSpPr>
        <p:spPr>
          <a:xfrm>
            <a:off x="5588000" y="3630930"/>
            <a:ext cx="122555" cy="451485"/>
          </a:xfrm>
          <a:prstGeom prst="downArrow">
            <a:avLst>
              <a:gd name="adj1" fmla="val 50000"/>
              <a:gd name="adj2" fmla="val 49963"/>
            </a:avLst>
          </a:prstGeom>
          <a:solidFill>
            <a:srgbClr val="000000"/>
          </a:solidFill>
          <a:ln w="12700" cap="flat" cmpd="sng">
            <a:solidFill>
              <a:srgbClr val="41719C"/>
            </a:solidFill>
            <a:prstDash val="solid"/>
            <a:miter/>
            <a:headEnd type="none" w="med" len="med"/>
            <a:tailEnd type="none" w="med" len="med"/>
          </a:ln>
        </p:spPr>
        <p:txBody>
          <a:bodyPr/>
          <a:p>
            <a:endParaRPr lang="en-US"/>
          </a:p>
        </p:txBody>
      </p:sp>
      <p:sp>
        <p:nvSpPr>
          <p:cNvPr id="11" name="Rectangle 10"/>
          <p:cNvSpPr/>
          <p:nvPr/>
        </p:nvSpPr>
        <p:spPr>
          <a:xfrm>
            <a:off x="5331460" y="4081780"/>
            <a:ext cx="773430" cy="433705"/>
          </a:xfrm>
          <a:prstGeom prst="rect">
            <a:avLst/>
          </a:prstGeom>
          <a:solidFill>
            <a:srgbClr val="4F81BD"/>
          </a:solidFill>
          <a:ln w="12700" cap="flat" cmpd="sng">
            <a:solidFill>
              <a:srgbClr val="41719C"/>
            </a:solidFill>
            <a:prstDash val="solid"/>
            <a:miter/>
            <a:headEnd type="none" w="med" len="med"/>
            <a:tailEnd type="none" w="med" len="med"/>
          </a:ln>
        </p:spPr>
        <p:txBody>
          <a:bodyPr anchor="ctr"/>
          <a:p>
            <a:r>
              <a:rPr lang="en-IN" altLang="en-US"/>
              <a:t>ANN</a:t>
            </a:r>
            <a:endParaRPr lang="en-US"/>
          </a:p>
          <a:p>
            <a:endParaRPr lang="en-US"/>
          </a:p>
        </p:txBody>
      </p:sp>
      <p:sp>
        <p:nvSpPr>
          <p:cNvPr id="12" name="Down Arrow 11"/>
          <p:cNvSpPr/>
          <p:nvPr/>
        </p:nvSpPr>
        <p:spPr>
          <a:xfrm>
            <a:off x="4673600" y="4516120"/>
            <a:ext cx="114935" cy="258445"/>
          </a:xfrm>
          <a:prstGeom prst="downArrow">
            <a:avLst>
              <a:gd name="adj1" fmla="val 50000"/>
              <a:gd name="adj2" fmla="val 49963"/>
            </a:avLst>
          </a:prstGeom>
          <a:solidFill>
            <a:srgbClr val="000000"/>
          </a:solidFill>
          <a:ln w="12700" cap="flat" cmpd="sng">
            <a:solidFill>
              <a:srgbClr val="41719C"/>
            </a:solidFill>
            <a:prstDash val="solid"/>
            <a:miter/>
            <a:headEnd type="none" w="med" len="med"/>
            <a:tailEnd type="none" w="med" len="med"/>
          </a:ln>
        </p:spPr>
        <p:txBody>
          <a:bodyPr/>
          <a:p>
            <a:endParaRPr lang="en-US"/>
          </a:p>
        </p:txBody>
      </p:sp>
      <p:sp>
        <p:nvSpPr>
          <p:cNvPr id="15" name="Rectangle 14"/>
          <p:cNvSpPr/>
          <p:nvPr/>
        </p:nvSpPr>
        <p:spPr>
          <a:xfrm>
            <a:off x="3451225" y="4717415"/>
            <a:ext cx="2531745" cy="434340"/>
          </a:xfrm>
          <a:prstGeom prst="rect">
            <a:avLst/>
          </a:prstGeom>
          <a:solidFill>
            <a:srgbClr val="4F81BD"/>
          </a:solidFill>
          <a:ln w="12700" cap="flat" cmpd="sng">
            <a:solidFill>
              <a:srgbClr val="41719C"/>
            </a:solidFill>
            <a:prstDash val="solid"/>
            <a:miter/>
            <a:headEnd type="none" w="med" len="med"/>
            <a:tailEnd type="none" w="med" len="med"/>
          </a:ln>
        </p:spPr>
        <p:txBody>
          <a:bodyPr anchor="ctr"/>
          <a:p>
            <a:r>
              <a:rPr lang="en-IN" altLang="en-US"/>
              <a:t>Accuracy As Output</a:t>
            </a:r>
            <a:endParaRPr lang="en-US"/>
          </a:p>
          <a:p>
            <a:endParaRPr lang="en-US"/>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{65150F79-555D-DC40-88DD-48D0E2521EA5}tf10001060</Template>
  <TotalTime>0</TotalTime>
  <Words>6139</Words>
  <Application>WPS Presentation</Application>
  <PresentationFormat>Widescreen</PresentationFormat>
  <Paragraphs>217</Paragraphs>
  <Slides>33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SimSun</vt:lpstr>
      <vt:lpstr>Wingdings</vt:lpstr>
      <vt:lpstr>Wingdings 3</vt:lpstr>
      <vt:lpstr>Arial</vt:lpstr>
      <vt:lpstr>Consolas</vt:lpstr>
      <vt:lpstr>Times New Roman</vt:lpstr>
      <vt:lpstr>Trebuchet MS</vt:lpstr>
      <vt:lpstr>Microsoft YaHei</vt:lpstr>
      <vt:lpstr>Arial Unicode MS</vt:lpstr>
      <vt:lpstr>Calibri</vt:lpstr>
      <vt:lpstr>Wingdings 2</vt:lpstr>
      <vt:lpstr>Verdana</vt:lpstr>
      <vt:lpstr>Symbol</vt:lpstr>
      <vt:lpstr>Wingdings</vt:lpstr>
      <vt:lpstr>Facet</vt:lpstr>
      <vt:lpstr>COMPARATIVE STUDY ON FAKE NEWS ACCURACY PREDICTION USING NAÏVE BAYES, SVM AND ANN</vt:lpstr>
      <vt:lpstr>CONTENTS</vt:lpstr>
      <vt:lpstr>ABSTRACT</vt:lpstr>
      <vt:lpstr>INTRODUCTION</vt:lpstr>
      <vt:lpstr>EXISTING SYSTEM </vt:lpstr>
      <vt:lpstr>PROPOSED SYSTEM</vt:lpstr>
      <vt:lpstr>SYSTEM REQUIREMENTS</vt:lpstr>
      <vt:lpstr>PROJECT MODULES</vt:lpstr>
      <vt:lpstr>Workflow </vt:lpstr>
      <vt:lpstr>SYSTEM DESIGN (UML DIAGRAMS)</vt:lpstr>
      <vt:lpstr>PowerPoint 演示文稿</vt:lpstr>
      <vt:lpstr>PowerPoint 演示文稿</vt:lpstr>
      <vt:lpstr>PowerPoint 演示文稿</vt:lpstr>
      <vt:lpstr>PowerPoint 演示文稿</vt:lpstr>
      <vt:lpstr>Data</vt:lpstr>
      <vt:lpstr>PowerPoint 演示文稿</vt:lpstr>
      <vt:lpstr>Doc2Vec Model</vt:lpstr>
      <vt:lpstr>Training a Model </vt:lpstr>
      <vt:lpstr>NAÏVE BAYES   </vt:lpstr>
      <vt:lpstr>SUPPORT VECTOR MACHINE </vt:lpstr>
      <vt:lpstr>NEURAL NETWORKS </vt:lpstr>
      <vt:lpstr>PowerPoint 演示文稿</vt:lpstr>
      <vt:lpstr>PowerPoint 演示文稿</vt:lpstr>
      <vt:lpstr>Naive Bayes Result </vt:lpstr>
      <vt:lpstr>SVM Result </vt:lpstr>
      <vt:lpstr>ANN Result</vt:lpstr>
      <vt:lpstr>PowerPoint 演示文稿</vt:lpstr>
      <vt:lpstr>PowerPoint 演示文稿</vt:lpstr>
      <vt:lpstr>CONCLUSION</vt:lpstr>
      <vt:lpstr>FUTURE ENHANCEMENTS</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Krishna</cp:lastModifiedBy>
  <cp:revision>44</cp:revision>
  <dcterms:created xsi:type="dcterms:W3CDTF">2020-04-29T05:26:00Z</dcterms:created>
  <dcterms:modified xsi:type="dcterms:W3CDTF">2020-05-03T09:23:08Z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