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5" r:id="rId7"/>
    <p:sldId id="267" r:id="rId8"/>
    <p:sldId id="263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191E9-CABD-6C12-362C-F83E7B448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2E616-99CB-A7A9-DC25-392C403DB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3169-5281-3691-7215-E7D3FD7C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48EE-1754-4D5C-8C0B-90197850F19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CE1F3-38B5-CD36-63AA-F375E094B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C9D1E-A4B6-BC66-D078-81C15458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CEE3-6C36-48BD-BDF4-F4670EAC6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64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6AB46-B42C-879D-42D9-D11C6D67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243CC-570F-85DE-B232-E5B456A8F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D8F60-F153-7123-3F50-EE432DF7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48EE-1754-4D5C-8C0B-90197850F19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2B4F5-DF91-CBC1-8E52-D38DAFC4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94833-8D09-9184-1441-0EC11484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CEE3-6C36-48BD-BDF4-F4670EAC6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25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A80A31-281D-5D37-3246-A417412DB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F95CE-AD77-D14C-87A1-678ED94CC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3F824-63B5-AF84-A92F-DB3BB235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48EE-1754-4D5C-8C0B-90197850F19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A427B-CF08-ED88-C3C5-289A4C34C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B1C15-56B2-8C98-7C4D-8B7366A3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CEE3-6C36-48BD-BDF4-F4670EAC6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98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512D2-0D5D-8A45-1619-DB4ADEA53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FB41-3059-14A8-D8CD-C5F9D432A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DED74-969A-ECFC-C89C-93B2F0760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48EE-1754-4D5C-8C0B-90197850F19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2C934-1D70-5BE6-691E-494C1E6DC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20473-A589-F5D7-D4BA-65A81D96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CEE3-6C36-48BD-BDF4-F4670EAC6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18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E870A-67C2-5203-937E-6680D6722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6B2E2-4AFC-2597-D549-E45C41F36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C328A-68D1-7631-7161-5AB1C6FB6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48EE-1754-4D5C-8C0B-90197850F19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C7022-DCBA-5D24-7FAE-100DCD24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C63D1-6922-2DC5-7403-3F32A47A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CEE3-6C36-48BD-BDF4-F4670EAC6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21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2E14-A041-5348-9732-4538739F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F5E8-7E0A-F929-D4D1-C35D8DBEA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B607B-17AD-B66E-26D4-2B7BD0867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80ADB-2EC0-BB83-0BAD-4D7546B5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48EE-1754-4D5C-8C0B-90197850F19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DC9FF-104C-1CEE-D637-17DD92E4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A3144-5501-CD78-DBF3-8B4AD1CF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CEE3-6C36-48BD-BDF4-F4670EAC6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1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8F59-A411-63D1-2140-8E82F2BA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2A3E0-09FE-6362-B117-B36FD3F8D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0F637-8CC6-DA0F-0620-FC64D904A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1AE05-139D-1EE8-F808-DEF3C5C66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5F7E69-74F7-865B-8E16-9FAB12EF54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7F81FB-E9A9-FD8C-D169-141C75E3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48EE-1754-4D5C-8C0B-90197850F19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26866-9E3B-FAD2-86E4-A1628012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B31C35-E71A-FB86-BFBB-58D8B6B59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CEE3-6C36-48BD-BDF4-F4670EAC6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30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386E-293F-9762-9C5D-D569CF78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B598AA-314D-2B96-C4F5-3D688685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48EE-1754-4D5C-8C0B-90197850F19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810D8-09A5-8557-1FCB-FB5EFEF06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5005E-5660-DEC8-6363-EA63FD6E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CEE3-6C36-48BD-BDF4-F4670EAC6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06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32A71-0785-25C4-6A4A-C56373CFA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48EE-1754-4D5C-8C0B-90197850F19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8CD24-2504-179D-35AA-13D17776F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E0459-7B11-BB36-F292-32804068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CEE3-6C36-48BD-BDF4-F4670EAC6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65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B5BF6-A026-7BEE-5F13-7AF2B4E18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515BC-D5FB-F5C6-344B-919C90DBE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D44D9-488C-B87D-803A-D4ADD0E9A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FBAE7-373C-D90C-F8D8-64CA2557A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48EE-1754-4D5C-8C0B-90197850F19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471B9-6D98-3BA1-A6E8-81FA41B9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9E4AA-548C-7876-E295-D7D8B963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CEE3-6C36-48BD-BDF4-F4670EAC6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93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81944-680E-3BCF-81C6-ACB395C9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E7CE1B-3F7F-B3E2-9D50-48D8A3E2C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3A524-24C2-BC95-1974-A7FC9318C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04894-5191-7D6C-D542-08D63D8E2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48EE-1754-4D5C-8C0B-90197850F19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B23BD-1E49-7BA4-33A3-6C183DB6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2E9E1-CE2A-97B5-7592-743C4D0E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CEE3-6C36-48BD-BDF4-F4670EAC6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91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E5A58-4258-398D-6B2C-394400A8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B4256-3C1C-43A8-1584-786556E9A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7CB80-F7F8-1700-517C-6219C8B6B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B48EE-1754-4D5C-8C0B-90197850F19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BE4B9-8E23-4FC0-52E4-3AEF6E3EE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DE17C-DCE9-11F5-78BD-BC87AA749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BCEE3-6C36-48BD-BDF4-F4670EAC6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3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DA6DDE-91D7-289F-562C-E74EC97CE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79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7F0412-89CD-A825-B1FD-3600F66899F7}"/>
              </a:ext>
            </a:extLst>
          </p:cNvPr>
          <p:cNvSpPr txBox="1"/>
          <p:nvPr/>
        </p:nvSpPr>
        <p:spPr>
          <a:xfrm>
            <a:off x="5194917" y="383219"/>
            <a:ext cx="67203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FFFFFF"/>
                </a:solidFill>
                <a:latin typeface="Arial Black" panose="020B0A04020102020204" pitchFamily="34" charset="0"/>
              </a:rPr>
              <a:t>19CSE305 Machine Learning</a:t>
            </a:r>
            <a:br>
              <a:rPr lang="en-US" sz="2800" b="1" dirty="0">
                <a:latin typeface="Arial Black" panose="020B0A04020102020204" pitchFamily="34" charset="0"/>
              </a:rPr>
            </a:br>
            <a:r>
              <a:rPr lang="en-US" sz="2800" b="1" dirty="0">
                <a:solidFill>
                  <a:srgbClr val="FFFFFF"/>
                </a:solidFill>
                <a:latin typeface="Arial Black" panose="020B0A04020102020204" pitchFamily="34" charset="0"/>
              </a:rPr>
              <a:t>Project Review - 1</a:t>
            </a:r>
            <a:endParaRPr lang="en-US" sz="2800" b="1" dirty="0">
              <a:latin typeface="Arial Black" panose="020B0A04020102020204" pitchFamily="34" charset="0"/>
              <a:cs typeface="Calibri" panose="020F0502020204030204"/>
            </a:endParaRP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7EDDBB-26C4-7508-E954-ECE4022A2251}"/>
              </a:ext>
            </a:extLst>
          </p:cNvPr>
          <p:cNvSpPr txBox="1"/>
          <p:nvPr/>
        </p:nvSpPr>
        <p:spPr>
          <a:xfrm>
            <a:off x="2689933" y="5939250"/>
            <a:ext cx="7847861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FFFFFF"/>
                </a:solidFill>
                <a:latin typeface="Arial Black" panose="020B0A04020102020204" pitchFamily="34" charset="0"/>
                <a:ea typeface="+mj-ea"/>
                <a:cs typeface="+mj-cs"/>
              </a:rPr>
              <a:t>Airline Passenger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54973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640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lourful carved figures of humans">
            <a:extLst>
              <a:ext uri="{FF2B5EF4-FFF2-40B4-BE49-F238E27FC236}">
                <a16:creationId xmlns:a16="http://schemas.microsoft.com/office/drawing/2014/main" id="{4CCB6286-52FC-C07B-5658-87C477D363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1" r="18082" b="2"/>
          <a:stretch/>
        </p:blipFill>
        <p:spPr>
          <a:xfrm>
            <a:off x="1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458FEF-D780-218E-CBA8-ED28BED919CF}"/>
              </a:ext>
            </a:extLst>
          </p:cNvPr>
          <p:cNvSpPr txBox="1"/>
          <p:nvPr/>
        </p:nvSpPr>
        <p:spPr>
          <a:xfrm>
            <a:off x="6223246" y="1393794"/>
            <a:ext cx="5850385" cy="3687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Arial Black" panose="020B0A04020102020204" pitchFamily="34" charset="0"/>
              </a:rPr>
              <a:t>TEAM MEMBERS</a:t>
            </a:r>
          </a:p>
          <a:p>
            <a:endParaRPr lang="en-IN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/>
              <a:t>Datta Sai Kumar  - CB.EN.U4CSE20406</a:t>
            </a:r>
            <a:endParaRPr lang="en-US" sz="2500" b="1" dirty="0"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/>
              <a:t>Harsha  - CB.EN.U4CSE20414</a:t>
            </a:r>
            <a:endParaRPr lang="en-US" sz="2500" b="1" dirty="0"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 err="1"/>
              <a:t>Gouthami</a:t>
            </a:r>
            <a:r>
              <a:rPr lang="en-US" sz="2500" b="1" dirty="0"/>
              <a:t> - CB.EN.U4CSE20415</a:t>
            </a:r>
            <a:endParaRPr lang="en-US" sz="2500" b="1" dirty="0"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/>
              <a:t>Balaji R - CB.EN.U4CSE20451</a:t>
            </a:r>
            <a:endParaRPr lang="en-US" sz="2500" b="1" dirty="0"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/>
              <a:t>Subhash Gupta - CB.EN.U4CSE20466</a:t>
            </a:r>
            <a:endParaRPr lang="en-US" sz="25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898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10479-0691-C10F-52C9-C32F3C059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>
                <a:latin typeface="Calibri"/>
                <a:cs typeface="Calibri Light"/>
              </a:rPr>
              <a:t>Outline</a:t>
            </a:r>
            <a:endParaRPr lang="en-US" sz="5400">
              <a:latin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44ABC-EB41-E0A7-37BE-602270401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3491" y="2548286"/>
            <a:ext cx="6894576" cy="34838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500">
                <a:ea typeface="+mn-lt"/>
                <a:cs typeface="+mn-lt"/>
              </a:rPr>
              <a:t>Objective(s)</a:t>
            </a:r>
            <a:endParaRPr lang="en-US" sz="25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500">
                <a:ea typeface="+mn-lt"/>
                <a:cs typeface="+mn-lt"/>
              </a:rPr>
              <a:t>Introduction</a:t>
            </a:r>
            <a:endParaRPr lang="en-US" sz="25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500">
                <a:ea typeface="+mn-lt"/>
                <a:cs typeface="+mn-lt"/>
              </a:rPr>
              <a:t>Background</a:t>
            </a:r>
          </a:p>
          <a:p>
            <a:pPr marL="0" indent="0">
              <a:buNone/>
            </a:pPr>
            <a:r>
              <a:rPr lang="en-US" sz="2500">
                <a:ea typeface="+mn-lt"/>
                <a:cs typeface="+mn-lt"/>
              </a:rPr>
              <a:t>Dataset Description</a:t>
            </a:r>
            <a:endParaRPr lang="en-US" sz="25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500">
                <a:ea typeface="+mn-lt"/>
                <a:cs typeface="+mn-lt"/>
              </a:rPr>
              <a:t>Data Visualization</a:t>
            </a:r>
            <a:endParaRPr lang="en-US" sz="25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500">
                <a:ea typeface="+mn-lt"/>
                <a:cs typeface="+mn-lt"/>
              </a:rPr>
              <a:t>Baseline Models </a:t>
            </a:r>
            <a:endParaRPr lang="en-US" sz="25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500">
                <a:ea typeface="+mn-lt"/>
                <a:cs typeface="+mn-lt"/>
              </a:rPr>
              <a:t>Conclusion</a:t>
            </a:r>
            <a:endParaRPr lang="en-US" sz="25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500">
                <a:ea typeface="+mn-lt"/>
                <a:cs typeface="+mn-lt"/>
              </a:rPr>
              <a:t>References</a:t>
            </a:r>
            <a:endParaRPr lang="en-US" sz="25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DEB3C477-C4D6-618D-EE1D-588537C115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50" r="55911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879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C474C8-F9F1-4C95-96F6-CDCC4F92D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3090"/>
            <a:ext cx="10515600" cy="1325563"/>
          </a:xfrm>
        </p:spPr>
        <p:txBody>
          <a:bodyPr/>
          <a:lstStyle/>
          <a:p>
            <a:r>
              <a:rPr lang="en-SG" dirty="0"/>
              <a:t>1. Introduction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F12D81-177E-4039-AE28-2A091E962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5432"/>
            <a:ext cx="10287001" cy="603250"/>
          </a:xfrm>
        </p:spPr>
        <p:txBody>
          <a:bodyPr>
            <a:noAutofit/>
          </a:bodyPr>
          <a:lstStyle/>
          <a:p>
            <a:r>
              <a:rPr lang="en-SG" sz="3000" dirty="0">
                <a:latin typeface="+mj-lt"/>
              </a:rPr>
              <a:t>Obtained about 130k of flight satisfaction surveys from Kaggle.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8415BE-48CC-400D-976A-A43229095621}"/>
              </a:ext>
            </a:extLst>
          </p:cNvPr>
          <p:cNvSpPr txBox="1">
            <a:spLocks/>
          </p:cNvSpPr>
          <p:nvPr/>
        </p:nvSpPr>
        <p:spPr>
          <a:xfrm>
            <a:off x="838194" y="2805461"/>
            <a:ext cx="9801225" cy="603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000" dirty="0">
                <a:latin typeface="+mj-lt"/>
              </a:rPr>
              <a:t>Data is taken from passengers from a US airline.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55BAD4D-021D-483A-B57B-40F6557CE738}"/>
              </a:ext>
            </a:extLst>
          </p:cNvPr>
          <p:cNvSpPr txBox="1">
            <a:spLocks/>
          </p:cNvSpPr>
          <p:nvPr/>
        </p:nvSpPr>
        <p:spPr>
          <a:xfrm>
            <a:off x="838194" y="3725490"/>
            <a:ext cx="9801225" cy="603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000" b="1" u="sng" dirty="0">
                <a:latin typeface="+mj-lt"/>
              </a:rPr>
              <a:t>Goal</a:t>
            </a:r>
            <a:r>
              <a:rPr lang="en-SG" sz="3000" dirty="0">
                <a:latin typeface="+mj-lt"/>
              </a:rPr>
              <a:t>: Identify critical factors that ensure satisfaction.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6D0426-35BE-4F3E-B9D3-C2F67062B0F0}"/>
              </a:ext>
            </a:extLst>
          </p:cNvPr>
          <p:cNvSpPr txBox="1">
            <a:spLocks/>
          </p:cNvSpPr>
          <p:nvPr/>
        </p:nvSpPr>
        <p:spPr>
          <a:xfrm>
            <a:off x="838193" y="4645519"/>
            <a:ext cx="9801225" cy="603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000" dirty="0">
                <a:latin typeface="+mj-lt"/>
              </a:rPr>
              <a:t>Focus on Precision of our machine learning model.</a:t>
            </a:r>
          </a:p>
        </p:txBody>
      </p:sp>
    </p:spTree>
    <p:extLst>
      <p:ext uri="{BB962C8B-B14F-4D97-AF65-F5344CB8AC3E}">
        <p14:creationId xmlns:p14="http://schemas.microsoft.com/office/powerpoint/2010/main" val="118902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 build="p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720E50-E660-C77F-DC63-FBBFC1D71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63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3D4C-C6E1-898E-5156-A50A18B76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222" y="-250569"/>
            <a:ext cx="6362680" cy="1481328"/>
          </a:xfrm>
        </p:spPr>
        <p:txBody>
          <a:bodyPr anchor="b">
            <a:normAutofit/>
          </a:bodyPr>
          <a:lstStyle/>
          <a:p>
            <a:r>
              <a:rPr lang="en-US" sz="5000">
                <a:latin typeface="Calibri"/>
                <a:cs typeface="Calibri Light"/>
              </a:rPr>
              <a:t>Dataset Description</a:t>
            </a:r>
            <a:endParaRPr lang="en-US" sz="5000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62F74-894F-98E3-F633-ECE014F47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370" y="2842817"/>
            <a:ext cx="8062577" cy="35478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ea typeface="+mn-lt"/>
                <a:cs typeface="+mn-lt"/>
              </a:rPr>
              <a:t>Gender</a:t>
            </a:r>
            <a:r>
              <a:rPr lang="en-US" sz="2000" dirty="0">
                <a:ea typeface="+mn-lt"/>
                <a:cs typeface="+mn-lt"/>
              </a:rPr>
              <a:t>  -  Gender of the passengers [Female, Male]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r>
              <a:rPr lang="en-US" sz="2000" b="1" dirty="0">
                <a:ea typeface="+mn-lt"/>
                <a:cs typeface="+mn-lt"/>
              </a:rPr>
              <a:t>Customer Type </a:t>
            </a:r>
            <a:r>
              <a:rPr lang="en-US" sz="2000" dirty="0">
                <a:ea typeface="+mn-lt"/>
                <a:cs typeface="+mn-lt"/>
              </a:rPr>
              <a:t> -  Type of Customer [Loyal customer, disloyal customer]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b="1" dirty="0">
                <a:ea typeface="+mn-lt"/>
                <a:cs typeface="+mn-lt"/>
              </a:rPr>
              <a:t>Age</a:t>
            </a:r>
            <a:r>
              <a:rPr lang="en-US" sz="2000" dirty="0">
                <a:ea typeface="+mn-lt"/>
                <a:cs typeface="+mn-lt"/>
              </a:rPr>
              <a:t>  -  Passenger's Age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b="1" dirty="0">
                <a:ea typeface="+mn-lt"/>
                <a:cs typeface="+mn-lt"/>
              </a:rPr>
              <a:t>Type of Travel </a:t>
            </a:r>
            <a:r>
              <a:rPr lang="en-US" sz="2000" dirty="0">
                <a:ea typeface="+mn-lt"/>
                <a:cs typeface="+mn-lt"/>
              </a:rPr>
              <a:t> -  Purpose of the travel [Personal Travel, Business Travel]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b="1" dirty="0">
                <a:ea typeface="+mn-lt"/>
                <a:cs typeface="+mn-lt"/>
              </a:rPr>
              <a:t>Class  </a:t>
            </a:r>
            <a:r>
              <a:rPr lang="en-US" sz="2000" dirty="0">
                <a:ea typeface="+mn-lt"/>
                <a:cs typeface="+mn-lt"/>
              </a:rPr>
              <a:t>-  Travel class in the plane  [Business, Eco, Eco Plus]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b="1" dirty="0">
                <a:ea typeface="+mn-lt"/>
                <a:cs typeface="+mn-lt"/>
              </a:rPr>
              <a:t>Flight distance</a:t>
            </a:r>
            <a:r>
              <a:rPr lang="en-US" sz="2000" dirty="0">
                <a:ea typeface="+mn-lt"/>
                <a:cs typeface="+mn-lt"/>
              </a:rPr>
              <a:t>  -  The flight distance of this journey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b="1" dirty="0">
                <a:ea typeface="+mn-lt"/>
                <a:cs typeface="+mn-lt"/>
              </a:rPr>
              <a:t>Inflight Wi-Fi service</a:t>
            </a:r>
            <a:r>
              <a:rPr lang="en-US" sz="2000" dirty="0">
                <a:ea typeface="+mn-lt"/>
                <a:cs typeface="+mn-lt"/>
              </a:rPr>
              <a:t>  -  Satisfaction level of the inflight Wi-Fi service [0:Not Applicable;1-5]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b="1" dirty="0">
                <a:ea typeface="+mn-lt"/>
                <a:cs typeface="+mn-lt"/>
              </a:rPr>
              <a:t>Departure/Arrival time convenient</a:t>
            </a:r>
            <a:r>
              <a:rPr lang="en-US" sz="2000" dirty="0">
                <a:ea typeface="+mn-lt"/>
                <a:cs typeface="+mn-lt"/>
              </a:rPr>
              <a:t>  -  Satisfaction level of Departure/Arrival time convenient</a:t>
            </a:r>
            <a:endParaRPr lang="en-US" sz="2000" dirty="0">
              <a:ea typeface="Calibri"/>
              <a:cs typeface="Calibri"/>
            </a:endParaRPr>
          </a:p>
          <a:p>
            <a:endParaRPr lang="en-US" sz="1400" dirty="0">
              <a:ea typeface="Calibri"/>
              <a:cs typeface="Calibri"/>
            </a:endParaRPr>
          </a:p>
          <a:p>
            <a:endParaRPr lang="en-US" sz="1400" dirty="0">
              <a:ea typeface="Calibri"/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0F1E934-3ABD-797C-841D-11B213D51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622" y="640080"/>
            <a:ext cx="3458261" cy="5577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3AF37B-E76F-3ECC-5459-3C632E3C955D}"/>
              </a:ext>
            </a:extLst>
          </p:cNvPr>
          <p:cNvSpPr txBox="1"/>
          <p:nvPr/>
        </p:nvSpPr>
        <p:spPr>
          <a:xfrm>
            <a:off x="415637" y="1667494"/>
            <a:ext cx="759525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/>
              </a:rPr>
              <a:t>The dataset contains the survey of airline passenger satisfaction</a:t>
            </a:r>
            <a:r>
              <a:rPr lang="en-US" sz="2000">
                <a:ea typeface="+mn-lt"/>
                <a:cs typeface="+mn-lt"/>
              </a:rPr>
              <a:t> </a:t>
            </a:r>
          </a:p>
          <a:p>
            <a:r>
              <a:rPr lang="en-US" sz="2000">
                <a:ea typeface="+mn-lt"/>
                <a:cs typeface="+mn-lt"/>
              </a:rPr>
              <a:t>[103904 rows × 24 columns]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359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3750A3-9EBD-DD95-DADB-E607CA7AE3EC}"/>
              </a:ext>
            </a:extLst>
          </p:cNvPr>
          <p:cNvSpPr txBox="1"/>
          <p:nvPr/>
        </p:nvSpPr>
        <p:spPr>
          <a:xfrm>
            <a:off x="1920064" y="496488"/>
            <a:ext cx="10905066" cy="439398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1"/>
              <a:t>Ease of Online booking </a:t>
            </a:r>
            <a:r>
              <a:rPr lang="en-US" sz="2000"/>
              <a:t> -  Satisfaction level of online booking</a:t>
            </a:r>
            <a:endParaRPr lang="en-US" sz="2000">
              <a:cs typeface="Calibri"/>
            </a:endParaRP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1"/>
              <a:t>Gate location</a:t>
            </a:r>
            <a:r>
              <a:rPr lang="en-US" sz="2000"/>
              <a:t>  -  Satisfaction level of Gate location</a:t>
            </a:r>
            <a:endParaRPr lang="en-US" sz="2000">
              <a:cs typeface="Calibri"/>
            </a:endParaRP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1"/>
              <a:t>Food and drink</a:t>
            </a:r>
            <a:r>
              <a:rPr lang="en-US" sz="2000"/>
              <a:t>  -  Satisfaction level of Food and drink</a:t>
            </a:r>
            <a:endParaRPr lang="en-US" sz="2000">
              <a:cs typeface="Calibri"/>
            </a:endParaRP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1"/>
              <a:t>Online boarding</a:t>
            </a:r>
            <a:r>
              <a:rPr lang="en-US" sz="2000"/>
              <a:t>  -  Satisfaction level of online boarding</a:t>
            </a:r>
            <a:endParaRPr lang="en-US" sz="2000">
              <a:cs typeface="Calibri"/>
            </a:endParaRP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1"/>
              <a:t>Seat comfort </a:t>
            </a:r>
            <a:r>
              <a:rPr lang="en-US" sz="2000"/>
              <a:t> -  Satisfaction level of Seat comfort</a:t>
            </a:r>
            <a:endParaRPr lang="en-US" sz="2000">
              <a:cs typeface="Calibri"/>
            </a:endParaRP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1"/>
              <a:t>Inflight entertainment</a:t>
            </a:r>
            <a:r>
              <a:rPr lang="en-US" sz="2000"/>
              <a:t>  -   Satisfaction level of inflight entertainment</a:t>
            </a:r>
            <a:endParaRPr lang="en-US" sz="2000">
              <a:cs typeface="Calibri"/>
            </a:endParaRP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1"/>
              <a:t>On-board service</a:t>
            </a:r>
            <a:r>
              <a:rPr lang="en-US" sz="2000"/>
              <a:t>  -   Satisfaction level of On-board service</a:t>
            </a:r>
            <a:endParaRPr lang="en-US" sz="2000">
              <a:cs typeface="Calibri"/>
            </a:endParaRP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1"/>
              <a:t>Leg room service</a:t>
            </a:r>
            <a:r>
              <a:rPr lang="en-US" sz="2000"/>
              <a:t>  -   Satisfaction level of Leg room service</a:t>
            </a:r>
            <a:endParaRPr lang="en-US" sz="2000">
              <a:cs typeface="Calibri"/>
            </a:endParaRP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1"/>
              <a:t>Baggage handling</a:t>
            </a:r>
            <a:r>
              <a:rPr lang="en-US" sz="2000"/>
              <a:t>  -   Satisfaction level of baggage handling</a:t>
            </a:r>
            <a:endParaRPr lang="en-US" sz="2000">
              <a:cs typeface="Calibri"/>
            </a:endParaRP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1"/>
              <a:t>Check-in service</a:t>
            </a:r>
            <a:r>
              <a:rPr lang="en-US" sz="2000"/>
              <a:t>  -   Satisfaction level of Check-in service</a:t>
            </a:r>
            <a:endParaRPr lang="en-US" sz="2000">
              <a:cs typeface="Calibri"/>
            </a:endParaRP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1"/>
              <a:t>Inflight service</a:t>
            </a:r>
            <a:r>
              <a:rPr lang="en-US" sz="2000"/>
              <a:t>  -   Satisfaction level of inflight service</a:t>
            </a:r>
            <a:endParaRPr lang="en-US" sz="2000">
              <a:cs typeface="Calibri"/>
            </a:endParaRP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1"/>
              <a:t>Cleanliness</a:t>
            </a:r>
            <a:r>
              <a:rPr lang="en-US" sz="2000"/>
              <a:t>  -  Satisfaction level of Cleanliness</a:t>
            </a:r>
            <a:endParaRPr lang="en-US" sz="2000">
              <a:cs typeface="Calibri"/>
            </a:endParaRP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1"/>
              <a:t>Departure Delay in Minutes</a:t>
            </a:r>
            <a:r>
              <a:rPr lang="en-US" sz="2000"/>
              <a:t>  -  Minutes delayed when departure</a:t>
            </a:r>
            <a:endParaRPr lang="en-US" sz="2000">
              <a:cs typeface="Calibri"/>
            </a:endParaRP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1"/>
              <a:t>Arrival Delay in Minutes</a:t>
            </a:r>
            <a:r>
              <a:rPr lang="en-US" sz="2000"/>
              <a:t>  -  Minutes delayed when Arrival</a:t>
            </a:r>
            <a:endParaRPr lang="en-US" sz="2000">
              <a:cs typeface="Calibri"/>
            </a:endParaRP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1"/>
              <a:t>Satisfaction</a:t>
            </a:r>
            <a:r>
              <a:rPr lang="en-US" sz="2000"/>
              <a:t>  -  Airline satisfaction level [Satisfaction, neutral or dissatisfaction]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9533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3900-5A38-4E7D-8825-27DD17C66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71" y="-103260"/>
            <a:ext cx="10515600" cy="1325563"/>
          </a:xfrm>
        </p:spPr>
        <p:txBody>
          <a:bodyPr/>
          <a:lstStyle/>
          <a:p>
            <a:r>
              <a:rPr lang="en-US">
                <a:latin typeface="Calibri"/>
                <a:cs typeface="Calibri Light"/>
              </a:rPr>
              <a:t>Data Visualization</a:t>
            </a:r>
            <a:endParaRPr lang="en-US" err="1">
              <a:latin typeface="Calibri"/>
            </a:endParaRPr>
          </a:p>
        </p:txBody>
      </p: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3049906F-20E3-E6A2-FB5A-B69D83E39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885" y="3731328"/>
            <a:ext cx="3407964" cy="24637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CE01E2-34A2-740D-D9DC-DA88886BC810}"/>
              </a:ext>
            </a:extLst>
          </p:cNvPr>
          <p:cNvSpPr txBox="1"/>
          <p:nvPr/>
        </p:nvSpPr>
        <p:spPr>
          <a:xfrm>
            <a:off x="9529154" y="6363812"/>
            <a:ext cx="399307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Distribution Plot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DD7A0727-ED9B-BA79-6785-A899BD678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785" y="149322"/>
            <a:ext cx="3679970" cy="27074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614AC8-915E-EBCA-18C2-DCE95DDE5F3F}"/>
              </a:ext>
            </a:extLst>
          </p:cNvPr>
          <p:cNvSpPr txBox="1"/>
          <p:nvPr/>
        </p:nvSpPr>
        <p:spPr>
          <a:xfrm>
            <a:off x="9185944" y="3145871"/>
            <a:ext cx="1835091" cy="4089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B4FBC2-B21E-C6A8-5681-BBB0321A2DF0}"/>
              </a:ext>
            </a:extLst>
          </p:cNvPr>
          <p:cNvSpPr txBox="1"/>
          <p:nvPr/>
        </p:nvSpPr>
        <p:spPr>
          <a:xfrm>
            <a:off x="9123027" y="3177329"/>
            <a:ext cx="1814119" cy="3145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607549-70C8-F701-AF2A-B270D01D2373}"/>
              </a:ext>
            </a:extLst>
          </p:cNvPr>
          <p:cNvSpPr txBox="1"/>
          <p:nvPr/>
        </p:nvSpPr>
        <p:spPr>
          <a:xfrm>
            <a:off x="5938706" y="2862743"/>
            <a:ext cx="32507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Count plot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7CA366-828D-0C2A-431C-EF018361DA91}"/>
              </a:ext>
            </a:extLst>
          </p:cNvPr>
          <p:cNvSpPr txBox="1"/>
          <p:nvPr/>
        </p:nvSpPr>
        <p:spPr>
          <a:xfrm>
            <a:off x="2244054" y="6284753"/>
            <a:ext cx="2705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Box plots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E36C6F-66AA-50EF-AA5F-19547086E89F}"/>
              </a:ext>
            </a:extLst>
          </p:cNvPr>
          <p:cNvSpPr txBox="1"/>
          <p:nvPr/>
        </p:nvSpPr>
        <p:spPr>
          <a:xfrm>
            <a:off x="8682606" y="3114412"/>
            <a:ext cx="180974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4EAEC7-08CE-C731-3850-C9C1C9B9819E}"/>
              </a:ext>
            </a:extLst>
          </p:cNvPr>
          <p:cNvSpPr txBox="1"/>
          <p:nvPr/>
        </p:nvSpPr>
        <p:spPr>
          <a:xfrm>
            <a:off x="9485153" y="286484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Scatter Plot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91D298-2C50-71D4-7C80-1A79007E846B}"/>
              </a:ext>
            </a:extLst>
          </p:cNvPr>
          <p:cNvSpPr txBox="1"/>
          <p:nvPr/>
        </p:nvSpPr>
        <p:spPr>
          <a:xfrm>
            <a:off x="6442045" y="6323203"/>
            <a:ext cx="3848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Pie Chart</a:t>
            </a:r>
            <a:endParaRPr lang="en-US" dirty="0"/>
          </a:p>
        </p:txBody>
      </p:sp>
      <p:pic>
        <p:nvPicPr>
          <p:cNvPr id="13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56E562CC-3C85-16B2-6082-5A603AF2B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81" y="3728882"/>
            <a:ext cx="2743200" cy="2525132"/>
          </a:xfrm>
          <a:prstGeom prst="rect">
            <a:avLst/>
          </a:prstGeom>
        </p:spPr>
      </p:pic>
      <p:pic>
        <p:nvPicPr>
          <p:cNvPr id="14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F7452635-F549-FA7B-FD3D-9E8CDDBD2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3942" y="150490"/>
            <a:ext cx="2743200" cy="2642157"/>
          </a:xfrm>
          <a:prstGeom prst="rect">
            <a:avLst/>
          </a:prstGeom>
        </p:spPr>
      </p:pic>
      <p:pic>
        <p:nvPicPr>
          <p:cNvPr id="15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7CA2D5DE-BFA7-77BE-CDBD-7725956ACC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051" y="1135362"/>
            <a:ext cx="3847750" cy="1972708"/>
          </a:xfrm>
          <a:prstGeom prst="rect">
            <a:avLst/>
          </a:prstGeom>
        </p:spPr>
      </p:pic>
      <p:pic>
        <p:nvPicPr>
          <p:cNvPr id="16" name="Picture 16" descr="Chart, box and whisker chart&#10;&#10;Description automatically generated">
            <a:extLst>
              <a:ext uri="{FF2B5EF4-FFF2-40B4-BE49-F238E27FC236}">
                <a16:creationId xmlns:a16="http://schemas.microsoft.com/office/drawing/2014/main" id="{90B8E203-589C-0E26-98AF-91D0B93496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7942" y="3728885"/>
            <a:ext cx="2743200" cy="2525131"/>
          </a:xfrm>
          <a:prstGeom prst="rect">
            <a:avLst/>
          </a:prstGeom>
        </p:spPr>
      </p:pic>
      <p:pic>
        <p:nvPicPr>
          <p:cNvPr id="17" name="Picture 17" descr="Chart, pie chart&#10;&#10;Description automatically generated">
            <a:extLst>
              <a:ext uri="{FF2B5EF4-FFF2-40B4-BE49-F238E27FC236}">
                <a16:creationId xmlns:a16="http://schemas.microsoft.com/office/drawing/2014/main" id="{38186BE3-FB36-C8C3-8FE3-D0145AE497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1080" y="3732058"/>
            <a:ext cx="2715237" cy="246285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580A0A7-F650-A6A3-BFF7-9F0B329F3D2F}"/>
              </a:ext>
            </a:extLst>
          </p:cNvPr>
          <p:cNvSpPr txBox="1"/>
          <p:nvPr/>
        </p:nvSpPr>
        <p:spPr>
          <a:xfrm>
            <a:off x="1849073" y="3229761"/>
            <a:ext cx="24957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Histogram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32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CEFF28-2551-8BBF-FBE5-A26132C3600F}"/>
              </a:ext>
            </a:extLst>
          </p:cNvPr>
          <p:cNvSpPr txBox="1"/>
          <p:nvPr/>
        </p:nvSpPr>
        <p:spPr>
          <a:xfrm>
            <a:off x="331776" y="2962688"/>
            <a:ext cx="369619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cs typeface="Calibri"/>
              </a:rPr>
              <a:t>Heatmap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ACFC8B-25F6-7B15-B2D3-287255A4F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980" y="-4647"/>
            <a:ext cx="79847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4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370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Outline</vt:lpstr>
      <vt:lpstr>1. Introduction</vt:lpstr>
      <vt:lpstr>PowerPoint Presentation</vt:lpstr>
      <vt:lpstr>Dataset Description</vt:lpstr>
      <vt:lpstr>PowerPoint Presentation</vt:lpstr>
      <vt:lpstr>Data Visualization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Subhash Gupta</dc:creator>
  <cp:lastModifiedBy>Subhash Gupta</cp:lastModifiedBy>
  <cp:revision>3</cp:revision>
  <dcterms:created xsi:type="dcterms:W3CDTF">2022-11-21T18:24:18Z</dcterms:created>
  <dcterms:modified xsi:type="dcterms:W3CDTF">2022-11-21T19:04:15Z</dcterms:modified>
</cp:coreProperties>
</file>