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obster"/>
      <p:regular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obster-regular.fntdata"/><Relationship Id="rId21" Type="http://schemas.openxmlformats.org/officeDocument/2006/relationships/font" Target="fonts/Raleway-bold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5f914aecd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5f914aecd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5f914aecd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5f914aecd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5f914aecd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5f914aecd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5f914aecd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5f914aecd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5f914aecd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5f914aecd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f914aecd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f914aecd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5f914aecd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5f914aecd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5f914aecd_0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5f914aecd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f914aecd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5f914aecd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5f914aecd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5f914aecd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ff091c0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ff091c0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810525" y="1748950"/>
            <a:ext cx="4721100" cy="100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CMAC</a:t>
            </a:r>
            <a:endParaRPr/>
          </a:p>
        </p:txBody>
      </p:sp>
      <p:sp>
        <p:nvSpPr>
          <p:cNvPr id="73" name="Google Shape;73;p13"/>
          <p:cNvSpPr txBox="1"/>
          <p:nvPr>
            <p:ph idx="1" type="subTitle"/>
          </p:nvPr>
        </p:nvSpPr>
        <p:spPr>
          <a:xfrm>
            <a:off x="3337150" y="2755450"/>
            <a:ext cx="3898500" cy="479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i="1" lang="en-GB"/>
              <a:t>Cryptography and Network Security</a:t>
            </a:r>
            <a:endParaRPr i="1"/>
          </a:p>
        </p:txBody>
      </p:sp>
      <p:sp>
        <p:nvSpPr>
          <p:cNvPr id="74" name="Google Shape;74;p13"/>
          <p:cNvSpPr txBox="1"/>
          <p:nvPr/>
        </p:nvSpPr>
        <p:spPr>
          <a:xfrm>
            <a:off x="7031475" y="3622950"/>
            <a:ext cx="183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GB">
                <a:solidFill>
                  <a:schemeClr val="dk2"/>
                </a:solidFill>
                <a:latin typeface="Lato"/>
                <a:ea typeface="Lato"/>
                <a:cs typeface="Lato"/>
                <a:sym typeface="Lato"/>
              </a:rPr>
              <a:t>By</a:t>
            </a:r>
            <a:endParaRPr b="1">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GB">
                <a:solidFill>
                  <a:schemeClr val="dk2"/>
                </a:solidFill>
                <a:latin typeface="Lato"/>
                <a:ea typeface="Lato"/>
                <a:cs typeface="Lato"/>
                <a:sym typeface="Lato"/>
              </a:rPr>
              <a:t>Dasari Jayanth</a:t>
            </a:r>
            <a:endParaRPr b="1">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GB">
                <a:solidFill>
                  <a:schemeClr val="dk2"/>
                </a:solidFill>
                <a:latin typeface="Lato"/>
                <a:ea typeface="Lato"/>
                <a:cs typeface="Lato"/>
                <a:sym typeface="Lato"/>
              </a:rPr>
              <a:t>2019 BCS 016</a:t>
            </a:r>
            <a:endParaRPr b="1">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2390025" y="673550"/>
            <a:ext cx="6321600" cy="3878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500">
                <a:latin typeface="Times New Roman"/>
                <a:ea typeface="Times New Roman"/>
                <a:cs typeface="Times New Roman"/>
                <a:sym typeface="Times New Roman"/>
              </a:rPr>
              <a:t>Message is divided into b- bit size blocks M1, M2,...,Mn.</a:t>
            </a:r>
            <a:endParaRPr sz="15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sz="1500">
                <a:latin typeface="Times New Roman"/>
                <a:ea typeface="Times New Roman"/>
                <a:cs typeface="Times New Roman"/>
                <a:sym typeface="Times New Roman"/>
              </a:rPr>
              <a:t>k- shared encryption key size; k1 and k2 are b-bit size keys generated from shared key by applying the block cipher to the block that consists entirely of 0 bits.</a:t>
            </a:r>
            <a:endParaRPr sz="1500">
              <a:latin typeface="Times New Roman"/>
              <a:ea typeface="Times New Roman"/>
              <a:cs typeface="Times New Roman"/>
              <a:sym typeface="Times New Roman"/>
            </a:endParaRPr>
          </a:p>
          <a:p>
            <a:pPr indent="0" lvl="0" marL="0" rtl="0" algn="l">
              <a:lnSpc>
                <a:spcPct val="30000"/>
              </a:lnSpc>
              <a:spcBef>
                <a:spcPts val="1200"/>
              </a:spcBef>
              <a:spcAft>
                <a:spcPts val="0"/>
              </a:spcAft>
              <a:buNone/>
            </a:pPr>
            <a:r>
              <a:t/>
            </a:r>
            <a:endParaRPr b="1" sz="1500">
              <a:solidFill>
                <a:srgbClr val="4D5156"/>
              </a:solidFill>
              <a:highlight>
                <a:srgbClr val="FFFFFF"/>
              </a:highlight>
              <a:latin typeface="Arial"/>
              <a:ea typeface="Arial"/>
              <a:cs typeface="Arial"/>
              <a:sym typeface="Arial"/>
            </a:endParaRPr>
          </a:p>
          <a:p>
            <a:pPr indent="0" lvl="0" marL="0" rtl="0" algn="l">
              <a:lnSpc>
                <a:spcPct val="100000"/>
              </a:lnSpc>
              <a:spcBef>
                <a:spcPts val="1200"/>
              </a:spcBef>
              <a:spcAft>
                <a:spcPts val="1200"/>
              </a:spcAft>
              <a:buNone/>
            </a:pPr>
            <a:r>
              <a:t/>
            </a:r>
            <a:endParaRPr sz="1500">
              <a:latin typeface="Times New Roman"/>
              <a:ea typeface="Times New Roman"/>
              <a:cs typeface="Times New Roman"/>
              <a:sym typeface="Times New Roman"/>
            </a:endParaRPr>
          </a:p>
        </p:txBody>
      </p:sp>
      <p:pic>
        <p:nvPicPr>
          <p:cNvPr id="131" name="Google Shape;131;p22"/>
          <p:cNvPicPr preferRelativeResize="0"/>
          <p:nvPr/>
        </p:nvPicPr>
        <p:blipFill>
          <a:blip r:embed="rId3">
            <a:alphaModFix/>
          </a:blip>
          <a:stretch>
            <a:fillRect/>
          </a:stretch>
        </p:blipFill>
        <p:spPr>
          <a:xfrm>
            <a:off x="2390025" y="1898200"/>
            <a:ext cx="4549899" cy="2653450"/>
          </a:xfrm>
          <a:prstGeom prst="rect">
            <a:avLst/>
          </a:prstGeom>
          <a:noFill/>
          <a:ln>
            <a:noFill/>
          </a:ln>
        </p:spPr>
      </p:pic>
      <p:sp>
        <p:nvSpPr>
          <p:cNvPr id="132" name="Google Shape;132;p22"/>
          <p:cNvSpPr txBox="1"/>
          <p:nvPr/>
        </p:nvSpPr>
        <p:spPr>
          <a:xfrm>
            <a:off x="4102550" y="398000"/>
            <a:ext cx="123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2"/>
              </a:buClr>
              <a:buSzPts val="1100"/>
              <a:buFont typeface="Arial"/>
              <a:buNone/>
            </a:pPr>
            <a:r>
              <a:rPr b="1" i="1" lang="en-GB">
                <a:solidFill>
                  <a:schemeClr val="dk2"/>
                </a:solidFill>
                <a:latin typeface="Lato"/>
                <a:ea typeface="Lato"/>
                <a:cs typeface="Lato"/>
                <a:sym typeface="Lato"/>
              </a:rPr>
              <a:t>CMAC</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4174000" y="586175"/>
            <a:ext cx="1990200" cy="46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i="1" lang="en-GB" sz="1400">
                <a:latin typeface="Lato"/>
                <a:ea typeface="Lato"/>
                <a:cs typeface="Lato"/>
                <a:sym typeface="Lato"/>
              </a:rPr>
              <a:t>CMAC</a:t>
            </a:r>
            <a:endParaRPr/>
          </a:p>
        </p:txBody>
      </p:sp>
      <p:sp>
        <p:nvSpPr>
          <p:cNvPr id="138" name="Google Shape;138;p2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The output of above algorithm is the required MAC.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The key is added to final stage to prevent from appending extra blocks by any intruder, for maintaining data integrity.</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Messages can be of variable length.</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CMAC provides both integrity and authenticity of the message.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CMAC is slower than HMAC, may work faster if embedded with hardware acceleration required for block ciphers.</a:t>
            </a:r>
            <a:endParaRPr sz="1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 type="body"/>
          </p:nvPr>
        </p:nvSpPr>
        <p:spPr>
          <a:xfrm>
            <a:off x="3633125" y="1664475"/>
            <a:ext cx="2102400" cy="90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GB" sz="3000">
                <a:solidFill>
                  <a:schemeClr val="dk1"/>
                </a:solidFill>
                <a:latin typeface="Lobster"/>
                <a:ea typeface="Lobster"/>
                <a:cs typeface="Lobster"/>
                <a:sym typeface="Lobster"/>
              </a:rPr>
              <a:t>Thank</a:t>
            </a:r>
            <a:r>
              <a:rPr i="1" lang="en-GB" sz="3000">
                <a:solidFill>
                  <a:schemeClr val="dk1"/>
                </a:solidFill>
                <a:latin typeface="Lobster"/>
                <a:ea typeface="Lobster"/>
                <a:cs typeface="Lobster"/>
                <a:sym typeface="Lobster"/>
              </a:rPr>
              <a:t> you</a:t>
            </a:r>
            <a:endParaRPr i="1" sz="3000">
              <a:solidFill>
                <a:schemeClr val="dk1"/>
              </a:solidFill>
              <a:latin typeface="Lobster"/>
              <a:ea typeface="Lobster"/>
              <a:cs typeface="Lobster"/>
              <a:sym typeface="Lobster"/>
            </a:endParaRPr>
          </a:p>
        </p:txBody>
      </p:sp>
      <p:sp>
        <p:nvSpPr>
          <p:cNvPr id="144" name="Google Shape;144;p24"/>
          <p:cNvSpPr txBox="1"/>
          <p:nvPr/>
        </p:nvSpPr>
        <p:spPr>
          <a:xfrm>
            <a:off x="6102800" y="3388175"/>
            <a:ext cx="26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What is MAC ? </a:t>
            </a:r>
            <a:endParaRPr/>
          </a:p>
        </p:txBody>
      </p:sp>
      <p:sp>
        <p:nvSpPr>
          <p:cNvPr id="80" name="Google Shape;80;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GB" sz="1500">
                <a:latin typeface="Times New Roman"/>
                <a:ea typeface="Times New Roman"/>
                <a:cs typeface="Times New Roman"/>
                <a:sym typeface="Times New Roman"/>
              </a:rPr>
              <a:t>MAC -  Message Authentication Code</a:t>
            </a:r>
            <a:endParaRPr sz="1500">
              <a:latin typeface="Times New Roman"/>
              <a:ea typeface="Times New Roman"/>
              <a:cs typeface="Times New Roman"/>
              <a:sym typeface="Times New Roman"/>
            </a:endParaRPr>
          </a:p>
          <a:p>
            <a:pPr indent="-323850" lvl="0" marL="457200" rtl="0" algn="l">
              <a:spcBef>
                <a:spcPts val="1200"/>
              </a:spcBef>
              <a:spcAft>
                <a:spcPts val="0"/>
              </a:spcAft>
              <a:buClr>
                <a:schemeClr val="lt1"/>
              </a:buClr>
              <a:buSzPts val="1500"/>
              <a:buFont typeface="Times New Roman"/>
              <a:buChar char="●"/>
            </a:pPr>
            <a:r>
              <a:rPr lang="en-GB" sz="1500">
                <a:latin typeface="Times New Roman"/>
                <a:ea typeface="Times New Roman"/>
                <a:cs typeface="Times New Roman"/>
                <a:sym typeface="Times New Roman"/>
              </a:rPr>
              <a:t>A Symmetric key cryptographic technique used to provide message authentication and detect falsification of the original message.(To provide data integrity)</a:t>
            </a:r>
            <a:endParaRPr sz="1500">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latin typeface="Times New Roman"/>
                <a:ea typeface="Times New Roman"/>
                <a:cs typeface="Times New Roman"/>
                <a:sym typeface="Times New Roman"/>
              </a:rPr>
              <a:t>MAC is generated using the key that is shared between both sender and receiver only.</a:t>
            </a:r>
            <a:endParaRPr sz="1500">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GB" sz="1500">
                <a:latin typeface="Times New Roman"/>
                <a:ea typeface="Times New Roman"/>
                <a:cs typeface="Times New Roman"/>
                <a:sym typeface="Times New Roman"/>
              </a:rPr>
              <a:t>Condenses a variable length message to a fixed size authenticator using secret key.</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MAC based on block cipher</a:t>
            </a:r>
            <a:endParaRPr>
              <a:latin typeface="Lato"/>
              <a:ea typeface="Lato"/>
              <a:cs typeface="Lato"/>
              <a:sym typeface="Lato"/>
            </a:endParaRPr>
          </a:p>
        </p:txBody>
      </p:sp>
      <p:sp>
        <p:nvSpPr>
          <p:cNvPr id="86" name="Google Shape;86;p15"/>
          <p:cNvSpPr txBox="1"/>
          <p:nvPr>
            <p:ph idx="1" type="body"/>
          </p:nvPr>
        </p:nvSpPr>
        <p:spPr>
          <a:xfrm>
            <a:off x="2400262" y="1606001"/>
            <a:ext cx="6321600" cy="3002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Data Authentication Algorithm (DAA)</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Cipher based Message Authentication Code (CMAC).</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GB" sz="1500">
                <a:latin typeface="Times New Roman"/>
                <a:ea typeface="Times New Roman"/>
                <a:cs typeface="Times New Roman"/>
                <a:sym typeface="Times New Roman"/>
              </a:rPr>
              <a:t>Both DAA and CMAC uses cipher block chaining concepts(CBC). </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700"/>
              <a:t>Block Cipher :</a:t>
            </a:r>
            <a:endParaRPr b="1" sz="1700"/>
          </a:p>
          <a:p>
            <a:pPr indent="0" lvl="0" marL="0" rtl="0" algn="l">
              <a:lnSpc>
                <a:spcPct val="115000"/>
              </a:lnSpc>
              <a:spcBef>
                <a:spcPts val="1200"/>
              </a:spcBef>
              <a:spcAft>
                <a:spcPts val="1200"/>
              </a:spcAft>
              <a:buNone/>
            </a:pPr>
            <a:r>
              <a:rPr lang="en-GB" sz="1500">
                <a:latin typeface="Times New Roman"/>
                <a:ea typeface="Times New Roman"/>
                <a:cs typeface="Times New Roman"/>
                <a:sym typeface="Times New Roman"/>
              </a:rPr>
              <a:t>Process of encrypting data in blocks( dividing message into n blocks and encrypting them </a:t>
            </a:r>
            <a:r>
              <a:rPr lang="en-GB" sz="1500">
                <a:latin typeface="Times New Roman"/>
                <a:ea typeface="Times New Roman"/>
                <a:cs typeface="Times New Roman"/>
                <a:sym typeface="Times New Roman"/>
              </a:rPr>
              <a:t>separately</a:t>
            </a:r>
            <a:r>
              <a:rPr lang="en-GB" sz="1500">
                <a:latin typeface="Times New Roman"/>
                <a:ea typeface="Times New Roman"/>
                <a:cs typeface="Times New Roman"/>
                <a:sym typeface="Times New Roman"/>
              </a:rPr>
              <a:t>) to produce ciphertext using cryptographic key and algorithm.</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Cipher Block Chaining (CBC)</a:t>
            </a:r>
            <a:endParaRPr/>
          </a:p>
        </p:txBody>
      </p:sp>
      <p:sp>
        <p:nvSpPr>
          <p:cNvPr id="92" name="Google Shape;92;p16"/>
          <p:cNvSpPr txBox="1"/>
          <p:nvPr>
            <p:ph idx="1" type="body"/>
          </p:nvPr>
        </p:nvSpPr>
        <p:spPr>
          <a:xfrm>
            <a:off x="2410100" y="3000375"/>
            <a:ext cx="6427800" cy="15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GB" sz="1500">
                <a:latin typeface="Times New Roman"/>
                <a:ea typeface="Times New Roman"/>
                <a:cs typeface="Times New Roman"/>
                <a:sym typeface="Times New Roman"/>
              </a:rPr>
              <a:t>This method Ensures that there are no data patterns after the encryption is done. Before the plaintext is fed into the encryption algorithm, it is XORed with the ciphertext of the previous block. This ensures that each ciphertext block depends on all the plaintext blocks processed up to that point, and diffusion is achieved.</a:t>
            </a:r>
            <a:endParaRPr sz="1900"/>
          </a:p>
        </p:txBody>
      </p:sp>
      <p:pic>
        <p:nvPicPr>
          <p:cNvPr id="93" name="Google Shape;93;p16"/>
          <p:cNvPicPr preferRelativeResize="0"/>
          <p:nvPr/>
        </p:nvPicPr>
        <p:blipFill>
          <a:blip r:embed="rId3">
            <a:alphaModFix/>
          </a:blip>
          <a:stretch>
            <a:fillRect/>
          </a:stretch>
        </p:blipFill>
        <p:spPr>
          <a:xfrm>
            <a:off x="2716000" y="1211350"/>
            <a:ext cx="4556325" cy="184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DAA</a:t>
            </a:r>
            <a:endParaRPr/>
          </a:p>
        </p:txBody>
      </p:sp>
      <p:sp>
        <p:nvSpPr>
          <p:cNvPr id="99" name="Google Shape;99;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The data to be </a:t>
            </a:r>
            <a:r>
              <a:rPr lang="en-GB" sz="1500">
                <a:latin typeface="Times New Roman"/>
                <a:ea typeface="Times New Roman"/>
                <a:cs typeface="Times New Roman"/>
                <a:sym typeface="Times New Roman"/>
              </a:rPr>
              <a:t>authenticated</a:t>
            </a:r>
            <a:r>
              <a:rPr lang="en-GB" sz="1500">
                <a:latin typeface="Times New Roman"/>
                <a:ea typeface="Times New Roman"/>
                <a:cs typeface="Times New Roman"/>
                <a:sym typeface="Times New Roman"/>
              </a:rPr>
              <a:t> are grouped into contiguous 64-bit blocks. If necessary, final block is padded with zeros on right to form full 64 bit-block. Using DES encryption algorithm, a secret key(k), a data authentication code(DAC) is calculated</a:t>
            </a:r>
            <a:r>
              <a:rPr lang="en-GB"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This method is only secure for fixed length of blocks, </a:t>
            </a:r>
            <a:r>
              <a:rPr lang="en-GB" sz="1500">
                <a:latin typeface="Times New Roman"/>
                <a:ea typeface="Times New Roman"/>
                <a:cs typeface="Times New Roman"/>
                <a:sym typeface="Times New Roman"/>
              </a:rPr>
              <a:t>since we are only using one key </a:t>
            </a:r>
            <a:r>
              <a:rPr lang="en-GB" sz="1500">
                <a:latin typeface="Times New Roman"/>
                <a:ea typeface="Times New Roman"/>
                <a:cs typeface="Times New Roman"/>
                <a:sym typeface="Times New Roman"/>
              </a:rPr>
              <a:t>receiver</a:t>
            </a:r>
            <a:r>
              <a:rPr lang="en-GB" sz="1500">
                <a:latin typeface="Times New Roman"/>
                <a:ea typeface="Times New Roman"/>
                <a:cs typeface="Times New Roman"/>
                <a:sym typeface="Times New Roman"/>
              </a:rPr>
              <a:t> can not figure where the message is ending so any intruder can add extra blocks at end by xoring it.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CMAC ?</a:t>
            </a:r>
            <a:endParaRPr/>
          </a:p>
        </p:txBody>
      </p:sp>
      <p:sp>
        <p:nvSpPr>
          <p:cNvPr id="105" name="Google Shape;105;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CMAC-  Cipher based message authentication code.</a:t>
            </a:r>
            <a:endParaRPr sz="1500">
              <a:latin typeface="Times New Roman"/>
              <a:ea typeface="Times New Roman"/>
              <a:cs typeface="Times New Roman"/>
              <a:sym typeface="Times New Roman"/>
            </a:endParaRPr>
          </a:p>
          <a:p>
            <a:pPr indent="-336550" lvl="0" marL="457200" rtl="0" algn="l">
              <a:spcBef>
                <a:spcPts val="1200"/>
              </a:spcBef>
              <a:spcAft>
                <a:spcPts val="0"/>
              </a:spcAft>
              <a:buSzPts val="1700"/>
              <a:buFont typeface="Times New Roman"/>
              <a:buChar char="●"/>
            </a:pPr>
            <a:r>
              <a:rPr lang="en-GB" sz="1500">
                <a:latin typeface="Times New Roman"/>
                <a:ea typeface="Times New Roman"/>
                <a:cs typeface="Times New Roman"/>
                <a:sym typeface="Times New Roman"/>
              </a:rPr>
              <a:t>Creates message authentication codes (MACs) using a block cipher and a secret key.</a:t>
            </a:r>
            <a:endParaRPr sz="15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GB" sz="1500">
                <a:latin typeface="Times New Roman"/>
                <a:ea typeface="Times New Roman"/>
                <a:cs typeface="Times New Roman"/>
                <a:sym typeface="Times New Roman"/>
              </a:rPr>
              <a:t>CMAC is a simple variant of the CBC MAC (Cipher Block Chaining Message Authentication Code, also known as DAA).</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It is designed to </a:t>
            </a:r>
            <a:r>
              <a:rPr lang="en-GB" sz="1500">
                <a:latin typeface="Times New Roman"/>
                <a:ea typeface="Times New Roman"/>
                <a:cs typeface="Times New Roman"/>
                <a:sym typeface="Times New Roman"/>
              </a:rPr>
              <a:t>overcome</a:t>
            </a:r>
            <a:r>
              <a:rPr lang="en-GB" sz="1500">
                <a:latin typeface="Times New Roman"/>
                <a:ea typeface="Times New Roman"/>
                <a:cs typeface="Times New Roman"/>
                <a:sym typeface="Times New Roman"/>
              </a:rPr>
              <a:t> </a:t>
            </a:r>
            <a:r>
              <a:rPr lang="en-GB" sz="1500">
                <a:latin typeface="Times New Roman"/>
                <a:ea typeface="Times New Roman"/>
                <a:cs typeface="Times New Roman"/>
                <a:sym typeface="Times New Roman"/>
              </a:rPr>
              <a:t>the deficiencies of DAA(Data Authentication Algorithm) by using 3 keys generated from the single encryption key. One original key and two n-bit keys formed from this original k-bit encryption key.</a:t>
            </a:r>
            <a:endParaRPr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nvSpPr>
        <p:spPr>
          <a:xfrm>
            <a:off x="2183950" y="908275"/>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11" name="Google Shape;111;p19"/>
          <p:cNvPicPr preferRelativeResize="0"/>
          <p:nvPr/>
        </p:nvPicPr>
        <p:blipFill>
          <a:blip r:embed="rId3">
            <a:alphaModFix/>
          </a:blip>
          <a:stretch>
            <a:fillRect/>
          </a:stretch>
        </p:blipFill>
        <p:spPr>
          <a:xfrm>
            <a:off x="1925463" y="642921"/>
            <a:ext cx="5293075" cy="3990979"/>
          </a:xfrm>
          <a:prstGeom prst="rect">
            <a:avLst/>
          </a:prstGeom>
          <a:noFill/>
          <a:ln>
            <a:noFill/>
          </a:ln>
        </p:spPr>
      </p:pic>
      <p:sp>
        <p:nvSpPr>
          <p:cNvPr id="112" name="Google Shape;112;p19"/>
          <p:cNvSpPr txBox="1"/>
          <p:nvPr/>
        </p:nvSpPr>
        <p:spPr>
          <a:xfrm>
            <a:off x="3531050" y="132675"/>
            <a:ext cx="172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2"/>
              </a:buClr>
              <a:buSzPts val="1100"/>
              <a:buFont typeface="Arial"/>
              <a:buNone/>
            </a:pPr>
            <a:r>
              <a:rPr b="1" i="1" lang="en-GB">
                <a:solidFill>
                  <a:schemeClr val="dk2"/>
                </a:solidFill>
                <a:latin typeface="Lato"/>
                <a:ea typeface="Lato"/>
                <a:cs typeface="Lato"/>
                <a:sym typeface="Lato"/>
              </a:rPr>
              <a:t>CMAC</a:t>
            </a:r>
            <a:endParaRPr b="1" i="1">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1" type="body"/>
          </p:nvPr>
        </p:nvSpPr>
        <p:spPr>
          <a:xfrm>
            <a:off x="2399900" y="1076700"/>
            <a:ext cx="6321600" cy="35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=&gt; Block ciphers that are used in CMAC can be either AES or triple DES.</a:t>
            </a:r>
            <a:endParaRPr sz="15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sz="1500">
                <a:latin typeface="Times New Roman"/>
                <a:ea typeface="Times New Roman"/>
                <a:cs typeface="Times New Roman"/>
                <a:sym typeface="Times New Roman"/>
              </a:rPr>
              <a:t>=&gt; </a:t>
            </a:r>
            <a:r>
              <a:rPr lang="en-GB" sz="1500">
                <a:latin typeface="Times New Roman"/>
                <a:ea typeface="Times New Roman"/>
                <a:cs typeface="Times New Roman"/>
                <a:sym typeface="Times New Roman"/>
              </a:rPr>
              <a:t>Given Message is divided into b- bit size blocks M</a:t>
            </a:r>
            <a:r>
              <a:rPr lang="en-GB" sz="1500">
                <a:latin typeface="Times New Roman"/>
                <a:ea typeface="Times New Roman"/>
                <a:cs typeface="Times New Roman"/>
                <a:sym typeface="Times New Roman"/>
              </a:rPr>
              <a:t>1</a:t>
            </a:r>
            <a:r>
              <a:rPr lang="en-GB" sz="1500">
                <a:latin typeface="Times New Roman"/>
                <a:ea typeface="Times New Roman"/>
                <a:cs typeface="Times New Roman"/>
                <a:sym typeface="Times New Roman"/>
              </a:rPr>
              <a:t>, M</a:t>
            </a:r>
            <a:r>
              <a:rPr lang="en-GB" sz="1500">
                <a:latin typeface="Times New Roman"/>
                <a:ea typeface="Times New Roman"/>
                <a:cs typeface="Times New Roman"/>
                <a:sym typeface="Times New Roman"/>
              </a:rPr>
              <a:t>2</a:t>
            </a:r>
            <a:r>
              <a:rPr lang="en-GB" sz="1500">
                <a:latin typeface="Times New Roman"/>
                <a:ea typeface="Times New Roman"/>
                <a:cs typeface="Times New Roman"/>
                <a:sym typeface="Times New Roman"/>
              </a:rPr>
              <a:t>,...,M</a:t>
            </a:r>
            <a:r>
              <a:rPr lang="en-GB" sz="1500">
                <a:latin typeface="Times New Roman"/>
                <a:ea typeface="Times New Roman"/>
                <a:cs typeface="Times New Roman"/>
                <a:sym typeface="Times New Roman"/>
              </a:rPr>
              <a:t>n</a:t>
            </a:r>
            <a:r>
              <a:rPr lang="en-GB"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Font typeface="Times New Roman"/>
              <a:buChar char="●"/>
            </a:pPr>
            <a:r>
              <a:rPr lang="en-GB" sz="1500">
                <a:latin typeface="Times New Roman"/>
                <a:ea typeface="Times New Roman"/>
                <a:cs typeface="Times New Roman"/>
                <a:sym typeface="Times New Roman"/>
              </a:rPr>
              <a:t>If cipher used is AES then message is divided into 128 bits size blocks and for triple DES cipher it is divided into 64 bit size blocks.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For triple DES, key size k can be of 2 sizes 112 bit or 168 bit and for AES key can be of 128 bit or 192 bit or 256 bit sizes.</a:t>
            </a:r>
            <a:endParaRPr sz="1500">
              <a:latin typeface="Times New Roman"/>
              <a:ea typeface="Times New Roman"/>
              <a:cs typeface="Times New Roman"/>
              <a:sym typeface="Times New Roman"/>
            </a:endParaRPr>
          </a:p>
          <a:p>
            <a:pPr indent="0" lvl="0" marL="0" rtl="0" algn="l">
              <a:spcBef>
                <a:spcPts val="1200"/>
              </a:spcBef>
              <a:spcAft>
                <a:spcPts val="1200"/>
              </a:spcAft>
              <a:buNone/>
            </a:pPr>
            <a:r>
              <a:rPr lang="en-GB" sz="1500">
                <a:latin typeface="Times New Roman"/>
                <a:ea typeface="Times New Roman"/>
                <a:cs typeface="Times New Roman"/>
                <a:sym typeface="Times New Roman"/>
              </a:rPr>
              <a:t>=&gt; If the message length is not an integer multiple of  block size then we should            add the 1 followed by 0’s (padding) on right side of last block till it matches the block size and k2 is used instead of k1 at the final stage.</a:t>
            </a:r>
            <a:endParaRPr sz="1500">
              <a:latin typeface="Times New Roman"/>
              <a:ea typeface="Times New Roman"/>
              <a:cs typeface="Times New Roman"/>
              <a:sym typeface="Times New Roman"/>
            </a:endParaRPr>
          </a:p>
        </p:txBody>
      </p:sp>
      <p:sp>
        <p:nvSpPr>
          <p:cNvPr id="118" name="Google Shape;118;p20"/>
          <p:cNvSpPr txBox="1"/>
          <p:nvPr/>
        </p:nvSpPr>
        <p:spPr>
          <a:xfrm>
            <a:off x="4388300" y="642950"/>
            <a:ext cx="168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2"/>
              </a:buClr>
              <a:buSzPts val="1100"/>
              <a:buFont typeface="Arial"/>
              <a:buNone/>
            </a:pPr>
            <a:r>
              <a:rPr b="1" i="1" lang="en-GB">
                <a:solidFill>
                  <a:schemeClr val="dk2"/>
                </a:solidFill>
                <a:latin typeface="Lato"/>
                <a:ea typeface="Lato"/>
                <a:cs typeface="Lato"/>
                <a:sym typeface="Lato"/>
              </a:rPr>
              <a:t>CMAC</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747475" y="535125"/>
            <a:ext cx="1906500" cy="3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GB" sz="1400">
                <a:latin typeface="Lato"/>
                <a:ea typeface="Lato"/>
                <a:cs typeface="Lato"/>
                <a:sym typeface="Lato"/>
              </a:rPr>
              <a:t>Sub Keys Generation</a:t>
            </a:r>
            <a:endParaRPr i="1" sz="1400">
              <a:latin typeface="Lato"/>
              <a:ea typeface="Lato"/>
              <a:cs typeface="Lato"/>
              <a:sym typeface="Lato"/>
            </a:endParaRPr>
          </a:p>
        </p:txBody>
      </p:sp>
      <p:sp>
        <p:nvSpPr>
          <p:cNvPr id="124" name="Google Shape;124;p21"/>
          <p:cNvSpPr txBox="1"/>
          <p:nvPr>
            <p:ph idx="1" type="body"/>
          </p:nvPr>
        </p:nvSpPr>
        <p:spPr>
          <a:xfrm>
            <a:off x="2491750" y="1857400"/>
            <a:ext cx="6321600" cy="26793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2"/>
              </a:buClr>
              <a:buSzPts val="1100"/>
              <a:buFont typeface="Arial"/>
              <a:buNone/>
            </a:pPr>
            <a:r>
              <a:rPr lang="en-GB" sz="1500">
                <a:solidFill>
                  <a:srgbClr val="231F20"/>
                </a:solidFill>
                <a:highlight>
                  <a:srgbClr val="FFFFFF"/>
                </a:highlight>
                <a:latin typeface="Times New Roman"/>
                <a:ea typeface="Times New Roman"/>
                <a:cs typeface="Times New Roman"/>
                <a:sym typeface="Times New Roman"/>
              </a:rPr>
              <a:t>where multiplication ( . ) is done in the finite field GF(2</a:t>
            </a:r>
            <a:r>
              <a:rPr i="1" lang="en-GB" sz="1500">
                <a:solidFill>
                  <a:srgbClr val="231F20"/>
                </a:solidFill>
                <a:highlight>
                  <a:srgbClr val="FFFFFF"/>
                </a:highlight>
                <a:latin typeface="Times New Roman"/>
                <a:ea typeface="Times New Roman"/>
                <a:cs typeface="Times New Roman"/>
                <a:sym typeface="Times New Roman"/>
              </a:rPr>
              <a:t>n</a:t>
            </a:r>
            <a:r>
              <a:rPr lang="en-GB" sz="1500">
                <a:solidFill>
                  <a:srgbClr val="231F20"/>
                </a:solidFill>
                <a:highlight>
                  <a:srgbClr val="FFFFFF"/>
                </a:highlight>
                <a:latin typeface="Times New Roman"/>
                <a:ea typeface="Times New Roman"/>
                <a:cs typeface="Times New Roman"/>
                <a:sym typeface="Times New Roman"/>
              </a:rPr>
              <a:t>) and </a:t>
            </a:r>
            <a:r>
              <a:rPr i="1" lang="en-GB" sz="1500">
                <a:solidFill>
                  <a:srgbClr val="231F20"/>
                </a:solidFill>
                <a:highlight>
                  <a:srgbClr val="FFFFFF"/>
                </a:highlight>
                <a:latin typeface="Times New Roman"/>
                <a:ea typeface="Times New Roman"/>
                <a:cs typeface="Times New Roman"/>
                <a:sym typeface="Times New Roman"/>
              </a:rPr>
              <a:t>x </a:t>
            </a:r>
            <a:r>
              <a:rPr lang="en-GB" sz="1500">
                <a:solidFill>
                  <a:srgbClr val="231F20"/>
                </a:solidFill>
                <a:highlight>
                  <a:srgbClr val="FFFFFF"/>
                </a:highlight>
                <a:latin typeface="Times New Roman"/>
                <a:ea typeface="Times New Roman"/>
                <a:cs typeface="Times New Roman"/>
                <a:sym typeface="Times New Roman"/>
              </a:rPr>
              <a:t>and </a:t>
            </a:r>
            <a:r>
              <a:rPr i="1" lang="en-GB" sz="1500">
                <a:solidFill>
                  <a:srgbClr val="231F20"/>
                </a:solidFill>
                <a:highlight>
                  <a:srgbClr val="FFFFFF"/>
                </a:highlight>
                <a:latin typeface="Times New Roman"/>
                <a:ea typeface="Times New Roman"/>
                <a:cs typeface="Times New Roman"/>
                <a:sym typeface="Times New Roman"/>
              </a:rPr>
              <a:t>x</a:t>
            </a:r>
            <a:r>
              <a:rPr lang="en-GB" sz="1500">
                <a:solidFill>
                  <a:srgbClr val="231F20"/>
                </a:solidFill>
                <a:highlight>
                  <a:srgbClr val="FFFFFF"/>
                </a:highlight>
                <a:latin typeface="Times New Roman"/>
                <a:ea typeface="Times New Roman"/>
                <a:cs typeface="Times New Roman"/>
                <a:sym typeface="Times New Roman"/>
              </a:rPr>
              <a:t>2 are first- and second-order polynomials that are elements of GF(2</a:t>
            </a:r>
            <a:r>
              <a:rPr i="1" lang="en-GB" sz="1500">
                <a:solidFill>
                  <a:srgbClr val="231F20"/>
                </a:solidFill>
                <a:highlight>
                  <a:srgbClr val="FFFFFF"/>
                </a:highlight>
                <a:latin typeface="Times New Roman"/>
                <a:ea typeface="Times New Roman"/>
                <a:cs typeface="Times New Roman"/>
                <a:sym typeface="Times New Roman"/>
              </a:rPr>
              <a:t>n</a:t>
            </a:r>
            <a:r>
              <a:rPr lang="en-GB" sz="1500">
                <a:solidFill>
                  <a:srgbClr val="231F20"/>
                </a:solidFill>
                <a:highlight>
                  <a:srgbClr val="FFFFFF"/>
                </a:highlight>
                <a:latin typeface="Times New Roman"/>
                <a:ea typeface="Times New Roman"/>
                <a:cs typeface="Times New Roman"/>
                <a:sym typeface="Times New Roman"/>
              </a:rPr>
              <a:t>).</a:t>
            </a:r>
            <a:endParaRPr sz="1500">
              <a:solidFill>
                <a:srgbClr val="231F20"/>
              </a:solidFill>
              <a:highlight>
                <a:srgbClr val="FFFFFF"/>
              </a:highlight>
              <a:latin typeface="Times New Roman"/>
              <a:ea typeface="Times New Roman"/>
              <a:cs typeface="Times New Roman"/>
              <a:sym typeface="Times New Roman"/>
            </a:endParaRPr>
          </a:p>
          <a:p>
            <a:pPr indent="-342900" lvl="0" marL="457200" rtl="0" algn="l">
              <a:spcBef>
                <a:spcPts val="800"/>
              </a:spcBef>
              <a:spcAft>
                <a:spcPts val="0"/>
              </a:spcAft>
              <a:buSzPts val="1800"/>
              <a:buChar char="●"/>
            </a:pPr>
            <a:r>
              <a:rPr lang="en-GB" sz="1400">
                <a:solidFill>
                  <a:srgbClr val="231F20"/>
                </a:solidFill>
                <a:highlight>
                  <a:srgbClr val="FFFFFF"/>
                </a:highlight>
                <a:latin typeface="Times New Roman"/>
                <a:ea typeface="Times New Roman"/>
                <a:cs typeface="Times New Roman"/>
                <a:sym typeface="Times New Roman"/>
              </a:rPr>
              <a:t>To generate </a:t>
            </a:r>
            <a:r>
              <a:rPr i="1" lang="en-GB" sz="1400">
                <a:solidFill>
                  <a:srgbClr val="231F20"/>
                </a:solidFill>
                <a:highlight>
                  <a:srgbClr val="FFFFFF"/>
                </a:highlight>
                <a:latin typeface="Times New Roman"/>
                <a:ea typeface="Times New Roman"/>
                <a:cs typeface="Times New Roman"/>
                <a:sym typeface="Times New Roman"/>
              </a:rPr>
              <a:t>K</a:t>
            </a:r>
            <a:r>
              <a:rPr lang="en-GB" sz="1050">
                <a:solidFill>
                  <a:srgbClr val="231F20"/>
                </a:solidFill>
                <a:highlight>
                  <a:srgbClr val="FFFFFF"/>
                </a:highlight>
                <a:latin typeface="Times New Roman"/>
                <a:ea typeface="Times New Roman"/>
                <a:cs typeface="Times New Roman"/>
                <a:sym typeface="Times New Roman"/>
              </a:rPr>
              <a:t>1 </a:t>
            </a:r>
            <a:r>
              <a:rPr lang="en-GB" sz="1400">
                <a:solidFill>
                  <a:srgbClr val="231F20"/>
                </a:solidFill>
                <a:highlight>
                  <a:srgbClr val="FFFFFF"/>
                </a:highlight>
                <a:latin typeface="Times New Roman"/>
                <a:ea typeface="Times New Roman"/>
                <a:cs typeface="Times New Roman"/>
                <a:sym typeface="Times New Roman"/>
              </a:rPr>
              <a:t>and </a:t>
            </a:r>
            <a:r>
              <a:rPr i="1" lang="en-GB" sz="1400">
                <a:solidFill>
                  <a:srgbClr val="231F20"/>
                </a:solidFill>
                <a:highlight>
                  <a:srgbClr val="FFFFFF"/>
                </a:highlight>
                <a:latin typeface="Times New Roman"/>
                <a:ea typeface="Times New Roman"/>
                <a:cs typeface="Times New Roman"/>
                <a:sym typeface="Times New Roman"/>
              </a:rPr>
              <a:t>K</a:t>
            </a:r>
            <a:r>
              <a:rPr lang="en-GB" sz="1050">
                <a:solidFill>
                  <a:srgbClr val="231F20"/>
                </a:solidFill>
                <a:highlight>
                  <a:srgbClr val="FFFFFF"/>
                </a:highlight>
                <a:latin typeface="Times New Roman"/>
                <a:ea typeface="Times New Roman"/>
                <a:cs typeface="Times New Roman"/>
                <a:sym typeface="Times New Roman"/>
              </a:rPr>
              <a:t>2</a:t>
            </a:r>
            <a:r>
              <a:rPr lang="en-GB" sz="1400">
                <a:solidFill>
                  <a:srgbClr val="231F20"/>
                </a:solidFill>
                <a:highlight>
                  <a:srgbClr val="FFFFFF"/>
                </a:highlight>
                <a:latin typeface="Times New Roman"/>
                <a:ea typeface="Times New Roman"/>
                <a:cs typeface="Times New Roman"/>
                <a:sym typeface="Times New Roman"/>
              </a:rPr>
              <a:t>, the block cipher is applied to the block that consists entirely of 0 bits. </a:t>
            </a:r>
            <a:endParaRPr sz="1400">
              <a:solidFill>
                <a:srgbClr val="231F2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GB" sz="1400">
                <a:solidFill>
                  <a:srgbClr val="231F20"/>
                </a:solidFill>
                <a:highlight>
                  <a:srgbClr val="FFFFFF"/>
                </a:highlight>
                <a:latin typeface="Times New Roman"/>
                <a:ea typeface="Times New Roman"/>
                <a:cs typeface="Times New Roman"/>
                <a:sym typeface="Times New Roman"/>
              </a:rPr>
              <a:t>The first subkey is derived from the resulting ciphertext by a left shift of one bit and, conditionally, by XORing a constant that depends on the block size. </a:t>
            </a:r>
            <a:endParaRPr sz="1400">
              <a:solidFill>
                <a:srgbClr val="231F2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GB" sz="1400">
                <a:solidFill>
                  <a:srgbClr val="231F20"/>
                </a:solidFill>
                <a:highlight>
                  <a:srgbClr val="FFFFFF"/>
                </a:highlight>
                <a:latin typeface="Times New Roman"/>
                <a:ea typeface="Times New Roman"/>
                <a:cs typeface="Times New Roman"/>
                <a:sym typeface="Times New Roman"/>
              </a:rPr>
              <a:t>The second subkey is derived in the same manner from the first subkey.</a:t>
            </a:r>
            <a:endParaRPr/>
          </a:p>
        </p:txBody>
      </p:sp>
      <p:pic>
        <p:nvPicPr>
          <p:cNvPr id="125" name="Google Shape;125;p21"/>
          <p:cNvPicPr preferRelativeResize="0"/>
          <p:nvPr/>
        </p:nvPicPr>
        <p:blipFill>
          <a:blip r:embed="rId3">
            <a:alphaModFix/>
          </a:blip>
          <a:stretch>
            <a:fillRect/>
          </a:stretch>
        </p:blipFill>
        <p:spPr>
          <a:xfrm>
            <a:off x="4296474" y="1028725"/>
            <a:ext cx="2079175" cy="82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