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8c2a9b4f75_0_1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8c2a9b4f75_0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c6c53d75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c6c53d75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ff2ec719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ff2ec719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ff2ec719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ff2ec719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ff2ec719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ff2ec719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c6c53d7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c6c53d7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c2a9b4f75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c2a9b4f75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c2a9b4f75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c2a9b4f75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c2a9b4f75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c2a9b4f75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8c6c53d7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8c6c53d7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8c2a9b4f75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8c2a9b4f75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c6c53d75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c6c53d75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c6c53d75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c6c53d75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c2a9b4f75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c2a9b4f75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c2a9b4f75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c2a9b4f75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YyzHarry/imbalanced-semi-self" TargetMode="External"/><Relationship Id="rId4" Type="http://schemas.openxmlformats.org/officeDocument/2006/relationships/hyperlink" Target="https://www.kaggle.com/datasets/chanplusplus/imagenetlt" TargetMode="External"/><Relationship Id="rId5" Type="http://schemas.openxmlformats.org/officeDocument/2006/relationships/hyperlink" Target="https://people.csail.mit.edu/torralba/publications/80millionImages.pdf" TargetMode="External"/><Relationship Id="rId6" Type="http://schemas.openxmlformats.org/officeDocument/2006/relationships/hyperlink" Target="http://ufldl.stanford.edu/housenumbers/" TargetMode="External"/><Relationship Id="rId7" Type="http://schemas.openxmlformats.org/officeDocument/2006/relationships/hyperlink" Target="https://github.com/visipedia/inat_comp/tree/master/201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145225" y="620175"/>
            <a:ext cx="7323600" cy="157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Semi/Self Supervised Learning-</a:t>
            </a:r>
            <a:r>
              <a:rPr lang="en-GB"/>
              <a:t>Imbalanced</a:t>
            </a:r>
            <a:r>
              <a:rPr lang="en-GB"/>
              <a:t> Data</a:t>
            </a:r>
            <a:endParaRPr/>
          </a:p>
        </p:txBody>
      </p:sp>
      <p:sp>
        <p:nvSpPr>
          <p:cNvPr id="73" name="Google Shape;73;p13"/>
          <p:cNvSpPr txBox="1"/>
          <p:nvPr>
            <p:ph idx="1" type="subTitle"/>
          </p:nvPr>
        </p:nvSpPr>
        <p:spPr>
          <a:xfrm>
            <a:off x="1928825" y="3238450"/>
            <a:ext cx="67929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200">
                <a:latin typeface="Comic Sans MS"/>
                <a:ea typeface="Comic Sans MS"/>
                <a:cs typeface="Comic Sans MS"/>
                <a:sym typeface="Comic Sans MS"/>
              </a:rPr>
              <a:t>by</a:t>
            </a:r>
            <a:endParaRPr sz="1200">
              <a:latin typeface="Comic Sans MS"/>
              <a:ea typeface="Comic Sans MS"/>
              <a:cs typeface="Comic Sans MS"/>
              <a:sym typeface="Comic Sans MS"/>
            </a:endParaRPr>
          </a:p>
          <a:p>
            <a:pPr indent="0" lvl="0" marL="0" rtl="0" algn="l">
              <a:spcBef>
                <a:spcPts val="0"/>
              </a:spcBef>
              <a:spcAft>
                <a:spcPts val="0"/>
              </a:spcAft>
              <a:buNone/>
            </a:pPr>
            <a:r>
              <a:rPr lang="en-GB" sz="1200">
                <a:latin typeface="Comic Sans MS"/>
                <a:ea typeface="Comic Sans MS"/>
                <a:cs typeface="Comic Sans MS"/>
                <a:sym typeface="Comic Sans MS"/>
              </a:rPr>
              <a:t>Jayanth Dasari(2019BCS-016)</a:t>
            </a:r>
            <a:endParaRPr sz="1200">
              <a:latin typeface="Comic Sans MS"/>
              <a:ea typeface="Comic Sans MS"/>
              <a:cs typeface="Comic Sans MS"/>
              <a:sym typeface="Comic Sans MS"/>
            </a:endParaRPr>
          </a:p>
          <a:p>
            <a:pPr indent="0" lvl="0" marL="0" rtl="0" algn="l">
              <a:spcBef>
                <a:spcPts val="0"/>
              </a:spcBef>
              <a:spcAft>
                <a:spcPts val="0"/>
              </a:spcAft>
              <a:buNone/>
            </a:pPr>
            <a:r>
              <a:rPr lang="en-GB" sz="1200">
                <a:latin typeface="Comic Sans MS"/>
                <a:ea typeface="Comic Sans MS"/>
                <a:cs typeface="Comic Sans MS"/>
                <a:sym typeface="Comic Sans MS"/>
              </a:rPr>
              <a:t>Satya Pavan Kalyan Vemula(2019BCS-069)</a:t>
            </a:r>
            <a:endParaRPr sz="1200">
              <a:latin typeface="Comic Sans MS"/>
              <a:ea typeface="Comic Sans MS"/>
              <a:cs typeface="Comic Sans MS"/>
              <a:sym typeface="Comic Sans MS"/>
            </a:endParaRPr>
          </a:p>
          <a:p>
            <a:pPr indent="0" lvl="0" marL="0" rtl="0" algn="l">
              <a:spcBef>
                <a:spcPts val="0"/>
              </a:spcBef>
              <a:spcAft>
                <a:spcPts val="0"/>
              </a:spcAft>
              <a:buNone/>
            </a:pPr>
            <a:r>
              <a:rPr lang="en-GB" sz="1200">
                <a:latin typeface="Comic Sans MS"/>
                <a:ea typeface="Comic Sans MS"/>
                <a:cs typeface="Comic Sans MS"/>
                <a:sym typeface="Comic Sans MS"/>
              </a:rPr>
              <a:t>Mahesh Bommisetty(2019BCS-013)</a:t>
            </a:r>
            <a:endParaRPr sz="1200">
              <a:latin typeface="Comic Sans MS"/>
              <a:ea typeface="Comic Sans MS"/>
              <a:cs typeface="Comic Sans MS"/>
              <a:sym typeface="Comic Sans MS"/>
            </a:endParaRPr>
          </a:p>
          <a:p>
            <a:pPr indent="0" lvl="0" marL="0" rtl="0" algn="l">
              <a:spcBef>
                <a:spcPts val="0"/>
              </a:spcBef>
              <a:spcAft>
                <a:spcPts val="0"/>
              </a:spcAft>
              <a:buNone/>
            </a:pPr>
            <a:r>
              <a:rPr lang="en-GB" sz="1200">
                <a:latin typeface="Comic Sans MS"/>
                <a:ea typeface="Comic Sans MS"/>
                <a:cs typeface="Comic Sans MS"/>
                <a:sym typeface="Comic Sans MS"/>
              </a:rPr>
              <a:t>Anunay Nalam(2019BCS-034)</a:t>
            </a:r>
            <a:endParaRPr sz="12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rPr>
              <a:t>Contributions</a:t>
            </a:r>
            <a:endParaRPr>
              <a:solidFill>
                <a:schemeClr val="dk1"/>
              </a:solidFill>
            </a:endParaRPr>
          </a:p>
        </p:txBody>
      </p:sp>
      <p:sp>
        <p:nvSpPr>
          <p:cNvPr id="129" name="Google Shape;129;p22"/>
          <p:cNvSpPr txBox="1"/>
          <p:nvPr>
            <p:ph idx="1" type="body"/>
          </p:nvPr>
        </p:nvSpPr>
        <p:spPr>
          <a:xfrm>
            <a:off x="2009175" y="1211350"/>
            <a:ext cx="6762900" cy="3507600"/>
          </a:xfrm>
          <a:prstGeom prst="rect">
            <a:avLst/>
          </a:prstGeom>
        </p:spPr>
        <p:txBody>
          <a:bodyPr anchorCtr="0" anchor="t" bIns="91425" lIns="91425" spcFirstLastPara="1" rIns="91425" wrap="square" tIns="91425">
            <a:normAutofit/>
          </a:bodyPr>
          <a:lstStyle/>
          <a:p>
            <a:pPr indent="-330200" lvl="0" marL="457200" rtl="0" algn="l">
              <a:lnSpc>
                <a:spcPct val="12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Created Custom subset of ImageNet dataset, created script to create annotations for </a:t>
            </a:r>
            <a:r>
              <a:rPr lang="en-GB" sz="1600">
                <a:latin typeface="Times New Roman"/>
                <a:ea typeface="Times New Roman"/>
                <a:cs typeface="Times New Roman"/>
                <a:sym typeface="Times New Roman"/>
              </a:rPr>
              <a:t>above</a:t>
            </a:r>
            <a:r>
              <a:rPr lang="en-GB" sz="1600">
                <a:latin typeface="Times New Roman"/>
                <a:ea typeface="Times New Roman"/>
                <a:cs typeface="Times New Roman"/>
                <a:sym typeface="Times New Roman"/>
              </a:rPr>
              <a:t> images.</a:t>
            </a:r>
            <a:endParaRPr sz="1600">
              <a:latin typeface="Times New Roman"/>
              <a:ea typeface="Times New Roman"/>
              <a:cs typeface="Times New Roman"/>
              <a:sym typeface="Times New Roman"/>
            </a:endParaRPr>
          </a:p>
          <a:p>
            <a:pPr indent="-330200" lvl="0" marL="457200" rtl="0" algn="l">
              <a:lnSpc>
                <a:spcPct val="12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Tried out different loss functions like LDAM.</a:t>
            </a:r>
            <a:endParaRPr sz="1600">
              <a:latin typeface="Times New Roman"/>
              <a:ea typeface="Times New Roman"/>
              <a:cs typeface="Times New Roman"/>
              <a:sym typeface="Times New Roman"/>
            </a:endParaRPr>
          </a:p>
          <a:p>
            <a:pPr indent="-330200" lvl="0" marL="457200" rtl="0" algn="l">
              <a:lnSpc>
                <a:spcPct val="12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Created own folders and careful changed all directory paths, dataset paths in the main code.</a:t>
            </a:r>
            <a:endParaRPr sz="1600">
              <a:latin typeface="Times New Roman"/>
              <a:ea typeface="Times New Roman"/>
              <a:cs typeface="Times New Roman"/>
              <a:sym typeface="Times New Roman"/>
            </a:endParaRPr>
          </a:p>
          <a:p>
            <a:pPr indent="-330200" lvl="0" marL="457200" rtl="0" algn="l">
              <a:lnSpc>
                <a:spcPct val="12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As the code is old, modified some line of code as their packages were updated and functionalities were changed like Change “view”to “reshape”in the utils.py file in line 203, and also reduced one pooling layer in “resnet” model as input size and output we want are not matching.</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4369250" y="3555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rPr>
              <a:t>Results</a:t>
            </a:r>
            <a:endParaRPr>
              <a:solidFill>
                <a:schemeClr val="dk1"/>
              </a:solidFill>
            </a:endParaRPr>
          </a:p>
        </p:txBody>
      </p:sp>
      <p:sp>
        <p:nvSpPr>
          <p:cNvPr id="135" name="Google Shape;135;p23"/>
          <p:cNvSpPr txBox="1"/>
          <p:nvPr>
            <p:ph idx="1" type="body"/>
          </p:nvPr>
        </p:nvSpPr>
        <p:spPr>
          <a:xfrm>
            <a:off x="552550" y="924225"/>
            <a:ext cx="8159400" cy="3733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b="1" lang="en-GB" sz="1500">
                <a:solidFill>
                  <a:srgbClr val="212121"/>
                </a:solidFill>
                <a:highlight>
                  <a:srgbClr val="FFFFFF"/>
                </a:highlight>
              </a:rPr>
              <a:t>CIFAR-10-LT, Semi-Supervised</a:t>
            </a:r>
            <a:endParaRPr b="1" sz="1500">
              <a:solidFill>
                <a:srgbClr val="212121"/>
              </a:solidFill>
              <a:highlight>
                <a:srgbClr val="FFFFFF"/>
              </a:highlight>
            </a:endParaRPr>
          </a:p>
          <a:p>
            <a:pPr indent="0" lvl="0" marL="914400" rtl="0" algn="l">
              <a:spcBef>
                <a:spcPts val="1200"/>
              </a:spcBef>
              <a:spcAft>
                <a:spcPts val="0"/>
              </a:spcAft>
              <a:buNone/>
            </a:pPr>
            <a:r>
              <a:t/>
            </a:r>
            <a:endParaRPr sz="1200">
              <a:solidFill>
                <a:srgbClr val="212121"/>
              </a:solidFill>
              <a:highlight>
                <a:srgbClr val="FFFFFF"/>
              </a:highlight>
            </a:endParaRPr>
          </a:p>
          <a:p>
            <a:pPr indent="0" lvl="0" marL="914400" rtl="0" algn="l">
              <a:spcBef>
                <a:spcPts val="1200"/>
              </a:spcBef>
              <a:spcAft>
                <a:spcPts val="0"/>
              </a:spcAft>
              <a:buNone/>
            </a:pPr>
            <a:r>
              <a:t/>
            </a:r>
            <a:endParaRPr sz="1200">
              <a:solidFill>
                <a:srgbClr val="212121"/>
              </a:solidFill>
              <a:highlight>
                <a:srgbClr val="FFFFFF"/>
              </a:highlight>
            </a:endParaRPr>
          </a:p>
          <a:p>
            <a:pPr indent="0" lvl="0" marL="914400" rtl="0" algn="l">
              <a:spcBef>
                <a:spcPts val="1200"/>
              </a:spcBef>
              <a:spcAft>
                <a:spcPts val="1200"/>
              </a:spcAft>
              <a:buNone/>
            </a:pPr>
            <a:r>
              <a:t/>
            </a:r>
            <a:endParaRPr sz="1200">
              <a:solidFill>
                <a:srgbClr val="212121"/>
              </a:solidFill>
              <a:highlight>
                <a:srgbClr val="FFFFFF"/>
              </a:highlight>
            </a:endParaRPr>
          </a:p>
        </p:txBody>
      </p:sp>
      <p:pic>
        <p:nvPicPr>
          <p:cNvPr id="136" name="Google Shape;136;p23"/>
          <p:cNvPicPr preferRelativeResize="0"/>
          <p:nvPr/>
        </p:nvPicPr>
        <p:blipFill>
          <a:blip r:embed="rId3">
            <a:alphaModFix/>
          </a:blip>
          <a:stretch>
            <a:fillRect/>
          </a:stretch>
        </p:blipFill>
        <p:spPr>
          <a:xfrm>
            <a:off x="652463" y="1334763"/>
            <a:ext cx="7839075" cy="1971675"/>
          </a:xfrm>
          <a:prstGeom prst="rect">
            <a:avLst/>
          </a:prstGeom>
          <a:noFill/>
          <a:ln>
            <a:noFill/>
          </a:ln>
        </p:spPr>
      </p:pic>
      <p:pic>
        <p:nvPicPr>
          <p:cNvPr id="137" name="Google Shape;137;p23"/>
          <p:cNvPicPr preferRelativeResize="0"/>
          <p:nvPr/>
        </p:nvPicPr>
        <p:blipFill>
          <a:blip r:embed="rId4">
            <a:alphaModFix/>
          </a:blip>
          <a:stretch>
            <a:fillRect/>
          </a:stretch>
        </p:blipFill>
        <p:spPr>
          <a:xfrm>
            <a:off x="673924" y="3781500"/>
            <a:ext cx="7796151" cy="876300"/>
          </a:xfrm>
          <a:prstGeom prst="rect">
            <a:avLst/>
          </a:prstGeom>
          <a:noFill/>
          <a:ln>
            <a:noFill/>
          </a:ln>
        </p:spPr>
      </p:pic>
      <p:sp>
        <p:nvSpPr>
          <p:cNvPr id="138" name="Google Shape;138;p23"/>
          <p:cNvSpPr txBox="1"/>
          <p:nvPr/>
        </p:nvSpPr>
        <p:spPr>
          <a:xfrm>
            <a:off x="673925" y="3381300"/>
            <a:ext cx="2360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Lato"/>
                <a:ea typeface="Lato"/>
                <a:cs typeface="Lato"/>
                <a:sym typeface="Lato"/>
              </a:rPr>
              <a:t>Val Class Accuracy:</a:t>
            </a:r>
            <a:endParaRPr b="1" sz="15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4369250" y="3555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rPr>
              <a:t>Results</a:t>
            </a:r>
            <a:endParaRPr>
              <a:solidFill>
                <a:schemeClr val="dk1"/>
              </a:solidFill>
            </a:endParaRPr>
          </a:p>
        </p:txBody>
      </p:sp>
      <p:sp>
        <p:nvSpPr>
          <p:cNvPr id="144" name="Google Shape;144;p24"/>
          <p:cNvSpPr txBox="1"/>
          <p:nvPr>
            <p:ph idx="1" type="body"/>
          </p:nvPr>
        </p:nvSpPr>
        <p:spPr>
          <a:xfrm>
            <a:off x="552550" y="924225"/>
            <a:ext cx="8159400" cy="3733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b="1" lang="en-GB" sz="1500">
                <a:solidFill>
                  <a:srgbClr val="212121"/>
                </a:solidFill>
                <a:highlight>
                  <a:srgbClr val="FFFFFF"/>
                </a:highlight>
              </a:rPr>
              <a:t>SVHN</a:t>
            </a:r>
            <a:r>
              <a:rPr b="1" lang="en-GB" sz="1500">
                <a:solidFill>
                  <a:srgbClr val="212121"/>
                </a:solidFill>
                <a:highlight>
                  <a:srgbClr val="FFFFFF"/>
                </a:highlight>
              </a:rPr>
              <a:t>-LT, Semi-Supervised</a:t>
            </a:r>
            <a:endParaRPr b="1" sz="1500">
              <a:solidFill>
                <a:srgbClr val="212121"/>
              </a:solidFill>
              <a:highlight>
                <a:srgbClr val="FFFFFF"/>
              </a:highlight>
            </a:endParaRPr>
          </a:p>
          <a:p>
            <a:pPr indent="0" lvl="0" marL="914400" rtl="0" algn="l">
              <a:spcBef>
                <a:spcPts val="1200"/>
              </a:spcBef>
              <a:spcAft>
                <a:spcPts val="0"/>
              </a:spcAft>
              <a:buNone/>
            </a:pPr>
            <a:r>
              <a:t/>
            </a:r>
            <a:endParaRPr sz="1200">
              <a:solidFill>
                <a:srgbClr val="212121"/>
              </a:solidFill>
              <a:highlight>
                <a:srgbClr val="FFFFFF"/>
              </a:highlight>
            </a:endParaRPr>
          </a:p>
          <a:p>
            <a:pPr indent="0" lvl="0" marL="914400" rtl="0" algn="l">
              <a:spcBef>
                <a:spcPts val="1200"/>
              </a:spcBef>
              <a:spcAft>
                <a:spcPts val="0"/>
              </a:spcAft>
              <a:buNone/>
            </a:pPr>
            <a:r>
              <a:t/>
            </a:r>
            <a:endParaRPr sz="1200">
              <a:solidFill>
                <a:srgbClr val="212121"/>
              </a:solidFill>
              <a:highlight>
                <a:srgbClr val="FFFFFF"/>
              </a:highlight>
            </a:endParaRPr>
          </a:p>
          <a:p>
            <a:pPr indent="0" lvl="0" marL="914400" rtl="0" algn="l">
              <a:spcBef>
                <a:spcPts val="1200"/>
              </a:spcBef>
              <a:spcAft>
                <a:spcPts val="1200"/>
              </a:spcAft>
              <a:buNone/>
            </a:pPr>
            <a:r>
              <a:t/>
            </a:r>
            <a:endParaRPr sz="1200">
              <a:solidFill>
                <a:srgbClr val="212121"/>
              </a:solidFill>
              <a:highlight>
                <a:srgbClr val="FFFFFF"/>
              </a:highlight>
            </a:endParaRPr>
          </a:p>
        </p:txBody>
      </p:sp>
      <p:sp>
        <p:nvSpPr>
          <p:cNvPr id="145" name="Google Shape;145;p24"/>
          <p:cNvSpPr txBox="1"/>
          <p:nvPr/>
        </p:nvSpPr>
        <p:spPr>
          <a:xfrm>
            <a:off x="673925" y="3381300"/>
            <a:ext cx="2360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Lato"/>
                <a:ea typeface="Lato"/>
                <a:cs typeface="Lato"/>
                <a:sym typeface="Lato"/>
              </a:rPr>
              <a:t>Val Class Accuracy:</a:t>
            </a:r>
            <a:endParaRPr b="1" sz="1500">
              <a:latin typeface="Lato"/>
              <a:ea typeface="Lato"/>
              <a:cs typeface="Lato"/>
              <a:sym typeface="Lato"/>
            </a:endParaRPr>
          </a:p>
        </p:txBody>
      </p:sp>
      <p:pic>
        <p:nvPicPr>
          <p:cNvPr id="146" name="Google Shape;146;p24"/>
          <p:cNvPicPr preferRelativeResize="0"/>
          <p:nvPr/>
        </p:nvPicPr>
        <p:blipFill>
          <a:blip r:embed="rId3">
            <a:alphaModFix/>
          </a:blip>
          <a:stretch>
            <a:fillRect/>
          </a:stretch>
        </p:blipFill>
        <p:spPr>
          <a:xfrm>
            <a:off x="661975" y="1371775"/>
            <a:ext cx="7820025" cy="2028825"/>
          </a:xfrm>
          <a:prstGeom prst="rect">
            <a:avLst/>
          </a:prstGeom>
          <a:noFill/>
          <a:ln>
            <a:noFill/>
          </a:ln>
        </p:spPr>
      </p:pic>
      <p:pic>
        <p:nvPicPr>
          <p:cNvPr id="147" name="Google Shape;147;p24"/>
          <p:cNvPicPr preferRelativeResize="0"/>
          <p:nvPr/>
        </p:nvPicPr>
        <p:blipFill>
          <a:blip r:embed="rId4">
            <a:alphaModFix/>
          </a:blip>
          <a:stretch>
            <a:fillRect/>
          </a:stretch>
        </p:blipFill>
        <p:spPr>
          <a:xfrm>
            <a:off x="661963" y="3781463"/>
            <a:ext cx="8181975" cy="866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4369250" y="3555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rPr>
              <a:t>Results</a:t>
            </a:r>
            <a:endParaRPr>
              <a:solidFill>
                <a:schemeClr val="dk1"/>
              </a:solidFill>
            </a:endParaRPr>
          </a:p>
        </p:txBody>
      </p:sp>
      <p:sp>
        <p:nvSpPr>
          <p:cNvPr id="153" name="Google Shape;153;p25"/>
          <p:cNvSpPr txBox="1"/>
          <p:nvPr>
            <p:ph idx="1" type="body"/>
          </p:nvPr>
        </p:nvSpPr>
        <p:spPr>
          <a:xfrm>
            <a:off x="552538" y="924225"/>
            <a:ext cx="8159400" cy="3733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b="1" lang="en-GB" sz="1500">
                <a:solidFill>
                  <a:srgbClr val="212121"/>
                </a:solidFill>
                <a:highlight>
                  <a:srgbClr val="FFFFFF"/>
                </a:highlight>
              </a:rPr>
              <a:t>CIFAR-10</a:t>
            </a:r>
            <a:r>
              <a:rPr b="1" lang="en-GB" sz="1500">
                <a:solidFill>
                  <a:srgbClr val="212121"/>
                </a:solidFill>
                <a:highlight>
                  <a:srgbClr val="FFFFFF"/>
                </a:highlight>
              </a:rPr>
              <a:t>-LT, Self-Supervised</a:t>
            </a:r>
            <a:endParaRPr b="1" sz="1500">
              <a:solidFill>
                <a:srgbClr val="212121"/>
              </a:solidFill>
              <a:highlight>
                <a:srgbClr val="FFFFFF"/>
              </a:highlight>
            </a:endParaRPr>
          </a:p>
          <a:p>
            <a:pPr indent="0" lvl="0" marL="914400" rtl="0" algn="l">
              <a:spcBef>
                <a:spcPts val="1200"/>
              </a:spcBef>
              <a:spcAft>
                <a:spcPts val="0"/>
              </a:spcAft>
              <a:buNone/>
            </a:pPr>
            <a:r>
              <a:t/>
            </a:r>
            <a:endParaRPr sz="1200">
              <a:solidFill>
                <a:srgbClr val="212121"/>
              </a:solidFill>
              <a:highlight>
                <a:srgbClr val="FFFFFF"/>
              </a:highlight>
            </a:endParaRPr>
          </a:p>
          <a:p>
            <a:pPr indent="0" lvl="0" marL="914400" rtl="0" algn="l">
              <a:spcBef>
                <a:spcPts val="1200"/>
              </a:spcBef>
              <a:spcAft>
                <a:spcPts val="0"/>
              </a:spcAft>
              <a:buNone/>
            </a:pPr>
            <a:r>
              <a:t/>
            </a:r>
            <a:endParaRPr sz="1200">
              <a:solidFill>
                <a:srgbClr val="212121"/>
              </a:solidFill>
              <a:highlight>
                <a:srgbClr val="FFFFFF"/>
              </a:highlight>
            </a:endParaRPr>
          </a:p>
          <a:p>
            <a:pPr indent="0" lvl="0" marL="914400" rtl="0" algn="l">
              <a:spcBef>
                <a:spcPts val="1200"/>
              </a:spcBef>
              <a:spcAft>
                <a:spcPts val="1200"/>
              </a:spcAft>
              <a:buNone/>
            </a:pPr>
            <a:r>
              <a:t/>
            </a:r>
            <a:endParaRPr sz="1200">
              <a:solidFill>
                <a:srgbClr val="212121"/>
              </a:solidFill>
              <a:highlight>
                <a:srgbClr val="FFFFFF"/>
              </a:highlight>
            </a:endParaRPr>
          </a:p>
        </p:txBody>
      </p:sp>
      <p:sp>
        <p:nvSpPr>
          <p:cNvPr id="154" name="Google Shape;154;p25"/>
          <p:cNvSpPr txBox="1"/>
          <p:nvPr/>
        </p:nvSpPr>
        <p:spPr>
          <a:xfrm>
            <a:off x="673925" y="3381300"/>
            <a:ext cx="2360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Lato"/>
                <a:ea typeface="Lato"/>
                <a:cs typeface="Lato"/>
                <a:sym typeface="Lato"/>
              </a:rPr>
              <a:t>Val Class Accuracy:</a:t>
            </a:r>
            <a:endParaRPr b="1" sz="1500">
              <a:latin typeface="Lato"/>
              <a:ea typeface="Lato"/>
              <a:cs typeface="Lato"/>
              <a:sym typeface="Lato"/>
            </a:endParaRPr>
          </a:p>
        </p:txBody>
      </p:sp>
      <p:pic>
        <p:nvPicPr>
          <p:cNvPr id="155" name="Google Shape;155;p25"/>
          <p:cNvPicPr preferRelativeResize="0"/>
          <p:nvPr/>
        </p:nvPicPr>
        <p:blipFill>
          <a:blip r:embed="rId3">
            <a:alphaModFix/>
          </a:blip>
          <a:stretch>
            <a:fillRect/>
          </a:stretch>
        </p:blipFill>
        <p:spPr>
          <a:xfrm>
            <a:off x="661975" y="3690725"/>
            <a:ext cx="8210550" cy="876300"/>
          </a:xfrm>
          <a:prstGeom prst="rect">
            <a:avLst/>
          </a:prstGeom>
          <a:noFill/>
          <a:ln>
            <a:noFill/>
          </a:ln>
        </p:spPr>
      </p:pic>
      <p:pic>
        <p:nvPicPr>
          <p:cNvPr id="156" name="Google Shape;156;p25"/>
          <p:cNvPicPr preferRelativeResize="0"/>
          <p:nvPr/>
        </p:nvPicPr>
        <p:blipFill>
          <a:blip r:embed="rId4">
            <a:alphaModFix/>
          </a:blip>
          <a:stretch>
            <a:fillRect/>
          </a:stretch>
        </p:blipFill>
        <p:spPr>
          <a:xfrm>
            <a:off x="712700" y="1307338"/>
            <a:ext cx="7839075" cy="2066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369250" y="3555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rPr>
              <a:t>Results</a:t>
            </a:r>
            <a:endParaRPr>
              <a:solidFill>
                <a:schemeClr val="dk1"/>
              </a:solidFill>
            </a:endParaRPr>
          </a:p>
        </p:txBody>
      </p:sp>
      <p:sp>
        <p:nvSpPr>
          <p:cNvPr id="162" name="Google Shape;162;p26"/>
          <p:cNvSpPr txBox="1"/>
          <p:nvPr>
            <p:ph idx="1" type="body"/>
          </p:nvPr>
        </p:nvSpPr>
        <p:spPr>
          <a:xfrm>
            <a:off x="552538" y="924225"/>
            <a:ext cx="8159400" cy="3733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b="1" lang="en-GB" sz="1500">
                <a:solidFill>
                  <a:srgbClr val="212121"/>
                </a:solidFill>
                <a:highlight>
                  <a:srgbClr val="FFFFFF"/>
                </a:highlight>
              </a:rPr>
              <a:t>CIFAR-100-LT, Self-Supervised</a:t>
            </a:r>
            <a:endParaRPr b="1" sz="1500">
              <a:solidFill>
                <a:srgbClr val="212121"/>
              </a:solidFill>
              <a:highlight>
                <a:srgbClr val="FFFFFF"/>
              </a:highlight>
            </a:endParaRPr>
          </a:p>
          <a:p>
            <a:pPr indent="0" lvl="0" marL="914400" rtl="0" algn="l">
              <a:spcBef>
                <a:spcPts val="1200"/>
              </a:spcBef>
              <a:spcAft>
                <a:spcPts val="0"/>
              </a:spcAft>
              <a:buNone/>
            </a:pPr>
            <a:r>
              <a:t/>
            </a:r>
            <a:endParaRPr sz="1200">
              <a:solidFill>
                <a:srgbClr val="212121"/>
              </a:solidFill>
              <a:highlight>
                <a:srgbClr val="FFFFFF"/>
              </a:highlight>
            </a:endParaRPr>
          </a:p>
          <a:p>
            <a:pPr indent="0" lvl="0" marL="914400" rtl="0" algn="l">
              <a:spcBef>
                <a:spcPts val="1200"/>
              </a:spcBef>
              <a:spcAft>
                <a:spcPts val="0"/>
              </a:spcAft>
              <a:buNone/>
            </a:pPr>
            <a:r>
              <a:t/>
            </a:r>
            <a:endParaRPr sz="1200">
              <a:solidFill>
                <a:srgbClr val="212121"/>
              </a:solidFill>
              <a:highlight>
                <a:srgbClr val="FFFFFF"/>
              </a:highlight>
            </a:endParaRPr>
          </a:p>
          <a:p>
            <a:pPr indent="0" lvl="0" marL="914400" rtl="0" algn="l">
              <a:spcBef>
                <a:spcPts val="1200"/>
              </a:spcBef>
              <a:spcAft>
                <a:spcPts val="1200"/>
              </a:spcAft>
              <a:buNone/>
            </a:pPr>
            <a:r>
              <a:t/>
            </a:r>
            <a:endParaRPr sz="1200">
              <a:solidFill>
                <a:srgbClr val="212121"/>
              </a:solidFill>
              <a:highlight>
                <a:srgbClr val="FFFFFF"/>
              </a:highlight>
            </a:endParaRPr>
          </a:p>
        </p:txBody>
      </p:sp>
      <p:pic>
        <p:nvPicPr>
          <p:cNvPr id="163" name="Google Shape;163;p26"/>
          <p:cNvPicPr preferRelativeResize="0"/>
          <p:nvPr/>
        </p:nvPicPr>
        <p:blipFill>
          <a:blip r:embed="rId3">
            <a:alphaModFix/>
          </a:blip>
          <a:stretch>
            <a:fillRect/>
          </a:stretch>
        </p:blipFill>
        <p:spPr>
          <a:xfrm>
            <a:off x="661988" y="1861688"/>
            <a:ext cx="7820025" cy="197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latin typeface="Lato"/>
                <a:ea typeface="Lato"/>
                <a:cs typeface="Lato"/>
                <a:sym typeface="Lato"/>
              </a:rPr>
              <a:t>References</a:t>
            </a:r>
            <a:endParaRPr>
              <a:solidFill>
                <a:schemeClr val="dk1"/>
              </a:solidFill>
              <a:latin typeface="Lato"/>
              <a:ea typeface="Lato"/>
              <a:cs typeface="Lato"/>
              <a:sym typeface="Lato"/>
            </a:endParaRPr>
          </a:p>
        </p:txBody>
      </p:sp>
      <p:sp>
        <p:nvSpPr>
          <p:cNvPr id="169" name="Google Shape;169;p27"/>
          <p:cNvSpPr txBox="1"/>
          <p:nvPr>
            <p:ph idx="1" type="body"/>
          </p:nvPr>
        </p:nvSpPr>
        <p:spPr>
          <a:xfrm>
            <a:off x="1918775" y="1265775"/>
            <a:ext cx="6813000" cy="333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hlink"/>
                </a:solidFill>
                <a:hlinkClick r:id="rId3"/>
              </a:rPr>
              <a:t>https://github.com/YyzHarry/imbalanced-semi-self</a:t>
            </a:r>
            <a:endParaRPr/>
          </a:p>
          <a:p>
            <a:pPr indent="-342900" lvl="0" marL="457200" rtl="0" algn="l">
              <a:spcBef>
                <a:spcPts val="0"/>
              </a:spcBef>
              <a:spcAft>
                <a:spcPts val="0"/>
              </a:spcAft>
              <a:buSzPts val="1800"/>
              <a:buChar char="●"/>
            </a:pPr>
            <a:r>
              <a:rPr lang="en-GB"/>
              <a:t>https://arxiv.org/pdf/2006.07529.pdf</a:t>
            </a:r>
            <a:endParaRPr/>
          </a:p>
          <a:p>
            <a:pPr indent="-342900" lvl="0" marL="457200" rtl="0" algn="l">
              <a:spcBef>
                <a:spcPts val="0"/>
              </a:spcBef>
              <a:spcAft>
                <a:spcPts val="0"/>
              </a:spcAft>
              <a:buSzPts val="1800"/>
              <a:buChar char="●"/>
            </a:pPr>
            <a:r>
              <a:rPr lang="en-GB" u="sng">
                <a:solidFill>
                  <a:schemeClr val="hlink"/>
                </a:solidFill>
                <a:hlinkClick r:id="rId4"/>
              </a:rPr>
              <a:t>https://www.kaggle.com/datasets/chanplusplus/imagenetlt</a:t>
            </a:r>
            <a:endParaRPr/>
          </a:p>
          <a:p>
            <a:pPr indent="-342900" lvl="0" marL="457200" rtl="0" algn="l">
              <a:spcBef>
                <a:spcPts val="0"/>
              </a:spcBef>
              <a:spcAft>
                <a:spcPts val="0"/>
              </a:spcAft>
              <a:buSzPts val="1800"/>
              <a:buChar char="●"/>
            </a:pPr>
            <a:r>
              <a:rPr lang="en-GB" u="sng">
                <a:solidFill>
                  <a:schemeClr val="hlink"/>
                </a:solidFill>
                <a:hlinkClick r:id="rId5"/>
              </a:rPr>
              <a:t>https://people.csail.mit.edu/torralba/publications/80millionImages.pdf</a:t>
            </a:r>
            <a:endParaRPr/>
          </a:p>
          <a:p>
            <a:pPr indent="-342900" lvl="0" marL="457200" rtl="0" algn="l">
              <a:spcBef>
                <a:spcPts val="0"/>
              </a:spcBef>
              <a:spcAft>
                <a:spcPts val="0"/>
              </a:spcAft>
              <a:buSzPts val="1800"/>
              <a:buChar char="●"/>
            </a:pPr>
            <a:r>
              <a:rPr lang="en-GB" u="sng">
                <a:solidFill>
                  <a:schemeClr val="hlink"/>
                </a:solidFill>
                <a:hlinkClick r:id="rId6"/>
              </a:rPr>
              <a:t>http://ufldl.stanford.edu/housenumbers/</a:t>
            </a:r>
            <a:endParaRPr/>
          </a:p>
          <a:p>
            <a:pPr indent="-342900" lvl="0" marL="457200" rtl="0" algn="l">
              <a:spcBef>
                <a:spcPts val="0"/>
              </a:spcBef>
              <a:spcAft>
                <a:spcPts val="0"/>
              </a:spcAft>
              <a:buSzPts val="1800"/>
              <a:buChar char="●"/>
            </a:pPr>
            <a:r>
              <a:rPr lang="en-GB"/>
              <a:t>http://image-net.org/download</a:t>
            </a:r>
            <a:endParaRPr/>
          </a:p>
          <a:p>
            <a:pPr indent="-342900" lvl="0" marL="457200" rtl="0" algn="l">
              <a:spcBef>
                <a:spcPts val="0"/>
              </a:spcBef>
              <a:spcAft>
                <a:spcPts val="0"/>
              </a:spcAft>
              <a:buSzPts val="1800"/>
              <a:buChar char="●"/>
            </a:pPr>
            <a:r>
              <a:rPr lang="en-GB" u="sng">
                <a:solidFill>
                  <a:schemeClr val="hlink"/>
                </a:solidFill>
                <a:hlinkClick r:id="rId7"/>
              </a:rPr>
              <a:t>https://github.com/visipedia/inat_comp/tree/master/2018</a:t>
            </a:r>
            <a:endParaRPr/>
          </a:p>
          <a:p>
            <a:pPr indent="-342900" lvl="0" marL="457200" rtl="0" algn="l">
              <a:spcBef>
                <a:spcPts val="0"/>
              </a:spcBef>
              <a:spcAft>
                <a:spcPts val="0"/>
              </a:spcAft>
              <a:buSzPts val="1800"/>
              <a:buChar char="●"/>
            </a:pPr>
            <a:r>
              <a:rPr lang="en-GB"/>
              <a:t>https://arxiv.org/abs/1906.07413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idx="1" type="body"/>
          </p:nvPr>
        </p:nvSpPr>
        <p:spPr>
          <a:xfrm>
            <a:off x="3514353" y="1920750"/>
            <a:ext cx="2115300" cy="13020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1018"/>
              <a:buNone/>
            </a:pPr>
            <a:r>
              <a:rPr lang="en-GB" sz="3000"/>
              <a:t>Thank You</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OBJECTIVE</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GB">
                <a:latin typeface="Times New Roman"/>
                <a:ea typeface="Times New Roman"/>
                <a:cs typeface="Times New Roman"/>
                <a:sym typeface="Times New Roman"/>
              </a:rPr>
              <a:t>To Identify and Investigate, maximally exploit the value of labels, unlabeled data in the context of Imbalanced Learning in the realistic long-tailed tasks.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latin typeface="Lato"/>
                <a:ea typeface="Lato"/>
                <a:cs typeface="Lato"/>
                <a:sym typeface="Lato"/>
              </a:rPr>
              <a:t>Introduction</a:t>
            </a:r>
            <a:endParaRPr>
              <a:solidFill>
                <a:schemeClr val="dk1"/>
              </a:solidFill>
              <a:latin typeface="Lato"/>
              <a:ea typeface="Lato"/>
              <a:cs typeface="Lato"/>
              <a:sym typeface="Lato"/>
            </a:endParaRPr>
          </a:p>
        </p:txBody>
      </p:sp>
      <p:sp>
        <p:nvSpPr>
          <p:cNvPr id="85" name="Google Shape;85;p15"/>
          <p:cNvSpPr txBox="1"/>
          <p:nvPr>
            <p:ph idx="1" type="body"/>
          </p:nvPr>
        </p:nvSpPr>
        <p:spPr>
          <a:xfrm>
            <a:off x="2400250" y="1796700"/>
            <a:ext cx="6321600" cy="207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O</a:t>
            </a:r>
            <a:r>
              <a:rPr lang="en-GB">
                <a:latin typeface="Times New Roman"/>
                <a:ea typeface="Times New Roman"/>
                <a:cs typeface="Times New Roman"/>
                <a:sym typeface="Times New Roman"/>
              </a:rPr>
              <a:t>ne point of view, supervision from labels typically leads to better results than its unsupervised counterparts.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On other point of view, heavily imbalanced data naturally incurs “label bias” in the classifier.</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latin typeface="Lato"/>
                <a:ea typeface="Lato"/>
                <a:cs typeface="Lato"/>
                <a:sym typeface="Lato"/>
              </a:rPr>
              <a:t>Introduction</a:t>
            </a:r>
            <a:endParaRPr>
              <a:solidFill>
                <a:schemeClr val="dk1"/>
              </a:solidFill>
              <a:latin typeface="Lato"/>
              <a:ea typeface="Lato"/>
              <a:cs typeface="Lato"/>
              <a:sym typeface="Lato"/>
            </a:endParaRPr>
          </a:p>
        </p:txBody>
      </p:sp>
      <p:sp>
        <p:nvSpPr>
          <p:cNvPr id="91" name="Google Shape;91;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36550" lvl="0" marL="457200" rtl="0" algn="l">
              <a:lnSpc>
                <a:spcPct val="12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Positively, imbalanced labels are valuable: given more unlabeled data, the original labels can be leveraged with the extra data to reduce label bias in a semi-supervised manner, which greatly improves the final classifier. </a:t>
            </a:r>
            <a:endParaRPr sz="1700">
              <a:latin typeface="Times New Roman"/>
              <a:ea typeface="Times New Roman"/>
              <a:cs typeface="Times New Roman"/>
              <a:sym typeface="Times New Roman"/>
            </a:endParaRPr>
          </a:p>
          <a:p>
            <a:pPr indent="-336550" lvl="0" marL="457200" rtl="0" algn="l">
              <a:lnSpc>
                <a:spcPct val="12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Negatively however, we argue that imbalanced labels are not useful always: classifiers that are first pre-trained in a self-supervised manner consistently outperform their corresponding baselines.</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10100" y="877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rPr>
              <a:t>Methodologies Used</a:t>
            </a:r>
            <a:endParaRPr>
              <a:solidFill>
                <a:schemeClr val="dk1"/>
              </a:solidFill>
            </a:endParaRPr>
          </a:p>
        </p:txBody>
      </p:sp>
      <p:sp>
        <p:nvSpPr>
          <p:cNvPr id="97" name="Google Shape;97;p17"/>
          <p:cNvSpPr txBox="1"/>
          <p:nvPr>
            <p:ph idx="1" type="body"/>
          </p:nvPr>
        </p:nvSpPr>
        <p:spPr>
          <a:xfrm>
            <a:off x="2410100" y="2039325"/>
            <a:ext cx="6321600" cy="255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Semi-Supervised Imbalanced Learning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Self-Supervised Imbalanced Learning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10100" y="877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rPr>
              <a:t>Datasets Used</a:t>
            </a:r>
            <a:endParaRPr>
              <a:solidFill>
                <a:schemeClr val="dk1"/>
              </a:solidFill>
            </a:endParaRPr>
          </a:p>
        </p:txBody>
      </p:sp>
      <p:sp>
        <p:nvSpPr>
          <p:cNvPr id="103" name="Google Shape;103;p18"/>
          <p:cNvSpPr txBox="1"/>
          <p:nvPr>
            <p:ph idx="1" type="body"/>
          </p:nvPr>
        </p:nvSpPr>
        <p:spPr>
          <a:xfrm>
            <a:off x="2190000" y="1587250"/>
            <a:ext cx="6541800" cy="3011100"/>
          </a:xfrm>
          <a:prstGeom prst="rect">
            <a:avLst/>
          </a:prstGeom>
        </p:spPr>
        <p:txBody>
          <a:bodyPr anchorCtr="0" anchor="t" bIns="91425" lIns="91425" spcFirstLastPara="1" rIns="91425" wrap="square" tIns="91425">
            <a:normAutofit/>
          </a:bodyPr>
          <a:lstStyle/>
          <a:p>
            <a:pPr indent="-317500" lvl="0" marL="457200" rtl="0" algn="l">
              <a:lnSpc>
                <a:spcPct val="130000"/>
              </a:lnSpc>
              <a:spcBef>
                <a:spcPts val="0"/>
              </a:spcBef>
              <a:spcAft>
                <a:spcPts val="0"/>
              </a:spcAft>
              <a:buSzPts val="1400"/>
              <a:buChar char="●"/>
            </a:pPr>
            <a:r>
              <a:rPr b="1" lang="en-GB" sz="1600"/>
              <a:t>CIFAR-10-LT (10 classes)</a:t>
            </a:r>
            <a:r>
              <a:rPr lang="en-GB"/>
              <a:t> : </a:t>
            </a:r>
            <a:r>
              <a:rPr lang="en-GB" sz="1600">
                <a:latin typeface="Times New Roman"/>
                <a:ea typeface="Times New Roman"/>
                <a:cs typeface="Times New Roman"/>
                <a:sym typeface="Times New Roman"/>
              </a:rPr>
              <a:t>unlabelled data is prepared using 80M TinyImages.</a:t>
            </a:r>
            <a:endParaRPr sz="1600">
              <a:latin typeface="Times New Roman"/>
              <a:ea typeface="Times New Roman"/>
              <a:cs typeface="Times New Roman"/>
              <a:sym typeface="Times New Roman"/>
            </a:endParaRPr>
          </a:p>
          <a:p>
            <a:pPr indent="-330200" lvl="0" marL="457200" rtl="0" algn="l">
              <a:lnSpc>
                <a:spcPct val="130000"/>
              </a:lnSpc>
              <a:spcBef>
                <a:spcPts val="0"/>
              </a:spcBef>
              <a:spcAft>
                <a:spcPts val="0"/>
              </a:spcAft>
              <a:buSzPts val="1600"/>
              <a:buFont typeface="Times New Roman"/>
              <a:buChar char="●"/>
            </a:pPr>
            <a:r>
              <a:rPr b="1" lang="en-GB" sz="1600">
                <a:latin typeface="Times New Roman"/>
                <a:ea typeface="Times New Roman"/>
                <a:cs typeface="Times New Roman"/>
                <a:sym typeface="Times New Roman"/>
              </a:rPr>
              <a:t>CIFAR-100-LT (100 Classes)</a:t>
            </a:r>
            <a:endParaRPr sz="1600">
              <a:latin typeface="Times New Roman"/>
              <a:ea typeface="Times New Roman"/>
              <a:cs typeface="Times New Roman"/>
              <a:sym typeface="Times New Roman"/>
            </a:endParaRPr>
          </a:p>
          <a:p>
            <a:pPr indent="-330200" lvl="0" marL="457200" rtl="0" algn="l">
              <a:lnSpc>
                <a:spcPct val="130000"/>
              </a:lnSpc>
              <a:spcBef>
                <a:spcPts val="0"/>
              </a:spcBef>
              <a:spcAft>
                <a:spcPts val="0"/>
              </a:spcAft>
              <a:buSzPts val="1600"/>
              <a:buFont typeface="Times New Roman"/>
              <a:buChar char="●"/>
            </a:pPr>
            <a:r>
              <a:rPr b="1" lang="en-GB" sz="1600">
                <a:latin typeface="Times New Roman"/>
                <a:ea typeface="Times New Roman"/>
                <a:cs typeface="Times New Roman"/>
                <a:sym typeface="Times New Roman"/>
              </a:rPr>
              <a:t>SVHN (10 </a:t>
            </a:r>
            <a:r>
              <a:rPr b="1" lang="en-GB" sz="1600">
                <a:latin typeface="Times New Roman"/>
                <a:ea typeface="Times New Roman"/>
                <a:cs typeface="Times New Roman"/>
                <a:sym typeface="Times New Roman"/>
              </a:rPr>
              <a:t>classes</a:t>
            </a:r>
            <a:r>
              <a:rPr b="1" lang="en-GB" sz="1600">
                <a:latin typeface="Times New Roman"/>
                <a:ea typeface="Times New Roman"/>
                <a:cs typeface="Times New Roman"/>
                <a:sym typeface="Times New Roman"/>
              </a:rPr>
              <a:t>)</a:t>
            </a:r>
            <a:r>
              <a:rPr lang="en-GB" sz="1600">
                <a:latin typeface="Times New Roman"/>
                <a:ea typeface="Times New Roman"/>
                <a:cs typeface="Times New Roman"/>
                <a:sym typeface="Times New Roman"/>
              </a:rPr>
              <a:t>: It’s own dataset contains extra part with 531.1K additional(labeled) samples, are directly used to simulate the unlabeled dataset.</a:t>
            </a:r>
            <a:endParaRPr sz="1600">
              <a:latin typeface="Times New Roman"/>
              <a:ea typeface="Times New Roman"/>
              <a:cs typeface="Times New Roman"/>
              <a:sym typeface="Times New Roman"/>
            </a:endParaRPr>
          </a:p>
          <a:p>
            <a:pPr indent="-330200" lvl="0" marL="457200" rtl="0" algn="l">
              <a:lnSpc>
                <a:spcPct val="130000"/>
              </a:lnSpc>
              <a:spcBef>
                <a:spcPts val="0"/>
              </a:spcBef>
              <a:spcAft>
                <a:spcPts val="0"/>
              </a:spcAft>
              <a:buSzPts val="1600"/>
              <a:buFont typeface="Times New Roman"/>
              <a:buChar char="●"/>
            </a:pPr>
            <a:r>
              <a:rPr b="1" lang="en-GB" sz="1600">
                <a:latin typeface="Times New Roman"/>
                <a:ea typeface="Times New Roman"/>
                <a:cs typeface="Times New Roman"/>
                <a:sym typeface="Times New Roman"/>
              </a:rPr>
              <a:t>IMAGENET (80 GB zip file, 1000 classes)</a:t>
            </a:r>
            <a:endParaRPr b="1" sz="1600">
              <a:latin typeface="Times New Roman"/>
              <a:ea typeface="Times New Roman"/>
              <a:cs typeface="Times New Roman"/>
              <a:sym typeface="Times New Roman"/>
            </a:endParaRPr>
          </a:p>
          <a:p>
            <a:pPr indent="-330200" lvl="0" marL="457200" rtl="0" algn="l">
              <a:lnSpc>
                <a:spcPct val="130000"/>
              </a:lnSpc>
              <a:spcBef>
                <a:spcPts val="0"/>
              </a:spcBef>
              <a:spcAft>
                <a:spcPts val="0"/>
              </a:spcAft>
              <a:buSzPts val="1600"/>
              <a:buFont typeface="Times New Roman"/>
              <a:buChar char="●"/>
            </a:pPr>
            <a:r>
              <a:rPr b="1" lang="en-GB" sz="1600">
                <a:latin typeface="Times New Roman"/>
                <a:ea typeface="Times New Roman"/>
                <a:cs typeface="Times New Roman"/>
                <a:sym typeface="Times New Roman"/>
              </a:rPr>
              <a:t>INATURALIST (120 GB zip file)</a:t>
            </a:r>
            <a:endParaRPr b="1"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1" type="body"/>
          </p:nvPr>
        </p:nvSpPr>
        <p:spPr>
          <a:xfrm>
            <a:off x="2378875" y="1187400"/>
            <a:ext cx="6429300" cy="1384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ResNet32</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ResNet50</a:t>
            </a:r>
            <a:endParaRPr sz="1600">
              <a:latin typeface="Times New Roman"/>
              <a:ea typeface="Times New Roman"/>
              <a:cs typeface="Times New Roman"/>
              <a:sym typeface="Times New Roman"/>
            </a:endParaRPr>
          </a:p>
          <a:p>
            <a:pPr indent="-330200" lvl="1" marL="9144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It includes a basic block(C</a:t>
            </a:r>
            <a:r>
              <a:rPr lang="en-GB" sz="1600">
                <a:latin typeface="Times New Roman"/>
                <a:ea typeface="Times New Roman"/>
                <a:cs typeface="Times New Roman"/>
                <a:sym typeface="Times New Roman"/>
              </a:rPr>
              <a:t>onvolution</a:t>
            </a:r>
            <a:r>
              <a:rPr lang="en-GB" sz="1600">
                <a:latin typeface="Times New Roman"/>
                <a:ea typeface="Times New Roman"/>
                <a:cs typeface="Times New Roman"/>
                <a:sym typeface="Times New Roman"/>
              </a:rPr>
              <a:t>+Batch Normalization) and </a:t>
            </a:r>
            <a:r>
              <a:rPr lang="en-GB" sz="1600">
                <a:latin typeface="Times New Roman"/>
                <a:ea typeface="Times New Roman"/>
                <a:cs typeface="Times New Roman"/>
                <a:sym typeface="Times New Roman"/>
              </a:rPr>
              <a:t>bottleneck</a:t>
            </a:r>
            <a:r>
              <a:rPr lang="en-GB" sz="1600">
                <a:latin typeface="Times New Roman"/>
                <a:ea typeface="Times New Roman"/>
                <a:cs typeface="Times New Roman"/>
                <a:sym typeface="Times New Roman"/>
              </a:rPr>
              <a:t> block(Basic Block + ReLu)</a:t>
            </a:r>
            <a:endParaRPr sz="1600">
              <a:latin typeface="Times New Roman"/>
              <a:ea typeface="Times New Roman"/>
              <a:cs typeface="Times New Roman"/>
              <a:sym typeface="Times New Roman"/>
            </a:endParaRPr>
          </a:p>
        </p:txBody>
      </p:sp>
      <p:sp>
        <p:nvSpPr>
          <p:cNvPr id="109" name="Google Shape;109;p19"/>
          <p:cNvSpPr txBox="1"/>
          <p:nvPr/>
        </p:nvSpPr>
        <p:spPr>
          <a:xfrm>
            <a:off x="2507450" y="633300"/>
            <a:ext cx="5979300" cy="554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sz="2400">
                <a:solidFill>
                  <a:schemeClr val="dk1"/>
                </a:solidFill>
                <a:latin typeface="Raleway"/>
                <a:ea typeface="Raleway"/>
                <a:cs typeface="Raleway"/>
                <a:sym typeface="Raleway"/>
              </a:rPr>
              <a:t>Models Used</a:t>
            </a:r>
            <a:endParaRPr b="1" sz="2400">
              <a:solidFill>
                <a:schemeClr val="dk1"/>
              </a:solidFill>
              <a:latin typeface="Raleway"/>
              <a:ea typeface="Raleway"/>
              <a:cs typeface="Raleway"/>
              <a:sym typeface="Raleway"/>
            </a:endParaRPr>
          </a:p>
        </p:txBody>
      </p:sp>
      <p:sp>
        <p:nvSpPr>
          <p:cNvPr id="110" name="Google Shape;110;p19"/>
          <p:cNvSpPr txBox="1"/>
          <p:nvPr/>
        </p:nvSpPr>
        <p:spPr>
          <a:xfrm>
            <a:off x="2507450" y="2823222"/>
            <a:ext cx="5223000" cy="554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sz="2400">
                <a:solidFill>
                  <a:schemeClr val="dk1"/>
                </a:solidFill>
                <a:latin typeface="Raleway"/>
                <a:ea typeface="Raleway"/>
                <a:cs typeface="Raleway"/>
                <a:sym typeface="Raleway"/>
              </a:rPr>
              <a:t>Loss Functions</a:t>
            </a:r>
            <a:endParaRPr b="1" sz="2400">
              <a:solidFill>
                <a:schemeClr val="dk1"/>
              </a:solidFill>
              <a:latin typeface="Raleway"/>
              <a:ea typeface="Raleway"/>
              <a:cs typeface="Raleway"/>
              <a:sym typeface="Raleway"/>
            </a:endParaRPr>
          </a:p>
        </p:txBody>
      </p:sp>
      <p:sp>
        <p:nvSpPr>
          <p:cNvPr id="111" name="Google Shape;111;p19"/>
          <p:cNvSpPr txBox="1"/>
          <p:nvPr>
            <p:ph idx="1" type="body"/>
          </p:nvPr>
        </p:nvSpPr>
        <p:spPr>
          <a:xfrm>
            <a:off x="2507450" y="3443795"/>
            <a:ext cx="5597400" cy="920700"/>
          </a:xfrm>
          <a:prstGeom prst="rect">
            <a:avLst/>
          </a:prstGeom>
        </p:spPr>
        <p:txBody>
          <a:bodyPr anchorCtr="0" anchor="t" bIns="91425" lIns="91425" spcFirstLastPara="1" rIns="91425" wrap="square" tIns="91425">
            <a:noAutofit/>
          </a:bodyPr>
          <a:lstStyle/>
          <a:p>
            <a:pPr indent="-332105" lvl="0" marL="457200" rtl="0" algn="l">
              <a:lnSpc>
                <a:spcPct val="150000"/>
              </a:lnSpc>
              <a:spcBef>
                <a:spcPts val="0"/>
              </a:spcBef>
              <a:spcAft>
                <a:spcPts val="0"/>
              </a:spcAft>
              <a:buSzPts val="1630"/>
              <a:buFont typeface="Times New Roman"/>
              <a:buChar char="●"/>
            </a:pPr>
            <a:r>
              <a:rPr lang="en-GB" sz="1629">
                <a:latin typeface="Times New Roman"/>
                <a:ea typeface="Times New Roman"/>
                <a:cs typeface="Times New Roman"/>
                <a:sym typeface="Times New Roman"/>
              </a:rPr>
              <a:t>Standard Cross Entropy</a:t>
            </a:r>
            <a:endParaRPr sz="1629">
              <a:latin typeface="Times New Roman"/>
              <a:ea typeface="Times New Roman"/>
              <a:cs typeface="Times New Roman"/>
              <a:sym typeface="Times New Roman"/>
            </a:endParaRPr>
          </a:p>
          <a:p>
            <a:pPr indent="-332105" lvl="0" marL="457200" rtl="0" algn="l">
              <a:lnSpc>
                <a:spcPct val="150000"/>
              </a:lnSpc>
              <a:spcBef>
                <a:spcPts val="0"/>
              </a:spcBef>
              <a:spcAft>
                <a:spcPts val="0"/>
              </a:spcAft>
              <a:buSzPts val="1630"/>
              <a:buFont typeface="Times New Roman"/>
              <a:buChar char="●"/>
            </a:pPr>
            <a:r>
              <a:rPr lang="en-GB" sz="1629">
                <a:latin typeface="Times New Roman"/>
                <a:ea typeface="Times New Roman"/>
                <a:cs typeface="Times New Roman"/>
                <a:sym typeface="Times New Roman"/>
              </a:rPr>
              <a:t>LDAM(Label-Distribution-Aware Margin Loss)</a:t>
            </a:r>
            <a:endParaRPr sz="1629">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latin typeface="Lato"/>
                <a:ea typeface="Lato"/>
                <a:cs typeface="Lato"/>
                <a:sym typeface="Lato"/>
              </a:rPr>
              <a:t>Semi-Supervised Imbalanced Learning</a:t>
            </a:r>
            <a:endParaRPr>
              <a:solidFill>
                <a:schemeClr val="dk1"/>
              </a:solidFill>
              <a:latin typeface="Lato"/>
              <a:ea typeface="Lato"/>
              <a:cs typeface="Lato"/>
              <a:sym typeface="Lato"/>
            </a:endParaRPr>
          </a:p>
        </p:txBody>
      </p:sp>
      <p:sp>
        <p:nvSpPr>
          <p:cNvPr id="117" name="Google Shape;117;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Algorithm</a:t>
            </a:r>
            <a:r>
              <a:rPr b="1" lang="en-GB"/>
              <a:t>:</a:t>
            </a:r>
            <a:endParaRPr b="1"/>
          </a:p>
          <a:p>
            <a:pPr indent="-330200" lvl="0" marL="457200" rtl="0" algn="l">
              <a:spcBef>
                <a:spcPts val="1200"/>
              </a:spcBef>
              <a:spcAft>
                <a:spcPts val="0"/>
              </a:spcAft>
              <a:buClr>
                <a:srgbClr val="24292F"/>
              </a:buClr>
              <a:buSzPts val="1600"/>
              <a:buFont typeface="Times New Roman"/>
              <a:buAutoNum type="arabicPeriod"/>
            </a:pPr>
            <a:r>
              <a:rPr lang="en-GB" sz="1600">
                <a:solidFill>
                  <a:srgbClr val="24292F"/>
                </a:solidFill>
                <a:highlight>
                  <a:srgbClr val="FFFFFF"/>
                </a:highlight>
                <a:latin typeface="Times New Roman"/>
                <a:ea typeface="Times New Roman"/>
                <a:cs typeface="Times New Roman"/>
                <a:sym typeface="Times New Roman"/>
              </a:rPr>
              <a:t>To perform pseudo-labeling (self-training).</a:t>
            </a:r>
            <a:endParaRPr sz="1600">
              <a:solidFill>
                <a:srgbClr val="24292F"/>
              </a:solidFill>
              <a:highlight>
                <a:srgbClr val="FFFFFF"/>
              </a:highlight>
              <a:latin typeface="Times New Roman"/>
              <a:ea typeface="Times New Roman"/>
              <a:cs typeface="Times New Roman"/>
              <a:sym typeface="Times New Roman"/>
            </a:endParaRPr>
          </a:p>
          <a:p>
            <a:pPr indent="-330200" lvl="0" marL="914400" rtl="0" algn="l">
              <a:spcBef>
                <a:spcPts val="0"/>
              </a:spcBef>
              <a:spcAft>
                <a:spcPts val="0"/>
              </a:spcAft>
              <a:buClr>
                <a:srgbClr val="24292F"/>
              </a:buClr>
              <a:buSzPts val="1600"/>
              <a:buFont typeface="Times New Roman"/>
              <a:buChar char="●"/>
            </a:pPr>
            <a:r>
              <a:rPr lang="en-GB" sz="1600">
                <a:solidFill>
                  <a:srgbClr val="24292F"/>
                </a:solidFill>
                <a:highlight>
                  <a:srgbClr val="FFFFFF"/>
                </a:highlight>
                <a:latin typeface="Times New Roman"/>
                <a:ea typeface="Times New Roman"/>
                <a:cs typeface="Times New Roman"/>
                <a:sym typeface="Times New Roman"/>
              </a:rPr>
              <a:t>A base classifier is trained on original imbalanced dataset.</a:t>
            </a:r>
            <a:endParaRPr sz="1600">
              <a:solidFill>
                <a:srgbClr val="24292F"/>
              </a:solidFill>
              <a:highlight>
                <a:srgbClr val="FFFFFF"/>
              </a:highlight>
              <a:latin typeface="Times New Roman"/>
              <a:ea typeface="Times New Roman"/>
              <a:cs typeface="Times New Roman"/>
              <a:sym typeface="Times New Roman"/>
            </a:endParaRPr>
          </a:p>
          <a:p>
            <a:pPr indent="-330200" lvl="0" marL="914400" rtl="0" algn="l">
              <a:spcBef>
                <a:spcPts val="0"/>
              </a:spcBef>
              <a:spcAft>
                <a:spcPts val="0"/>
              </a:spcAft>
              <a:buClr>
                <a:srgbClr val="24292F"/>
              </a:buClr>
              <a:buSzPts val="1600"/>
              <a:buFont typeface="Times New Roman"/>
              <a:buChar char="●"/>
            </a:pPr>
            <a:r>
              <a:rPr lang="en-GB" sz="1600">
                <a:solidFill>
                  <a:srgbClr val="24292F"/>
                </a:solidFill>
                <a:highlight>
                  <a:srgbClr val="FFFFFF"/>
                </a:highlight>
                <a:latin typeface="Times New Roman"/>
                <a:ea typeface="Times New Roman"/>
                <a:cs typeface="Times New Roman"/>
                <a:sym typeface="Times New Roman"/>
              </a:rPr>
              <a:t>Pseudo labels are generated with the trained base classifier.</a:t>
            </a:r>
            <a:endParaRPr sz="1600">
              <a:solidFill>
                <a:srgbClr val="24292F"/>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24292F"/>
              </a:buClr>
              <a:buSzPts val="1600"/>
              <a:buFont typeface="Times New Roman"/>
              <a:buAutoNum type="arabicPeriod"/>
            </a:pPr>
            <a:r>
              <a:rPr lang="en-GB" sz="1600">
                <a:solidFill>
                  <a:srgbClr val="24292F"/>
                </a:solidFill>
                <a:highlight>
                  <a:srgbClr val="FFFFFF"/>
                </a:highlight>
                <a:latin typeface="Times New Roman"/>
                <a:ea typeface="Times New Roman"/>
                <a:cs typeface="Times New Roman"/>
                <a:sym typeface="Times New Roman"/>
              </a:rPr>
              <a:t>To train with unlabeled data, on different datasets. </a:t>
            </a:r>
            <a:endParaRPr sz="1600">
              <a:solidFill>
                <a:srgbClr val="24292F"/>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24292F"/>
              </a:buClr>
              <a:buSzPts val="1600"/>
              <a:buFont typeface="Times New Roman"/>
              <a:buAutoNum type="arabicPeriod"/>
            </a:pPr>
            <a:r>
              <a:rPr lang="en-GB" sz="1600">
                <a:solidFill>
                  <a:srgbClr val="24292F"/>
                </a:solidFill>
                <a:highlight>
                  <a:srgbClr val="FFFFFF"/>
                </a:highlight>
                <a:latin typeface="Times New Roman"/>
                <a:ea typeface="Times New Roman"/>
                <a:cs typeface="Times New Roman"/>
                <a:sym typeface="Times New Roman"/>
              </a:rPr>
              <a:t>Test a pre-trained checkpoint from above step. </a:t>
            </a:r>
            <a:endParaRPr sz="1600">
              <a:solidFill>
                <a:srgbClr val="24292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dk1"/>
                </a:solidFill>
                <a:latin typeface="Lato"/>
                <a:ea typeface="Lato"/>
                <a:cs typeface="Lato"/>
                <a:sym typeface="Lato"/>
              </a:rPr>
              <a:t>Self-Supervised Imbalanced Learning</a:t>
            </a:r>
            <a:endParaRPr>
              <a:solidFill>
                <a:schemeClr val="dk1"/>
              </a:solidFill>
              <a:latin typeface="Lato"/>
              <a:ea typeface="Lato"/>
              <a:cs typeface="Lato"/>
              <a:sym typeface="Lato"/>
            </a:endParaRPr>
          </a:p>
        </p:txBody>
      </p:sp>
      <p:sp>
        <p:nvSpPr>
          <p:cNvPr id="123" name="Google Shape;123;p2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GB"/>
              <a:t>Algorithm</a:t>
            </a:r>
            <a:r>
              <a:rPr b="1" lang="en-GB"/>
              <a:t>:</a:t>
            </a:r>
            <a:endParaRPr b="1"/>
          </a:p>
          <a:p>
            <a:pPr indent="-330200" lvl="0" marL="457200" rtl="0" algn="l">
              <a:spcBef>
                <a:spcPts val="1200"/>
              </a:spcBef>
              <a:spcAft>
                <a:spcPts val="0"/>
              </a:spcAft>
              <a:buClr>
                <a:srgbClr val="24292F"/>
              </a:buClr>
              <a:buSzPts val="1600"/>
              <a:buFont typeface="Times New Roman"/>
              <a:buAutoNum type="arabicPeriod"/>
            </a:pPr>
            <a:r>
              <a:rPr lang="en-GB" sz="1600">
                <a:solidFill>
                  <a:srgbClr val="24292F"/>
                </a:solidFill>
                <a:highlight>
                  <a:srgbClr val="FFFFFF"/>
                </a:highlight>
                <a:latin typeface="Times New Roman"/>
                <a:ea typeface="Times New Roman"/>
                <a:cs typeface="Times New Roman"/>
                <a:sym typeface="Times New Roman"/>
              </a:rPr>
              <a:t>Self-Supervised pre-training.</a:t>
            </a:r>
            <a:endParaRPr sz="1600">
              <a:solidFill>
                <a:srgbClr val="24292F"/>
              </a:solidFill>
              <a:highlight>
                <a:srgbClr val="FFFFFF"/>
              </a:highlight>
              <a:latin typeface="Times New Roman"/>
              <a:ea typeface="Times New Roman"/>
              <a:cs typeface="Times New Roman"/>
              <a:sym typeface="Times New Roman"/>
            </a:endParaRPr>
          </a:p>
          <a:p>
            <a:pPr indent="-330200" lvl="0" marL="914400" rtl="0" algn="l">
              <a:spcBef>
                <a:spcPts val="0"/>
              </a:spcBef>
              <a:spcAft>
                <a:spcPts val="0"/>
              </a:spcAft>
              <a:buClr>
                <a:srgbClr val="24292F"/>
              </a:buClr>
              <a:buSzPts val="1600"/>
              <a:buFont typeface="Times New Roman"/>
              <a:buChar char="●"/>
            </a:pPr>
            <a:r>
              <a:rPr lang="en-GB" sz="1600">
                <a:solidFill>
                  <a:srgbClr val="24292F"/>
                </a:solidFill>
                <a:highlight>
                  <a:srgbClr val="FFFFFF"/>
                </a:highlight>
                <a:latin typeface="Times New Roman"/>
                <a:ea typeface="Times New Roman"/>
                <a:cs typeface="Times New Roman"/>
                <a:sym typeface="Times New Roman"/>
              </a:rPr>
              <a:t>To perform Rotation SSP on datasets like CIFAR-10-LT, CIFAR-100.</a:t>
            </a:r>
            <a:endParaRPr sz="1600">
              <a:solidFill>
                <a:srgbClr val="24292F"/>
              </a:solidFill>
              <a:highlight>
                <a:srgbClr val="FFFFFF"/>
              </a:highlight>
              <a:latin typeface="Times New Roman"/>
              <a:ea typeface="Times New Roman"/>
              <a:cs typeface="Times New Roman"/>
              <a:sym typeface="Times New Roman"/>
            </a:endParaRPr>
          </a:p>
          <a:p>
            <a:pPr indent="-330200" lvl="0" marL="914400" rtl="0" algn="l">
              <a:spcBef>
                <a:spcPts val="0"/>
              </a:spcBef>
              <a:spcAft>
                <a:spcPts val="0"/>
              </a:spcAft>
              <a:buClr>
                <a:srgbClr val="24292F"/>
              </a:buClr>
              <a:buSzPts val="1600"/>
              <a:buFont typeface="Times New Roman"/>
              <a:buChar char="●"/>
            </a:pPr>
            <a:r>
              <a:rPr lang="en-GB" sz="1600">
                <a:solidFill>
                  <a:srgbClr val="24292F"/>
                </a:solidFill>
                <a:highlight>
                  <a:srgbClr val="FFFFFF"/>
                </a:highlight>
                <a:latin typeface="Times New Roman"/>
                <a:ea typeface="Times New Roman"/>
                <a:cs typeface="Times New Roman"/>
                <a:sym typeface="Times New Roman"/>
              </a:rPr>
              <a:t>To perform MoCo SSP on ImageNet-LT, inaturalist.</a:t>
            </a:r>
            <a:endParaRPr sz="1600">
              <a:solidFill>
                <a:srgbClr val="24292F"/>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24292F"/>
              </a:buClr>
              <a:buSzPts val="1600"/>
              <a:buFont typeface="Times New Roman"/>
              <a:buAutoNum type="arabicPeriod"/>
            </a:pPr>
            <a:r>
              <a:rPr lang="en-GB" sz="1600">
                <a:solidFill>
                  <a:srgbClr val="24292F"/>
                </a:solidFill>
                <a:highlight>
                  <a:srgbClr val="FFFFFF"/>
                </a:highlight>
                <a:latin typeface="Times New Roman"/>
                <a:ea typeface="Times New Roman"/>
                <a:cs typeface="Times New Roman"/>
                <a:sym typeface="Times New Roman"/>
              </a:rPr>
              <a:t>Network training with SSP models.</a:t>
            </a:r>
            <a:endParaRPr sz="1600">
              <a:solidFill>
                <a:srgbClr val="24292F"/>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24292F"/>
              </a:buClr>
              <a:buSzPts val="1600"/>
              <a:buFont typeface="Times New Roman"/>
              <a:buAutoNum type="arabicPeriod"/>
            </a:pPr>
            <a:r>
              <a:rPr lang="en-GB" sz="1600">
                <a:solidFill>
                  <a:srgbClr val="24292F"/>
                </a:solidFill>
                <a:highlight>
                  <a:srgbClr val="FFFFFF"/>
                </a:highlight>
                <a:latin typeface="Times New Roman"/>
                <a:ea typeface="Times New Roman"/>
                <a:cs typeface="Times New Roman"/>
                <a:sym typeface="Times New Roman"/>
              </a:rPr>
              <a:t>Testing the pre-trained checkpoint from above step.</a:t>
            </a:r>
            <a:endParaRPr sz="1600">
              <a:solidFill>
                <a:srgbClr val="24292F"/>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