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71" r:id="rId9"/>
    <p:sldId id="272" r:id="rId10"/>
    <p:sldId id="273"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ynithin7@hotmail.com" initials="j" lastIdx="1" clrIdx="0">
    <p:extLst>
      <p:ext uri="{19B8F6BF-5375-455C-9EA6-DF929625EA0E}">
        <p15:presenceInfo xmlns:p15="http://schemas.microsoft.com/office/powerpoint/2012/main" userId="95432d4a7f376e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F88D7-16AE-4B0E-B437-A07359EEA52F}" v="21" dt="2021-03-18T06:44:10.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ari Jayanth" userId="01673fff4147a3f9" providerId="Windows Live" clId="Web-{080F88D7-16AE-4B0E-B437-A07359EEA52F}"/>
    <pc:docChg chg="modSld">
      <pc:chgData name="Dasari Jayanth" userId="01673fff4147a3f9" providerId="Windows Live" clId="Web-{080F88D7-16AE-4B0E-B437-A07359EEA52F}" dt="2021-03-18T06:44:06.125" v="9" actId="20577"/>
      <pc:docMkLst>
        <pc:docMk/>
      </pc:docMkLst>
      <pc:sldChg chg="modSp">
        <pc:chgData name="Dasari Jayanth" userId="01673fff4147a3f9" providerId="Windows Live" clId="Web-{080F88D7-16AE-4B0E-B437-A07359EEA52F}" dt="2021-03-18T06:44:06.125" v="9" actId="20577"/>
        <pc:sldMkLst>
          <pc:docMk/>
          <pc:sldMk cId="3047363878" sldId="256"/>
        </pc:sldMkLst>
        <pc:spChg chg="mod">
          <ac:chgData name="Dasari Jayanth" userId="01673fff4147a3f9" providerId="Windows Live" clId="Web-{080F88D7-16AE-4B0E-B437-A07359EEA52F}" dt="2021-03-18T06:44:06.125" v="9" actId="20577"/>
          <ac:spMkLst>
            <pc:docMk/>
            <pc:sldMk cId="3047363878" sldId="256"/>
            <ac:spMk id="3" creationId="{B43A16EB-A2F8-4123-A257-709020FB6C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434F-73FE-4995-80F8-819F3C369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BD939D-0168-4D7E-A48A-C7E2BB68B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9666D1-0C0F-4E1B-8EC1-7C2F64F15CFA}"/>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5" name="Footer Placeholder 4">
            <a:extLst>
              <a:ext uri="{FF2B5EF4-FFF2-40B4-BE49-F238E27FC236}">
                <a16:creationId xmlns:a16="http://schemas.microsoft.com/office/drawing/2014/main" id="{2668D488-EB52-4EBE-BE78-E0535561E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508BC-34B9-46A2-AA08-051D175D6617}"/>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168896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E31F-ABEF-47BE-80A9-72530AB69A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17BBCB-FEC0-4BED-9D88-94D624158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73DAC-20E8-41A6-9DA4-8D72283FB4A7}"/>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5" name="Footer Placeholder 4">
            <a:extLst>
              <a:ext uri="{FF2B5EF4-FFF2-40B4-BE49-F238E27FC236}">
                <a16:creationId xmlns:a16="http://schemas.microsoft.com/office/drawing/2014/main" id="{6B503FD2-9C96-40AE-B33F-678A46883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85D12-B73E-49FD-8B84-A4FBF7A12F26}"/>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329828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7BA57-7942-4CD9-81E9-E15D180EA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D2D0B8-58F7-4077-872A-BE9A6BC7C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4D624-0586-4591-9D21-5E019F338BFF}"/>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5" name="Footer Placeholder 4">
            <a:extLst>
              <a:ext uri="{FF2B5EF4-FFF2-40B4-BE49-F238E27FC236}">
                <a16:creationId xmlns:a16="http://schemas.microsoft.com/office/drawing/2014/main" id="{E8B0B26F-15A5-4230-982C-3358C88D7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FAFA4-E4F0-4B76-90EF-79DDFBAAAE28}"/>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20006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D87E-7751-4F49-A4C7-DBC60464D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EEACE-7E9C-424C-8602-E35635F4A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352EC-AB39-45B9-86C5-E103DF8CC88C}"/>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5" name="Footer Placeholder 4">
            <a:extLst>
              <a:ext uri="{FF2B5EF4-FFF2-40B4-BE49-F238E27FC236}">
                <a16:creationId xmlns:a16="http://schemas.microsoft.com/office/drawing/2014/main" id="{FE68E399-ED25-4CE2-AB01-35A284223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27E7D-DDF6-4711-B4F1-C987D5EB1340}"/>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68035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994D-9062-4163-B7F4-7070B6FA0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E82CC7-0FE3-4730-8D2C-C7C204821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81600-2F5C-48CD-AE1F-9FE227CD8FE7}"/>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5" name="Footer Placeholder 4">
            <a:extLst>
              <a:ext uri="{FF2B5EF4-FFF2-40B4-BE49-F238E27FC236}">
                <a16:creationId xmlns:a16="http://schemas.microsoft.com/office/drawing/2014/main" id="{A40586F7-EE8F-4EF8-8AD1-47B1333D8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568C2-7F34-4CC6-92D6-0424546C7838}"/>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172057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ECC0-0F3B-42F7-95C0-BEDF0E0B22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0D415A-F47A-468B-8B94-2CEC0E3C5D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8F6D2D-4854-415A-B248-6FE31AAEB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A7AB30-1A7B-4A51-B03D-F570ACCBC2A9}"/>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6" name="Footer Placeholder 5">
            <a:extLst>
              <a:ext uri="{FF2B5EF4-FFF2-40B4-BE49-F238E27FC236}">
                <a16:creationId xmlns:a16="http://schemas.microsoft.com/office/drawing/2014/main" id="{4DA1662B-0F07-41D2-B716-A5A8F9CAB6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3C305C-0C4A-49D0-9E27-A09F6990A216}"/>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384325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4BF9-2DA2-462F-9A95-64C7181685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B7DA1-7342-4D57-810B-582B6BF93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62C8D-7F26-47E0-8768-7DD02BC28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4ECDC1-29B0-4B1C-A1A8-6291E498F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CFE63-1A3C-45B1-8B45-0A4290138E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2B116C-9439-4CFE-9C23-80D3E461185B}"/>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8" name="Footer Placeholder 7">
            <a:extLst>
              <a:ext uri="{FF2B5EF4-FFF2-40B4-BE49-F238E27FC236}">
                <a16:creationId xmlns:a16="http://schemas.microsoft.com/office/drawing/2014/main" id="{C38ED4FB-99DF-4D68-AC95-2BC567DE76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5E88D7-F7EE-45EE-A41A-A879CF5E91AB}"/>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311109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6A68-BBC1-4098-9791-5A41DBF9A5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E44E83-3B00-4F0F-BD09-1B920CAFDC01}"/>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4" name="Footer Placeholder 3">
            <a:extLst>
              <a:ext uri="{FF2B5EF4-FFF2-40B4-BE49-F238E27FC236}">
                <a16:creationId xmlns:a16="http://schemas.microsoft.com/office/drawing/2014/main" id="{6A792E01-17F3-4401-B0EA-EE452B55ED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56A5F7-6701-474D-A84A-8C14372EBFE0}"/>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202018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4EABD-2BC9-4277-8939-4BF8C5E51DF2}"/>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3" name="Footer Placeholder 2">
            <a:extLst>
              <a:ext uri="{FF2B5EF4-FFF2-40B4-BE49-F238E27FC236}">
                <a16:creationId xmlns:a16="http://schemas.microsoft.com/office/drawing/2014/main" id="{44677420-7E3A-49DC-95C6-C4D7204F22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2B3F9D-816C-4E80-A185-EC4C60D412F1}"/>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174925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774D-897A-405A-A783-F88D41D6E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5EAA5B-2782-4CC1-8451-7C987CC2F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B021EA-1191-4D5D-BC6F-1B0290743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9BCAC-E3C8-4179-9058-22153E71F949}"/>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6" name="Footer Placeholder 5">
            <a:extLst>
              <a:ext uri="{FF2B5EF4-FFF2-40B4-BE49-F238E27FC236}">
                <a16:creationId xmlns:a16="http://schemas.microsoft.com/office/drawing/2014/main" id="{AEE37C8C-463E-47C9-807D-7E79EBB48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EB0D92-D8D4-4D83-8524-0206B08A4859}"/>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6146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0219-8A5D-4C9E-8C70-E94DF3993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F8BFC0-D764-4717-9D83-E8424F637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143732-4AE2-405B-AF36-B9311D1E1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6EEE9-EBF8-4FD6-80AF-7685D340936B}"/>
              </a:ext>
            </a:extLst>
          </p:cNvPr>
          <p:cNvSpPr>
            <a:spLocks noGrp="1"/>
          </p:cNvSpPr>
          <p:nvPr>
            <p:ph type="dt" sz="half" idx="10"/>
          </p:nvPr>
        </p:nvSpPr>
        <p:spPr/>
        <p:txBody>
          <a:bodyPr/>
          <a:lstStyle/>
          <a:p>
            <a:fld id="{31D15AB2-64BF-4B0A-9F22-C1F2C6996F07}" type="datetimeFigureOut">
              <a:rPr lang="en-IN" smtClean="0"/>
              <a:t>17-03-2021</a:t>
            </a:fld>
            <a:endParaRPr lang="en-IN"/>
          </a:p>
        </p:txBody>
      </p:sp>
      <p:sp>
        <p:nvSpPr>
          <p:cNvPr id="6" name="Footer Placeholder 5">
            <a:extLst>
              <a:ext uri="{FF2B5EF4-FFF2-40B4-BE49-F238E27FC236}">
                <a16:creationId xmlns:a16="http://schemas.microsoft.com/office/drawing/2014/main" id="{4DA4DC5F-EEBA-495D-B30C-F6E0D6B9D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880A70-2941-4649-8433-81A555CBB923}"/>
              </a:ext>
            </a:extLst>
          </p:cNvPr>
          <p:cNvSpPr>
            <a:spLocks noGrp="1"/>
          </p:cNvSpPr>
          <p:nvPr>
            <p:ph type="sldNum" sz="quarter" idx="12"/>
          </p:nvPr>
        </p:nvSpPr>
        <p:spPr/>
        <p:txBody>
          <a:bodyPr/>
          <a:lstStyle/>
          <a:p>
            <a:fld id="{B09CB1BB-2D57-4F0B-B4B0-D25E0AB95AF6}" type="slidenum">
              <a:rPr lang="en-IN" smtClean="0"/>
              <a:t>‹#›</a:t>
            </a:fld>
            <a:endParaRPr lang="en-IN"/>
          </a:p>
        </p:txBody>
      </p:sp>
    </p:spTree>
    <p:extLst>
      <p:ext uri="{BB962C8B-B14F-4D97-AF65-F5344CB8AC3E}">
        <p14:creationId xmlns:p14="http://schemas.microsoft.com/office/powerpoint/2010/main" val="59402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40793-B0D5-4760-AB7F-9F9FDE66C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27C5CE-A8FB-423B-A09F-AE4D8F9D5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72449-BE11-41DE-AF63-3C7537732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15AB2-64BF-4B0A-9F22-C1F2C6996F07}" type="datetimeFigureOut">
              <a:rPr lang="en-IN" smtClean="0"/>
              <a:t>17-03-2021</a:t>
            </a:fld>
            <a:endParaRPr lang="en-IN"/>
          </a:p>
        </p:txBody>
      </p:sp>
      <p:sp>
        <p:nvSpPr>
          <p:cNvPr id="5" name="Footer Placeholder 4">
            <a:extLst>
              <a:ext uri="{FF2B5EF4-FFF2-40B4-BE49-F238E27FC236}">
                <a16:creationId xmlns:a16="http://schemas.microsoft.com/office/drawing/2014/main" id="{52B1D9F6-2D43-4323-A004-3D706A400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A10444-B669-4248-9A81-862E15EA2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CB1BB-2D57-4F0B-B4B0-D25E0AB95AF6}" type="slidenum">
              <a:rPr lang="en-IN" smtClean="0"/>
              <a:t>‹#›</a:t>
            </a:fld>
            <a:endParaRPr lang="en-IN"/>
          </a:p>
        </p:txBody>
      </p:sp>
    </p:spTree>
    <p:extLst>
      <p:ext uri="{BB962C8B-B14F-4D97-AF65-F5344CB8AC3E}">
        <p14:creationId xmlns:p14="http://schemas.microsoft.com/office/powerpoint/2010/main" val="3899892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C410-EAFE-4A2B-91ED-9BE7236823E9}"/>
              </a:ext>
            </a:extLst>
          </p:cNvPr>
          <p:cNvSpPr>
            <a:spLocks noGrp="1"/>
          </p:cNvSpPr>
          <p:nvPr>
            <p:ph type="ctrTitle"/>
          </p:nvPr>
        </p:nvSpPr>
        <p:spPr>
          <a:xfrm>
            <a:off x="1524000" y="1430588"/>
            <a:ext cx="9144000" cy="901646"/>
          </a:xfrm>
        </p:spPr>
        <p:txBody>
          <a:bodyPr>
            <a:normAutofit/>
          </a:bodyPr>
          <a:lstStyle/>
          <a:p>
            <a:r>
              <a:rPr lang="en-IN" sz="3600" b="1" dirty="0">
                <a:solidFill>
                  <a:schemeClr val="accent1"/>
                </a:solidFill>
              </a:rPr>
              <a:t>INDIAN VALUE SYSTEM</a:t>
            </a:r>
          </a:p>
        </p:txBody>
      </p:sp>
      <p:sp>
        <p:nvSpPr>
          <p:cNvPr id="3" name="Subtitle 2">
            <a:extLst>
              <a:ext uri="{FF2B5EF4-FFF2-40B4-BE49-F238E27FC236}">
                <a16:creationId xmlns:a16="http://schemas.microsoft.com/office/drawing/2014/main" id="{B43A16EB-A2F8-4123-A257-709020FB6C06}"/>
              </a:ext>
            </a:extLst>
          </p:cNvPr>
          <p:cNvSpPr>
            <a:spLocks noGrp="1"/>
          </p:cNvSpPr>
          <p:nvPr>
            <p:ph type="subTitle" idx="1"/>
          </p:nvPr>
        </p:nvSpPr>
        <p:spPr/>
        <p:txBody>
          <a:bodyPr vert="horz" lIns="91440" tIns="45720" rIns="91440" bIns="45720" rtlCol="0" anchor="t">
            <a:normAutofit/>
          </a:bodyPr>
          <a:lstStyle/>
          <a:p>
            <a:endParaRPr lang="en-IN" sz="1600" b="1" dirty="0">
              <a:solidFill>
                <a:schemeClr val="accent2">
                  <a:lumMod val="75000"/>
                </a:schemeClr>
              </a:solidFill>
              <a:cs typeface="Calibri"/>
            </a:endParaRPr>
          </a:p>
          <a:p>
            <a:r>
              <a:rPr lang="en-IN" sz="1600" b="1" dirty="0">
                <a:solidFill>
                  <a:schemeClr val="accent2">
                    <a:lumMod val="75000"/>
                  </a:schemeClr>
                </a:solidFill>
              </a:rPr>
              <a:t>Dasari Jayanth</a:t>
            </a:r>
          </a:p>
          <a:p>
            <a:r>
              <a:rPr lang="en-IN" sz="1600" b="1" dirty="0">
                <a:solidFill>
                  <a:schemeClr val="accent2">
                    <a:lumMod val="75000"/>
                  </a:schemeClr>
                </a:solidFill>
              </a:rPr>
              <a:t>2019BCS-016</a:t>
            </a:r>
          </a:p>
        </p:txBody>
      </p:sp>
    </p:spTree>
    <p:extLst>
      <p:ext uri="{BB962C8B-B14F-4D97-AF65-F5344CB8AC3E}">
        <p14:creationId xmlns:p14="http://schemas.microsoft.com/office/powerpoint/2010/main" val="304736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A62F-E936-473E-9956-C7D5773099D6}"/>
              </a:ext>
            </a:extLst>
          </p:cNvPr>
          <p:cNvSpPr>
            <a:spLocks noGrp="1"/>
          </p:cNvSpPr>
          <p:nvPr>
            <p:ph type="title"/>
          </p:nvPr>
        </p:nvSpPr>
        <p:spPr>
          <a:xfrm>
            <a:off x="838200" y="365126"/>
            <a:ext cx="10515600" cy="647598"/>
          </a:xfrm>
        </p:spPr>
        <p:txBody>
          <a:bodyPr>
            <a:normAutofit/>
          </a:bodyPr>
          <a:lstStyle/>
          <a:p>
            <a:r>
              <a:rPr lang="en-US" sz="3200" b="1" dirty="0">
                <a:solidFill>
                  <a:schemeClr val="accent1"/>
                </a:solidFill>
              </a:rPr>
              <a:t>Including yoga and meditation</a:t>
            </a:r>
            <a:endParaRPr lang="en-IN" sz="3200" dirty="0">
              <a:solidFill>
                <a:schemeClr val="accent1"/>
              </a:solidFill>
            </a:endParaRPr>
          </a:p>
        </p:txBody>
      </p:sp>
      <p:sp>
        <p:nvSpPr>
          <p:cNvPr id="3" name="Content Placeholder 2">
            <a:extLst>
              <a:ext uri="{FF2B5EF4-FFF2-40B4-BE49-F238E27FC236}">
                <a16:creationId xmlns:a16="http://schemas.microsoft.com/office/drawing/2014/main" id="{33BD8DA5-D83C-4FE9-AF6E-2BED15A74278}"/>
              </a:ext>
            </a:extLst>
          </p:cNvPr>
          <p:cNvSpPr>
            <a:spLocks noGrp="1"/>
          </p:cNvSpPr>
          <p:nvPr>
            <p:ph idx="1"/>
          </p:nvPr>
        </p:nvSpPr>
        <p:spPr>
          <a:xfrm>
            <a:off x="838200" y="1179871"/>
            <a:ext cx="10515600" cy="4997092"/>
          </a:xfrm>
        </p:spPr>
        <p:txBody>
          <a:bodyPr/>
          <a:lstStyle/>
          <a:p>
            <a:r>
              <a:rPr lang="en-US" dirty="0"/>
              <a:t>Practicing </a:t>
            </a:r>
            <a:r>
              <a:rPr lang="en-US" b="1" dirty="0"/>
              <a:t>yoga</a:t>
            </a:r>
            <a:r>
              <a:rPr lang="en-US" dirty="0"/>
              <a:t> improves balance, endurance, flexibility, and strength, while </a:t>
            </a:r>
            <a:r>
              <a:rPr lang="en-US" b="1" dirty="0"/>
              <a:t>meditation</a:t>
            </a:r>
            <a:r>
              <a:rPr lang="en-US" dirty="0"/>
              <a:t> helps keep the mind sharp, relieves stress and anxiety, and can strengthen your immune system. Following a few simple poses, breathing techniques, and positive coping skills can help retirees manage stress, improve mental clarity, manage chronic conditions, and promote a healthier lifestyle. </a:t>
            </a:r>
            <a:endParaRPr lang="en-IN" dirty="0"/>
          </a:p>
        </p:txBody>
      </p:sp>
    </p:spTree>
    <p:extLst>
      <p:ext uri="{BB962C8B-B14F-4D97-AF65-F5344CB8AC3E}">
        <p14:creationId xmlns:p14="http://schemas.microsoft.com/office/powerpoint/2010/main" val="421995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0C7A-96E5-4506-A87C-63847ABE0E67}"/>
              </a:ext>
            </a:extLst>
          </p:cNvPr>
          <p:cNvSpPr>
            <a:spLocks noGrp="1"/>
          </p:cNvSpPr>
          <p:nvPr>
            <p:ph type="title"/>
          </p:nvPr>
        </p:nvSpPr>
        <p:spPr>
          <a:xfrm>
            <a:off x="838200" y="365125"/>
            <a:ext cx="10515600" cy="826677"/>
          </a:xfrm>
        </p:spPr>
        <p:txBody>
          <a:bodyPr>
            <a:noAutofit/>
          </a:bodyPr>
          <a:lstStyle/>
          <a:p>
            <a:r>
              <a:rPr lang="en-IN" sz="3200" b="1" dirty="0">
                <a:solidFill>
                  <a:schemeClr val="accent1"/>
                </a:solidFill>
              </a:rPr>
              <a:t> </a:t>
            </a:r>
            <a:br>
              <a:rPr lang="en-IN" sz="3200" dirty="0">
                <a:solidFill>
                  <a:schemeClr val="accent1"/>
                </a:solidFill>
              </a:rPr>
            </a:br>
            <a:r>
              <a:rPr lang="en-IN" sz="3200" b="1" dirty="0">
                <a:solidFill>
                  <a:schemeClr val="accent1"/>
                </a:solidFill>
              </a:rPr>
              <a:t>Ancient Indian Value System</a:t>
            </a:r>
            <a:br>
              <a:rPr lang="en-IN" sz="3200" dirty="0">
                <a:solidFill>
                  <a:schemeClr val="accent1"/>
                </a:solidFill>
              </a:rPr>
            </a:br>
            <a:endParaRPr lang="en-IN" sz="3200" dirty="0">
              <a:solidFill>
                <a:schemeClr val="accent1"/>
              </a:solidFill>
            </a:endParaRPr>
          </a:p>
        </p:txBody>
      </p:sp>
      <p:sp>
        <p:nvSpPr>
          <p:cNvPr id="3" name="Content Placeholder 2">
            <a:extLst>
              <a:ext uri="{FF2B5EF4-FFF2-40B4-BE49-F238E27FC236}">
                <a16:creationId xmlns:a16="http://schemas.microsoft.com/office/drawing/2014/main" id="{18A02BF0-F7CF-4668-A3A7-EEDF0444A610}"/>
              </a:ext>
            </a:extLst>
          </p:cNvPr>
          <p:cNvSpPr>
            <a:spLocks noGrp="1"/>
          </p:cNvSpPr>
          <p:nvPr>
            <p:ph idx="1"/>
          </p:nvPr>
        </p:nvSpPr>
        <p:spPr>
          <a:xfrm>
            <a:off x="838200" y="1579045"/>
            <a:ext cx="10515600" cy="4351338"/>
          </a:xfrm>
        </p:spPr>
        <p:txBody>
          <a:bodyPr/>
          <a:lstStyle/>
          <a:p>
            <a:r>
              <a:rPr lang="en-IN" dirty="0"/>
              <a:t>The cultural development of any country is dependent on its geographical factors.</a:t>
            </a:r>
          </a:p>
          <a:p>
            <a:r>
              <a:rPr lang="en-IN" dirty="0"/>
              <a:t>Man has been dependent on the physical facts of nature, but he has not been content to live under its limitations, and he has always striven progressively to break through the barriers placed by nature (Bose, 1958).</a:t>
            </a:r>
          </a:p>
          <a:p>
            <a:r>
              <a:rPr lang="en-IN" dirty="0"/>
              <a:t>India is bestowed with a plethora of value based living conditions in the form of </a:t>
            </a:r>
            <a:r>
              <a:rPr lang="en-IN" dirty="0" err="1"/>
              <a:t>scriptures,religion</a:t>
            </a:r>
            <a:r>
              <a:rPr lang="en-IN" dirty="0"/>
              <a:t>/way of living, </a:t>
            </a:r>
            <a:r>
              <a:rPr lang="en-IN" dirty="0" err="1"/>
              <a:t>culture,heritage,saints,seers</a:t>
            </a:r>
            <a:r>
              <a:rPr lang="en-IN" dirty="0"/>
              <a:t> over the ages.</a:t>
            </a:r>
          </a:p>
        </p:txBody>
      </p:sp>
    </p:spTree>
    <p:extLst>
      <p:ext uri="{BB962C8B-B14F-4D97-AF65-F5344CB8AC3E}">
        <p14:creationId xmlns:p14="http://schemas.microsoft.com/office/powerpoint/2010/main" val="25550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FCCA-4818-4156-B8C9-0D5EC6503F11}"/>
              </a:ext>
            </a:extLst>
          </p:cNvPr>
          <p:cNvSpPr>
            <a:spLocks noGrp="1"/>
          </p:cNvSpPr>
          <p:nvPr>
            <p:ph type="title"/>
          </p:nvPr>
        </p:nvSpPr>
        <p:spPr>
          <a:xfrm>
            <a:off x="838200" y="966165"/>
            <a:ext cx="10515600" cy="1032160"/>
          </a:xfrm>
        </p:spPr>
        <p:txBody>
          <a:bodyPr>
            <a:noAutofit/>
          </a:bodyPr>
          <a:lstStyle/>
          <a:p>
            <a:r>
              <a:rPr lang="en-US" sz="3200" b="1" i="1" dirty="0" err="1">
                <a:solidFill>
                  <a:schemeClr val="accent1"/>
                </a:solidFill>
              </a:rPr>
              <a:t>Srimad</a:t>
            </a:r>
            <a:r>
              <a:rPr lang="en-US" sz="3200" b="1" i="1" dirty="0">
                <a:solidFill>
                  <a:schemeClr val="accent1"/>
                </a:solidFill>
              </a:rPr>
              <a:t> Bhagavat Gita</a:t>
            </a:r>
            <a:r>
              <a:rPr lang="en-US" sz="3200" b="1" dirty="0">
                <a:solidFill>
                  <a:schemeClr val="accent1"/>
                </a:solidFill>
              </a:rPr>
              <a:t>:</a:t>
            </a:r>
            <a:br>
              <a:rPr lang="en-IN" sz="3200" b="1" i="1" dirty="0">
                <a:solidFill>
                  <a:schemeClr val="accent1"/>
                </a:solidFill>
              </a:rPr>
            </a:br>
            <a:br>
              <a:rPr lang="en-IN" sz="3200" dirty="0">
                <a:solidFill>
                  <a:schemeClr val="accent1"/>
                </a:solidFill>
              </a:rPr>
            </a:br>
            <a:endParaRPr lang="en-IN" sz="3200" dirty="0">
              <a:solidFill>
                <a:schemeClr val="accent1"/>
              </a:solidFill>
            </a:endParaRPr>
          </a:p>
        </p:txBody>
      </p:sp>
      <p:sp>
        <p:nvSpPr>
          <p:cNvPr id="3" name="Content Placeholder 2">
            <a:extLst>
              <a:ext uri="{FF2B5EF4-FFF2-40B4-BE49-F238E27FC236}">
                <a16:creationId xmlns:a16="http://schemas.microsoft.com/office/drawing/2014/main" id="{AC6A55DB-953B-447D-83B1-112FC9FB1C70}"/>
              </a:ext>
            </a:extLst>
          </p:cNvPr>
          <p:cNvSpPr>
            <a:spLocks noGrp="1"/>
          </p:cNvSpPr>
          <p:nvPr>
            <p:ph idx="1"/>
          </p:nvPr>
        </p:nvSpPr>
        <p:spPr>
          <a:xfrm>
            <a:off x="838200" y="1767039"/>
            <a:ext cx="10515600" cy="4068682"/>
          </a:xfrm>
        </p:spPr>
        <p:txBody>
          <a:bodyPr/>
          <a:lstStyle/>
          <a:p>
            <a:r>
              <a:rPr lang="en-IN" i="1" dirty="0" err="1"/>
              <a:t>Srimad</a:t>
            </a:r>
            <a:r>
              <a:rPr lang="en-IN" i="1" dirty="0"/>
              <a:t> Bhagavat Gita </a:t>
            </a:r>
            <a:r>
              <a:rPr lang="en-IN" dirty="0"/>
              <a:t>is the repository of Human Values. It’s the timeless wisdom and the priceless gift that Human Civilization can ever have.</a:t>
            </a:r>
          </a:p>
          <a:p>
            <a:r>
              <a:rPr lang="en-IN" dirty="0"/>
              <a:t>Since ages </a:t>
            </a:r>
            <a:r>
              <a:rPr lang="en-IN" i="1" dirty="0"/>
              <a:t>Bhagavat Gita </a:t>
            </a:r>
            <a:r>
              <a:rPr lang="en-IN" dirty="0"/>
              <a:t>is the ultimate path finder and provides solution to numerous confusions and conflicts in the human mind.</a:t>
            </a:r>
          </a:p>
          <a:p>
            <a:r>
              <a:rPr lang="en-IN" i="1" dirty="0"/>
              <a:t>Bhagavat Gita </a:t>
            </a:r>
            <a:r>
              <a:rPr lang="en-IN" dirty="0"/>
              <a:t>describes these fundamental universal principles – the underlying framework of the universe that reflects the purpose of the universal architect. </a:t>
            </a:r>
          </a:p>
        </p:txBody>
      </p:sp>
    </p:spTree>
    <p:extLst>
      <p:ext uri="{BB962C8B-B14F-4D97-AF65-F5344CB8AC3E}">
        <p14:creationId xmlns:p14="http://schemas.microsoft.com/office/powerpoint/2010/main" val="155077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4A5E-1DF6-449C-ABEE-D83C878F88FB}"/>
              </a:ext>
            </a:extLst>
          </p:cNvPr>
          <p:cNvSpPr>
            <a:spLocks noGrp="1"/>
          </p:cNvSpPr>
          <p:nvPr>
            <p:ph type="title"/>
          </p:nvPr>
        </p:nvSpPr>
        <p:spPr>
          <a:xfrm>
            <a:off x="838200" y="919929"/>
            <a:ext cx="10515600" cy="1325563"/>
          </a:xfrm>
        </p:spPr>
        <p:txBody>
          <a:bodyPr>
            <a:normAutofit fontScale="90000"/>
          </a:bodyPr>
          <a:lstStyle/>
          <a:p>
            <a:r>
              <a:rPr lang="en-US" b="1" i="1" dirty="0" err="1">
                <a:solidFill>
                  <a:schemeClr val="accent1"/>
                </a:solidFill>
              </a:rPr>
              <a:t>Srimad</a:t>
            </a:r>
            <a:r>
              <a:rPr lang="en-US" b="1" i="1" dirty="0">
                <a:solidFill>
                  <a:schemeClr val="accent1"/>
                </a:solidFill>
              </a:rPr>
              <a:t> Bhagavat Gita</a:t>
            </a:r>
            <a:r>
              <a:rPr lang="en-US" b="1" dirty="0">
                <a:solidFill>
                  <a:schemeClr val="accent1"/>
                </a:solidFill>
              </a:rPr>
              <a:t>:</a:t>
            </a:r>
            <a:br>
              <a:rPr lang="en-IN" b="1" i="1" dirty="0">
                <a:solidFill>
                  <a:schemeClr val="accent1"/>
                </a:solidFill>
              </a:rPr>
            </a:br>
            <a:br>
              <a:rPr lang="en-IN" dirty="0">
                <a:solidFill>
                  <a:schemeClr val="accent1"/>
                </a:solidFill>
              </a:rPr>
            </a:br>
            <a:endParaRPr lang="en-IN" dirty="0"/>
          </a:p>
        </p:txBody>
      </p:sp>
      <p:sp>
        <p:nvSpPr>
          <p:cNvPr id="3" name="Content Placeholder 2">
            <a:extLst>
              <a:ext uri="{FF2B5EF4-FFF2-40B4-BE49-F238E27FC236}">
                <a16:creationId xmlns:a16="http://schemas.microsoft.com/office/drawing/2014/main" id="{90B427B9-B0E8-45AB-88AA-CF5B59CE7C9A}"/>
              </a:ext>
            </a:extLst>
          </p:cNvPr>
          <p:cNvSpPr>
            <a:spLocks noGrp="1"/>
          </p:cNvSpPr>
          <p:nvPr>
            <p:ph idx="1"/>
          </p:nvPr>
        </p:nvSpPr>
        <p:spPr>
          <a:xfrm>
            <a:off x="838200" y="2431800"/>
            <a:ext cx="10515600" cy="4351338"/>
          </a:xfrm>
        </p:spPr>
        <p:txBody>
          <a:bodyPr/>
          <a:lstStyle/>
          <a:p>
            <a:r>
              <a:rPr lang="en-US" dirty="0"/>
              <a:t>There are various principles, guidelines in </a:t>
            </a:r>
            <a:r>
              <a:rPr lang="en-US" i="1" dirty="0"/>
              <a:t>Bhagavat Gita </a:t>
            </a:r>
            <a:r>
              <a:rPr lang="en-US" dirty="0"/>
              <a:t>for a higher way of life with bigger goals. Few of the verses quoted here. However, it’s extremely difficult to choose few verses considering the richness of the sacred scripture.</a:t>
            </a:r>
            <a:endParaRPr lang="en-IN" dirty="0"/>
          </a:p>
        </p:txBody>
      </p:sp>
    </p:spTree>
    <p:extLst>
      <p:ext uri="{BB962C8B-B14F-4D97-AF65-F5344CB8AC3E}">
        <p14:creationId xmlns:p14="http://schemas.microsoft.com/office/powerpoint/2010/main" val="4134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BC4C-2B60-4A8D-B519-77A9395BFE53}"/>
              </a:ext>
            </a:extLst>
          </p:cNvPr>
          <p:cNvSpPr>
            <a:spLocks noGrp="1"/>
          </p:cNvSpPr>
          <p:nvPr>
            <p:ph type="title"/>
          </p:nvPr>
        </p:nvSpPr>
        <p:spPr>
          <a:xfrm>
            <a:off x="838200" y="313754"/>
            <a:ext cx="10515600" cy="138309"/>
          </a:xfrm>
        </p:spPr>
        <p:txBody>
          <a:bodyPr>
            <a:normAutofit fontScale="90000"/>
          </a:bodyPr>
          <a:lstStyle/>
          <a:p>
            <a:br>
              <a:rPr lang="en-IN" sz="3200" dirty="0">
                <a:solidFill>
                  <a:schemeClr val="accent1"/>
                </a:solidFill>
              </a:rPr>
            </a:br>
            <a:endParaRPr lang="en-IN" sz="3200" dirty="0">
              <a:solidFill>
                <a:schemeClr val="accent1"/>
              </a:solidFill>
            </a:endParaRPr>
          </a:p>
        </p:txBody>
      </p:sp>
      <p:sp>
        <p:nvSpPr>
          <p:cNvPr id="3" name="Content Placeholder 2">
            <a:extLst>
              <a:ext uri="{FF2B5EF4-FFF2-40B4-BE49-F238E27FC236}">
                <a16:creationId xmlns:a16="http://schemas.microsoft.com/office/drawing/2014/main" id="{0D4E856A-7B78-4004-A4D0-BFA79BF45095}"/>
              </a:ext>
            </a:extLst>
          </p:cNvPr>
          <p:cNvSpPr>
            <a:spLocks noGrp="1"/>
          </p:cNvSpPr>
          <p:nvPr>
            <p:ph idx="1"/>
          </p:nvPr>
        </p:nvSpPr>
        <p:spPr>
          <a:xfrm>
            <a:off x="838200" y="616449"/>
            <a:ext cx="10515600" cy="5560514"/>
          </a:xfrm>
        </p:spPr>
        <p:txBody>
          <a:bodyPr/>
          <a:lstStyle/>
          <a:p>
            <a:pPr marL="0" indent="0">
              <a:buNone/>
            </a:pPr>
            <a:r>
              <a:rPr lang="en-IN" sz="3200" dirty="0"/>
              <a:t>  </a:t>
            </a:r>
            <a:r>
              <a:rPr lang="en-US" sz="3200" b="1" dirty="0">
                <a:solidFill>
                  <a:schemeClr val="accent1"/>
                </a:solidFill>
              </a:rPr>
              <a:t>Perfection in Action</a:t>
            </a:r>
            <a:endParaRPr lang="en-IN" sz="3200" dirty="0"/>
          </a:p>
          <a:p>
            <a:r>
              <a:rPr lang="en-IN" sz="2400" dirty="0"/>
              <a:t>Kings such as </a:t>
            </a:r>
            <a:r>
              <a:rPr lang="en-IN" sz="2400" i="1" dirty="0"/>
              <a:t>Janaka</a:t>
            </a:r>
            <a:r>
              <a:rPr lang="en-IN" sz="2400" dirty="0"/>
              <a:t>, father of </a:t>
            </a:r>
            <a:r>
              <a:rPr lang="en-IN" sz="2400" i="1" dirty="0"/>
              <a:t>Sita </a:t>
            </a:r>
            <a:r>
              <a:rPr lang="en-IN" sz="2400" dirty="0"/>
              <a:t>and father-in-law of Lord </a:t>
            </a:r>
            <a:r>
              <a:rPr lang="en-IN" sz="2400" i="1" dirty="0"/>
              <a:t>Rama</a:t>
            </a:r>
            <a:r>
              <a:rPr lang="en-IN" sz="2400" dirty="0"/>
              <a:t>, attained perfection solely by performance of prescribed duties.</a:t>
            </a:r>
          </a:p>
          <a:p>
            <a:r>
              <a:rPr lang="en-US" sz="2400" dirty="0"/>
              <a:t>The sense of duty is very important for growth of a human being.</a:t>
            </a:r>
            <a:endParaRPr lang="en-IN" sz="2400" dirty="0"/>
          </a:p>
          <a:p>
            <a:pPr marL="0" indent="0">
              <a:buNone/>
            </a:pPr>
            <a:endParaRPr lang="en-IN" dirty="0"/>
          </a:p>
          <a:p>
            <a:pPr marL="0" indent="0">
              <a:buNone/>
            </a:pPr>
            <a:r>
              <a:rPr lang="en-IN" dirty="0"/>
              <a:t>   </a:t>
            </a:r>
            <a:r>
              <a:rPr lang="en-US" sz="3200" b="1" dirty="0">
                <a:solidFill>
                  <a:schemeClr val="accent1"/>
                </a:solidFill>
              </a:rPr>
              <a:t>Perfection in Speech</a:t>
            </a:r>
          </a:p>
          <a:p>
            <a:r>
              <a:rPr lang="en-IN" sz="2400" dirty="0"/>
              <a:t>Austerity of speech consists in speaking words that are truthful, pleasing, beneficial, and not agitating to others, and also in regularly reciting </a:t>
            </a:r>
            <a:r>
              <a:rPr lang="en-IN" sz="2400" i="1" dirty="0"/>
              <a:t>Vedic </a:t>
            </a:r>
            <a:r>
              <a:rPr lang="en-IN" sz="2400" dirty="0"/>
              <a:t>literature.</a:t>
            </a:r>
          </a:p>
          <a:p>
            <a:r>
              <a:rPr lang="en-US" sz="2400" dirty="0"/>
              <a:t>It is believed that most of the problems of present day world can be solved if we practice this sutra in our life.</a:t>
            </a:r>
            <a:endParaRPr lang="en-IN" sz="2400" dirty="0"/>
          </a:p>
          <a:p>
            <a:endParaRPr lang="en-IN" sz="2400" dirty="0">
              <a:solidFill>
                <a:schemeClr val="accent1"/>
              </a:solidFill>
            </a:endParaRPr>
          </a:p>
          <a:p>
            <a:pPr marL="0" indent="0">
              <a:buNone/>
            </a:pPr>
            <a:endParaRPr lang="en-IN" dirty="0"/>
          </a:p>
        </p:txBody>
      </p:sp>
    </p:spTree>
    <p:extLst>
      <p:ext uri="{BB962C8B-B14F-4D97-AF65-F5344CB8AC3E}">
        <p14:creationId xmlns:p14="http://schemas.microsoft.com/office/powerpoint/2010/main" val="367316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1544-4891-468A-B573-684668B02918}"/>
              </a:ext>
            </a:extLst>
          </p:cNvPr>
          <p:cNvSpPr>
            <a:spLocks noGrp="1"/>
          </p:cNvSpPr>
          <p:nvPr>
            <p:ph type="title"/>
          </p:nvPr>
        </p:nvSpPr>
        <p:spPr>
          <a:xfrm>
            <a:off x="838200" y="280345"/>
            <a:ext cx="10515600" cy="487632"/>
          </a:xfrm>
        </p:spPr>
        <p:txBody>
          <a:bodyPr>
            <a:noAutofit/>
          </a:bodyPr>
          <a:lstStyle/>
          <a:p>
            <a:pPr lvl="1"/>
            <a:r>
              <a:rPr lang="en-US" sz="3200" b="1" dirty="0">
                <a:solidFill>
                  <a:schemeClr val="accent1"/>
                </a:solidFill>
              </a:rPr>
              <a:t>  </a:t>
            </a:r>
            <a:r>
              <a:rPr lang="en-US" sz="3200" b="1" dirty="0">
                <a:solidFill>
                  <a:schemeClr val="accent1"/>
                </a:solidFill>
                <a:latin typeface="+mn-lt"/>
              </a:rPr>
              <a:t> Perfection in</a:t>
            </a:r>
            <a:r>
              <a:rPr lang="en-US" sz="3200" b="1" dirty="0">
                <a:solidFill>
                  <a:schemeClr val="accent1"/>
                </a:solidFill>
              </a:rPr>
              <a:t> </a:t>
            </a:r>
            <a:r>
              <a:rPr lang="en-US" sz="3200" b="1" dirty="0">
                <a:solidFill>
                  <a:schemeClr val="accent1"/>
                </a:solidFill>
                <a:latin typeface="+mn-lt"/>
              </a:rPr>
              <a:t>thought</a:t>
            </a:r>
            <a:endParaRPr lang="en-IN" sz="3200" dirty="0">
              <a:solidFill>
                <a:schemeClr val="accent1"/>
              </a:solidFill>
              <a:latin typeface="+mn-lt"/>
            </a:endParaRPr>
          </a:p>
        </p:txBody>
      </p:sp>
      <p:sp>
        <p:nvSpPr>
          <p:cNvPr id="3" name="Content Placeholder 2">
            <a:extLst>
              <a:ext uri="{FF2B5EF4-FFF2-40B4-BE49-F238E27FC236}">
                <a16:creationId xmlns:a16="http://schemas.microsoft.com/office/drawing/2014/main" id="{3721F320-707E-4641-AC21-A0710F88054A}"/>
              </a:ext>
            </a:extLst>
          </p:cNvPr>
          <p:cNvSpPr>
            <a:spLocks noGrp="1"/>
          </p:cNvSpPr>
          <p:nvPr>
            <p:ph idx="1"/>
          </p:nvPr>
        </p:nvSpPr>
        <p:spPr>
          <a:xfrm>
            <a:off x="838200" y="991849"/>
            <a:ext cx="10515600" cy="5585806"/>
          </a:xfrm>
        </p:spPr>
        <p:txBody>
          <a:bodyPr/>
          <a:lstStyle/>
          <a:p>
            <a:r>
              <a:rPr lang="en-US" dirty="0"/>
              <a:t>The devotees, who always worship Lord with exclusive devotion meditating on the transcendental form and by engaging themselves in supreme consciousness by hearing, chanting, remembering and offering prayer are perfect in self-realization.</a:t>
            </a:r>
          </a:p>
          <a:p>
            <a:r>
              <a:rPr lang="en-US" dirty="0"/>
              <a:t> Lord carries what they lack and preserves what they have. They are always taken care of.</a:t>
            </a:r>
            <a:endParaRPr lang="en-IN" sz="3200" dirty="0"/>
          </a:p>
          <a:p>
            <a:pPr marL="0" indent="0">
              <a:buNone/>
            </a:pPr>
            <a:r>
              <a:rPr lang="en-IN" sz="3200" b="1" dirty="0"/>
              <a:t>   </a:t>
            </a:r>
            <a:r>
              <a:rPr lang="en-US" sz="3200" b="1" dirty="0">
                <a:solidFill>
                  <a:schemeClr val="accent1"/>
                </a:solidFill>
              </a:rPr>
              <a:t>Transmigration of Soul</a:t>
            </a:r>
            <a:endParaRPr lang="en-IN" sz="3200" dirty="0">
              <a:solidFill>
                <a:schemeClr val="accent1"/>
              </a:solidFill>
            </a:endParaRPr>
          </a:p>
          <a:p>
            <a:r>
              <a:rPr lang="en-US" dirty="0"/>
              <a:t>As a person puts on new garments giving up old ones, the souls similarly accepts new body, giving up the old one. This is also called the principle of transmigration of soul. Knowledge of this make a person faces death with </a:t>
            </a:r>
            <a:r>
              <a:rPr lang="en-US" dirty="0" err="1"/>
              <a:t>valour</a:t>
            </a:r>
            <a:r>
              <a:rPr lang="en-US" dirty="0"/>
              <a:t> and ease.</a:t>
            </a:r>
            <a:endParaRPr lang="en-IN" sz="32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9983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AA1B-5FCA-4472-ABE8-59F13C3C4451}"/>
              </a:ext>
            </a:extLst>
          </p:cNvPr>
          <p:cNvSpPr>
            <a:spLocks noGrp="1"/>
          </p:cNvSpPr>
          <p:nvPr>
            <p:ph type="title"/>
          </p:nvPr>
        </p:nvSpPr>
        <p:spPr>
          <a:xfrm>
            <a:off x="838200" y="365125"/>
            <a:ext cx="10515600" cy="929419"/>
          </a:xfrm>
        </p:spPr>
        <p:txBody>
          <a:bodyPr>
            <a:normAutofit/>
          </a:bodyPr>
          <a:lstStyle/>
          <a:p>
            <a:r>
              <a:rPr lang="en-US" sz="2400" b="1" i="1" dirty="0">
                <a:solidFill>
                  <a:schemeClr val="accent1"/>
                </a:solidFill>
              </a:rPr>
              <a:t>    </a:t>
            </a:r>
            <a:r>
              <a:rPr lang="en-US" sz="3200" b="1" i="1" dirty="0" err="1">
                <a:solidFill>
                  <a:schemeClr val="accent1"/>
                </a:solidFill>
                <a:latin typeface="+mn-lt"/>
              </a:rPr>
              <a:t>Niskama</a:t>
            </a:r>
            <a:r>
              <a:rPr lang="en-US" sz="3200" b="1" i="1" dirty="0">
                <a:solidFill>
                  <a:schemeClr val="accent1"/>
                </a:solidFill>
                <a:latin typeface="+mn-lt"/>
              </a:rPr>
              <a:t> Karma</a:t>
            </a:r>
            <a:r>
              <a:rPr lang="en-US" sz="2400" b="1" i="1" dirty="0">
                <a:solidFill>
                  <a:schemeClr val="accent1"/>
                </a:solidFill>
              </a:rPr>
              <a:t> </a:t>
            </a:r>
            <a:r>
              <a:rPr lang="en-US" sz="2400" b="1" dirty="0">
                <a:solidFill>
                  <a:schemeClr val="accent1"/>
                </a:solidFill>
              </a:rPr>
              <a:t>( Doing work without desire for result)</a:t>
            </a:r>
            <a:br>
              <a:rPr lang="en-IN" sz="2400" dirty="0">
                <a:solidFill>
                  <a:schemeClr val="accent1"/>
                </a:solidFill>
              </a:rPr>
            </a:br>
            <a:endParaRPr lang="en-IN" sz="2400" dirty="0">
              <a:solidFill>
                <a:schemeClr val="accent1"/>
              </a:solidFill>
            </a:endParaRPr>
          </a:p>
        </p:txBody>
      </p:sp>
      <p:sp>
        <p:nvSpPr>
          <p:cNvPr id="3" name="Content Placeholder 2">
            <a:extLst>
              <a:ext uri="{FF2B5EF4-FFF2-40B4-BE49-F238E27FC236}">
                <a16:creationId xmlns:a16="http://schemas.microsoft.com/office/drawing/2014/main" id="{5D2FEB15-E5FF-4C89-8CAD-F1D24A16F4AF}"/>
              </a:ext>
            </a:extLst>
          </p:cNvPr>
          <p:cNvSpPr>
            <a:spLocks noGrp="1"/>
          </p:cNvSpPr>
          <p:nvPr>
            <p:ph idx="1"/>
          </p:nvPr>
        </p:nvSpPr>
        <p:spPr>
          <a:xfrm>
            <a:off x="838200" y="1140431"/>
            <a:ext cx="10515600" cy="5036532"/>
          </a:xfrm>
        </p:spPr>
        <p:txBody>
          <a:bodyPr/>
          <a:lstStyle/>
          <a:p>
            <a:r>
              <a:rPr lang="en-US" dirty="0"/>
              <a:t>Each individual is called upon to perform his duty without being concerned about the reward for or consequences of such an action. </a:t>
            </a:r>
          </a:p>
          <a:p>
            <a:r>
              <a:rPr lang="en-US" dirty="0"/>
              <a:t>Never consider yourself the cause of the results of your activities, and never be detached to not doing your duty.</a:t>
            </a:r>
            <a:endParaRPr lang="en-IN" sz="3200" dirty="0"/>
          </a:p>
          <a:p>
            <a:pPr marL="0" indent="0">
              <a:buNone/>
            </a:pPr>
            <a:r>
              <a:rPr lang="en-IN" sz="3200" b="1" dirty="0"/>
              <a:t>   </a:t>
            </a:r>
            <a:r>
              <a:rPr lang="en-US" sz="3200" b="1" dirty="0">
                <a:solidFill>
                  <a:schemeClr val="accent1"/>
                </a:solidFill>
              </a:rPr>
              <a:t>Three modes of material nature</a:t>
            </a:r>
            <a:endParaRPr lang="en-IN" sz="3200" dirty="0">
              <a:solidFill>
                <a:schemeClr val="accent1"/>
              </a:solidFill>
            </a:endParaRPr>
          </a:p>
          <a:p>
            <a:r>
              <a:rPr lang="en-US" dirty="0"/>
              <a:t>Material nature consists of three modes -</a:t>
            </a:r>
            <a:r>
              <a:rPr lang="en-US" i="1" dirty="0"/>
              <a:t>Sattva </a:t>
            </a:r>
            <a:r>
              <a:rPr lang="en-US" dirty="0"/>
              <a:t>(goodness), </a:t>
            </a:r>
            <a:r>
              <a:rPr lang="en-US" i="1" dirty="0"/>
              <a:t>rajas </a:t>
            </a:r>
            <a:r>
              <a:rPr lang="en-US" dirty="0"/>
              <a:t>(passion) and </a:t>
            </a:r>
            <a:r>
              <a:rPr lang="en-US" i="1" dirty="0"/>
              <a:t>tamas </a:t>
            </a:r>
            <a:r>
              <a:rPr lang="en-US" dirty="0"/>
              <a:t>(ignorance). Though the living entity has nothing to do  with this, he becomes conditioned by the material world. This is the cause of various happiness and sorrows.</a:t>
            </a:r>
            <a:endParaRPr lang="en-IN" sz="3200" dirty="0"/>
          </a:p>
          <a:p>
            <a:endParaRPr lang="en-IN" dirty="0"/>
          </a:p>
        </p:txBody>
      </p:sp>
    </p:spTree>
    <p:extLst>
      <p:ext uri="{BB962C8B-B14F-4D97-AF65-F5344CB8AC3E}">
        <p14:creationId xmlns:p14="http://schemas.microsoft.com/office/powerpoint/2010/main" val="337039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3482-75D6-492D-87D7-4CAD84757EF4}"/>
              </a:ext>
            </a:extLst>
          </p:cNvPr>
          <p:cNvSpPr>
            <a:spLocks noGrp="1"/>
          </p:cNvSpPr>
          <p:nvPr>
            <p:ph type="title"/>
          </p:nvPr>
        </p:nvSpPr>
        <p:spPr>
          <a:xfrm>
            <a:off x="745733" y="1590692"/>
            <a:ext cx="10515600" cy="1319837"/>
          </a:xfrm>
        </p:spPr>
        <p:txBody>
          <a:bodyPr>
            <a:normAutofit/>
          </a:bodyPr>
          <a:lstStyle/>
          <a:p>
            <a:r>
              <a:rPr lang="en-US" sz="3200" b="1" dirty="0">
                <a:solidFill>
                  <a:schemeClr val="accent1"/>
                </a:solidFill>
              </a:rPr>
              <a:t>   Intake of proper food</a:t>
            </a:r>
            <a:br>
              <a:rPr lang="en-IN" sz="2400" dirty="0">
                <a:solidFill>
                  <a:schemeClr val="accent1"/>
                </a:solidFill>
              </a:rPr>
            </a:br>
            <a:endParaRPr lang="en-IN" sz="2400" dirty="0">
              <a:solidFill>
                <a:schemeClr val="accent1"/>
              </a:solidFill>
            </a:endParaRPr>
          </a:p>
        </p:txBody>
      </p:sp>
      <p:sp>
        <p:nvSpPr>
          <p:cNvPr id="3" name="Content Placeholder 2">
            <a:extLst>
              <a:ext uri="{FF2B5EF4-FFF2-40B4-BE49-F238E27FC236}">
                <a16:creationId xmlns:a16="http://schemas.microsoft.com/office/drawing/2014/main" id="{9B3CFB21-6827-4E02-B859-69B38EBD90FC}"/>
              </a:ext>
            </a:extLst>
          </p:cNvPr>
          <p:cNvSpPr>
            <a:spLocks noGrp="1"/>
          </p:cNvSpPr>
          <p:nvPr>
            <p:ph idx="1"/>
          </p:nvPr>
        </p:nvSpPr>
        <p:spPr>
          <a:xfrm>
            <a:off x="745733" y="2506662"/>
            <a:ext cx="10515600" cy="4351338"/>
          </a:xfrm>
        </p:spPr>
        <p:txBody>
          <a:bodyPr/>
          <a:lstStyle/>
          <a:p>
            <a:r>
              <a:rPr lang="en-US" dirty="0"/>
              <a:t>Foods dear to those in the mode of goodness increases the duration of life, purify one’s existence and give strength, health, happiness and satisfaction. Such foods are juicy, fatty, wholesome, and pleasing to the heart (</a:t>
            </a:r>
            <a:r>
              <a:rPr lang="en-US" dirty="0" err="1"/>
              <a:t>Prabhupada</a:t>
            </a:r>
            <a:r>
              <a:rPr lang="en-US" dirty="0"/>
              <a:t>, 1972).</a:t>
            </a:r>
            <a:endParaRPr lang="en-IN" sz="3200" dirty="0"/>
          </a:p>
          <a:p>
            <a:endParaRPr lang="en-IN" dirty="0"/>
          </a:p>
        </p:txBody>
      </p:sp>
    </p:spTree>
    <p:extLst>
      <p:ext uri="{BB962C8B-B14F-4D97-AF65-F5344CB8AC3E}">
        <p14:creationId xmlns:p14="http://schemas.microsoft.com/office/powerpoint/2010/main" val="85567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9863-A162-41F6-8BC7-457B9FC10C60}"/>
              </a:ext>
            </a:extLst>
          </p:cNvPr>
          <p:cNvSpPr>
            <a:spLocks noGrp="1"/>
          </p:cNvSpPr>
          <p:nvPr>
            <p:ph type="title"/>
          </p:nvPr>
        </p:nvSpPr>
        <p:spPr>
          <a:xfrm>
            <a:off x="982038" y="2766218"/>
            <a:ext cx="10515600" cy="1325563"/>
          </a:xfrm>
        </p:spPr>
        <p:txBody>
          <a:bodyPr>
            <a:normAutofit/>
          </a:bodyPr>
          <a:lstStyle/>
          <a:p>
            <a:pPr algn="ctr"/>
            <a:r>
              <a:rPr lang="en-IN" sz="5400" b="1" dirty="0">
                <a:solidFill>
                  <a:schemeClr val="accent1"/>
                </a:solidFill>
              </a:rPr>
              <a:t>THANK YOU</a:t>
            </a:r>
          </a:p>
        </p:txBody>
      </p:sp>
    </p:spTree>
    <p:extLst>
      <p:ext uri="{BB962C8B-B14F-4D97-AF65-F5344CB8AC3E}">
        <p14:creationId xmlns:p14="http://schemas.microsoft.com/office/powerpoint/2010/main" val="244895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A405-1D4B-47FC-8AC7-41C16D9F3149}"/>
              </a:ext>
            </a:extLst>
          </p:cNvPr>
          <p:cNvSpPr>
            <a:spLocks noGrp="1"/>
          </p:cNvSpPr>
          <p:nvPr>
            <p:ph type="title"/>
          </p:nvPr>
        </p:nvSpPr>
        <p:spPr>
          <a:xfrm>
            <a:off x="838200" y="889107"/>
            <a:ext cx="10515600" cy="1325563"/>
          </a:xfrm>
        </p:spPr>
        <p:txBody>
          <a:bodyPr/>
          <a:lstStyle/>
          <a:p>
            <a:pPr marL="571500" indent="-571500">
              <a:buFont typeface="Wingdings" panose="05000000000000000000" pitchFamily="2" charset="2"/>
              <a:buChar char="Ø"/>
            </a:pPr>
            <a:r>
              <a:rPr lang="en-IN" dirty="0">
                <a:solidFill>
                  <a:schemeClr val="accent1"/>
                </a:solidFill>
              </a:rPr>
              <a:t>Outline</a:t>
            </a:r>
          </a:p>
        </p:txBody>
      </p:sp>
      <p:sp>
        <p:nvSpPr>
          <p:cNvPr id="3" name="Content Placeholder 2">
            <a:extLst>
              <a:ext uri="{FF2B5EF4-FFF2-40B4-BE49-F238E27FC236}">
                <a16:creationId xmlns:a16="http://schemas.microsoft.com/office/drawing/2014/main" id="{8E30FEA5-F7EA-4B3F-A539-FF2CD4AC0285}"/>
              </a:ext>
            </a:extLst>
          </p:cNvPr>
          <p:cNvSpPr>
            <a:spLocks noGrp="1"/>
          </p:cNvSpPr>
          <p:nvPr>
            <p:ph idx="1"/>
          </p:nvPr>
        </p:nvSpPr>
        <p:spPr>
          <a:xfrm>
            <a:off x="838200" y="2349607"/>
            <a:ext cx="10515600" cy="2602537"/>
          </a:xfrm>
        </p:spPr>
        <p:txBody>
          <a:bodyPr/>
          <a:lstStyle/>
          <a:p>
            <a:r>
              <a:rPr lang="en-IN" dirty="0"/>
              <a:t>Indian values system</a:t>
            </a:r>
          </a:p>
          <a:p>
            <a:r>
              <a:rPr lang="en-IN" dirty="0"/>
              <a:t>Contents of Indian values system</a:t>
            </a:r>
          </a:p>
          <a:p>
            <a:r>
              <a:rPr lang="en-IN" dirty="0"/>
              <a:t>Ancient Indian values system</a:t>
            </a:r>
          </a:p>
          <a:p>
            <a:r>
              <a:rPr lang="en-IN" dirty="0"/>
              <a:t>Richness of values in </a:t>
            </a:r>
            <a:r>
              <a:rPr lang="en-US" i="1" dirty="0" err="1"/>
              <a:t>Srimad</a:t>
            </a:r>
            <a:r>
              <a:rPr lang="en-US" i="1" dirty="0"/>
              <a:t> Bhagavat Gita</a:t>
            </a:r>
            <a:endParaRPr lang="en-IN" dirty="0"/>
          </a:p>
        </p:txBody>
      </p:sp>
    </p:spTree>
    <p:extLst>
      <p:ext uri="{BB962C8B-B14F-4D97-AF65-F5344CB8AC3E}">
        <p14:creationId xmlns:p14="http://schemas.microsoft.com/office/powerpoint/2010/main" val="57372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AF81-853A-4D1B-B374-0B403E956211}"/>
              </a:ext>
            </a:extLst>
          </p:cNvPr>
          <p:cNvSpPr>
            <a:spLocks noGrp="1"/>
          </p:cNvSpPr>
          <p:nvPr>
            <p:ph type="title"/>
          </p:nvPr>
        </p:nvSpPr>
        <p:spPr>
          <a:xfrm>
            <a:off x="838200" y="365125"/>
            <a:ext cx="10515600" cy="1083531"/>
          </a:xfrm>
        </p:spPr>
        <p:txBody>
          <a:bodyPr>
            <a:normAutofit fontScale="90000"/>
          </a:bodyPr>
          <a:lstStyle/>
          <a:p>
            <a:r>
              <a:rPr lang="en-IN" b="1" i="1" dirty="0">
                <a:solidFill>
                  <a:schemeClr val="accent1"/>
                </a:solidFill>
              </a:rPr>
              <a:t>INDIAN  VALUE  SYSTEM</a:t>
            </a:r>
            <a:br>
              <a:rPr lang="en-IN" dirty="0"/>
            </a:br>
            <a:endParaRPr lang="en-IN" dirty="0"/>
          </a:p>
        </p:txBody>
      </p:sp>
      <p:sp>
        <p:nvSpPr>
          <p:cNvPr id="3" name="Content Placeholder 2">
            <a:extLst>
              <a:ext uri="{FF2B5EF4-FFF2-40B4-BE49-F238E27FC236}">
                <a16:creationId xmlns:a16="http://schemas.microsoft.com/office/drawing/2014/main" id="{92C18112-132A-492E-8CE0-007635495A57}"/>
              </a:ext>
            </a:extLst>
          </p:cNvPr>
          <p:cNvSpPr>
            <a:spLocks noGrp="1"/>
          </p:cNvSpPr>
          <p:nvPr>
            <p:ph idx="1"/>
          </p:nvPr>
        </p:nvSpPr>
        <p:spPr>
          <a:xfrm>
            <a:off x="612170" y="1034515"/>
            <a:ext cx="10515600" cy="4351338"/>
          </a:xfrm>
        </p:spPr>
        <p:txBody>
          <a:bodyPr>
            <a:normAutofit/>
          </a:bodyPr>
          <a:lstStyle/>
          <a:p>
            <a:pPr marL="0" indent="0">
              <a:buNone/>
            </a:pPr>
            <a:endParaRPr lang="en-IN" dirty="0"/>
          </a:p>
          <a:p>
            <a:r>
              <a:rPr lang="en-IN" dirty="0"/>
              <a:t>India is a land of values. It is the moral responsibility of every individual to take innate care to see that these values are transcended from one generation to another.</a:t>
            </a:r>
          </a:p>
          <a:p>
            <a:endParaRPr lang="en-IN" dirty="0"/>
          </a:p>
          <a:p>
            <a:r>
              <a:rPr lang="en-IN" dirty="0"/>
              <a:t>They determine the nature of governance, choice in selection and removal of key personnel; policies, strategies, practices and relationships that, in turn determine the performance and sustainability of the organization in the long run.</a:t>
            </a:r>
          </a:p>
        </p:txBody>
      </p:sp>
    </p:spTree>
    <p:extLst>
      <p:ext uri="{BB962C8B-B14F-4D97-AF65-F5344CB8AC3E}">
        <p14:creationId xmlns:p14="http://schemas.microsoft.com/office/powerpoint/2010/main" val="28625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F401-0BDC-4734-BA8E-2BCD1ED01EBC}"/>
              </a:ext>
            </a:extLst>
          </p:cNvPr>
          <p:cNvSpPr>
            <a:spLocks noGrp="1"/>
          </p:cNvSpPr>
          <p:nvPr>
            <p:ph type="title"/>
          </p:nvPr>
        </p:nvSpPr>
        <p:spPr>
          <a:xfrm>
            <a:off x="838200" y="365126"/>
            <a:ext cx="10515600" cy="980790"/>
          </a:xfrm>
        </p:spPr>
        <p:txBody>
          <a:bodyPr>
            <a:normAutofit fontScale="90000"/>
          </a:bodyPr>
          <a:lstStyle/>
          <a:p>
            <a:r>
              <a:rPr lang="en-IN" b="1" i="1" dirty="0">
                <a:solidFill>
                  <a:schemeClr val="accent1"/>
                </a:solidFill>
              </a:rPr>
              <a:t>INDIAN  VALUE  SYSTEM</a:t>
            </a:r>
            <a:br>
              <a:rPr lang="en-IN" dirty="0"/>
            </a:br>
            <a:endParaRPr lang="en-IN" dirty="0"/>
          </a:p>
        </p:txBody>
      </p:sp>
      <p:sp>
        <p:nvSpPr>
          <p:cNvPr id="3" name="Content Placeholder 2">
            <a:extLst>
              <a:ext uri="{FF2B5EF4-FFF2-40B4-BE49-F238E27FC236}">
                <a16:creationId xmlns:a16="http://schemas.microsoft.com/office/drawing/2014/main" id="{6B319BA7-2581-46A0-BFC8-5A9C38AE3D72}"/>
              </a:ext>
            </a:extLst>
          </p:cNvPr>
          <p:cNvSpPr>
            <a:spLocks noGrp="1"/>
          </p:cNvSpPr>
          <p:nvPr>
            <p:ph idx="1"/>
          </p:nvPr>
        </p:nvSpPr>
        <p:spPr>
          <a:xfrm>
            <a:off x="642991" y="1253331"/>
            <a:ext cx="10515600" cy="4351338"/>
          </a:xfrm>
        </p:spPr>
        <p:txBody>
          <a:bodyPr/>
          <a:lstStyle/>
          <a:p>
            <a:r>
              <a:rPr lang="en-IN" dirty="0"/>
              <a:t>The Tata group is well known for its value-based philosophy of management. As has often been reported in the business press, “Tata represent value like honesty, fairness, reliability, technological innovation and, above all, Indian-ness”.</a:t>
            </a:r>
          </a:p>
          <a:p>
            <a:r>
              <a:rPr lang="en-IN" dirty="0"/>
              <a:t>Hindustan Lever is another outstanding company in India is known for its value based professional management and ethical business philosophy.</a:t>
            </a:r>
          </a:p>
          <a:p>
            <a:r>
              <a:rPr lang="en-IN" dirty="0"/>
              <a:t>Infosys, one of the best known IT companies, has received numerous awards and commendations for its outstanding performance and is known for its distinct purpose and values.</a:t>
            </a:r>
          </a:p>
          <a:p>
            <a:endParaRPr lang="en-IN" dirty="0"/>
          </a:p>
        </p:txBody>
      </p:sp>
    </p:spTree>
    <p:extLst>
      <p:ext uri="{BB962C8B-B14F-4D97-AF65-F5344CB8AC3E}">
        <p14:creationId xmlns:p14="http://schemas.microsoft.com/office/powerpoint/2010/main" val="258822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5566-4F21-4672-B13F-04AF6BEE12E0}"/>
              </a:ext>
            </a:extLst>
          </p:cNvPr>
          <p:cNvSpPr>
            <a:spLocks noGrp="1"/>
          </p:cNvSpPr>
          <p:nvPr>
            <p:ph type="title"/>
          </p:nvPr>
        </p:nvSpPr>
        <p:spPr>
          <a:xfrm>
            <a:off x="838200" y="365125"/>
            <a:ext cx="10515600" cy="939693"/>
          </a:xfrm>
        </p:spPr>
        <p:txBody>
          <a:bodyPr>
            <a:normAutofit fontScale="90000"/>
          </a:bodyPr>
          <a:lstStyle/>
          <a:p>
            <a:r>
              <a:rPr lang="en-IN" b="1" i="1" dirty="0">
                <a:solidFill>
                  <a:schemeClr val="accent1"/>
                </a:solidFill>
              </a:rPr>
              <a:t>INDIAN  VALUE  SYSTEM</a:t>
            </a:r>
            <a:br>
              <a:rPr lang="en-IN" dirty="0"/>
            </a:br>
            <a:endParaRPr lang="en-IN" dirty="0"/>
          </a:p>
        </p:txBody>
      </p:sp>
      <p:sp>
        <p:nvSpPr>
          <p:cNvPr id="3" name="Content Placeholder 2">
            <a:extLst>
              <a:ext uri="{FF2B5EF4-FFF2-40B4-BE49-F238E27FC236}">
                <a16:creationId xmlns:a16="http://schemas.microsoft.com/office/drawing/2014/main" id="{D174371D-54A3-4823-8264-BB8E13DF923A}"/>
              </a:ext>
            </a:extLst>
          </p:cNvPr>
          <p:cNvSpPr>
            <a:spLocks noGrp="1"/>
          </p:cNvSpPr>
          <p:nvPr>
            <p:ph idx="1"/>
          </p:nvPr>
        </p:nvSpPr>
        <p:spPr>
          <a:xfrm>
            <a:off x="838200" y="1304818"/>
            <a:ext cx="10515600" cy="4351338"/>
          </a:xfrm>
        </p:spPr>
        <p:txBody>
          <a:bodyPr/>
          <a:lstStyle/>
          <a:p>
            <a:r>
              <a:rPr lang="en-IN" b="1" dirty="0"/>
              <a:t>Living Peacefully</a:t>
            </a:r>
            <a:r>
              <a:rPr lang="en-IN" dirty="0"/>
              <a:t> </a:t>
            </a:r>
          </a:p>
          <a:p>
            <a:r>
              <a:rPr lang="en-US" b="1" dirty="0"/>
              <a:t>Respect one’s elders.</a:t>
            </a:r>
            <a:r>
              <a:rPr lang="en-US" dirty="0"/>
              <a:t> </a:t>
            </a:r>
            <a:endParaRPr lang="en-IN" dirty="0"/>
          </a:p>
          <a:p>
            <a:r>
              <a:rPr lang="en-US" b="1" dirty="0"/>
              <a:t>Respect each other’s rights.</a:t>
            </a:r>
            <a:endParaRPr lang="en-IN" dirty="0"/>
          </a:p>
          <a:p>
            <a:r>
              <a:rPr lang="en-IN" b="1" dirty="0"/>
              <a:t>Bonding with family, paying heeds to elders’ advice</a:t>
            </a:r>
          </a:p>
          <a:p>
            <a:r>
              <a:rPr lang="en-IN" b="1" dirty="0"/>
              <a:t>Maintaining Integrity</a:t>
            </a:r>
          </a:p>
          <a:p>
            <a:r>
              <a:rPr lang="en-IN" b="1" dirty="0" err="1"/>
              <a:t>Athithi</a:t>
            </a:r>
            <a:r>
              <a:rPr lang="en-IN" b="1" dirty="0"/>
              <a:t> devo </a:t>
            </a:r>
            <a:r>
              <a:rPr lang="en-IN" b="1" dirty="0" err="1"/>
              <a:t>bhavah</a:t>
            </a:r>
            <a:r>
              <a:rPr lang="en-IN" b="1" dirty="0"/>
              <a:t>.	</a:t>
            </a:r>
          </a:p>
          <a:p>
            <a:r>
              <a:rPr lang="en-US" b="1" dirty="0"/>
              <a:t>Having great faith in religion.</a:t>
            </a:r>
            <a:endParaRPr lang="en-IN" dirty="0"/>
          </a:p>
          <a:p>
            <a:r>
              <a:rPr lang="en-US" b="1" dirty="0"/>
              <a:t>Including yoga and meditation.</a:t>
            </a:r>
            <a:endParaRPr lang="en-IN" dirty="0"/>
          </a:p>
          <a:p>
            <a:pPr marL="0" indent="0">
              <a:buNone/>
            </a:pPr>
            <a:endParaRPr lang="en-IN" dirty="0"/>
          </a:p>
        </p:txBody>
      </p:sp>
    </p:spTree>
    <p:extLst>
      <p:ext uri="{BB962C8B-B14F-4D97-AF65-F5344CB8AC3E}">
        <p14:creationId xmlns:p14="http://schemas.microsoft.com/office/powerpoint/2010/main" val="270732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F004-08FA-4018-931A-2614AD117B38}"/>
              </a:ext>
            </a:extLst>
          </p:cNvPr>
          <p:cNvSpPr>
            <a:spLocks noGrp="1"/>
          </p:cNvSpPr>
          <p:nvPr>
            <p:ph type="title"/>
          </p:nvPr>
        </p:nvSpPr>
        <p:spPr>
          <a:xfrm>
            <a:off x="838200" y="365126"/>
            <a:ext cx="10515600" cy="568940"/>
          </a:xfrm>
        </p:spPr>
        <p:txBody>
          <a:bodyPr>
            <a:normAutofit/>
          </a:bodyPr>
          <a:lstStyle/>
          <a:p>
            <a:r>
              <a:rPr lang="en-US" sz="3200" dirty="0">
                <a:solidFill>
                  <a:schemeClr val="accent1"/>
                </a:solidFill>
                <a:latin typeface="+mn-lt"/>
              </a:rPr>
              <a:t>LIVING PEACEFULLY</a:t>
            </a:r>
            <a:endParaRPr lang="en-IN" sz="3200" dirty="0">
              <a:solidFill>
                <a:schemeClr val="accent1"/>
              </a:solidFill>
              <a:latin typeface="+mn-lt"/>
            </a:endParaRPr>
          </a:p>
        </p:txBody>
      </p:sp>
      <p:sp>
        <p:nvSpPr>
          <p:cNvPr id="3" name="Content Placeholder 2">
            <a:extLst>
              <a:ext uri="{FF2B5EF4-FFF2-40B4-BE49-F238E27FC236}">
                <a16:creationId xmlns:a16="http://schemas.microsoft.com/office/drawing/2014/main" id="{B16F84B0-AB64-4757-AEFA-E348B694CE95}"/>
              </a:ext>
            </a:extLst>
          </p:cNvPr>
          <p:cNvSpPr>
            <a:spLocks noGrp="1"/>
          </p:cNvSpPr>
          <p:nvPr>
            <p:ph idx="1"/>
          </p:nvPr>
        </p:nvSpPr>
        <p:spPr>
          <a:xfrm>
            <a:off x="838200" y="1160206"/>
            <a:ext cx="10515600" cy="5476568"/>
          </a:xfrm>
        </p:spPr>
        <p:txBody>
          <a:bodyPr/>
          <a:lstStyle/>
          <a:p>
            <a:r>
              <a:rPr lang="en-US" dirty="0"/>
              <a:t> Mental, physical and emotional peace for everyone. Prevents wastage of precious time and energy on negative thinking and negative emotions. </a:t>
            </a:r>
          </a:p>
          <a:p>
            <a:pPr marL="0" indent="0">
              <a:buNone/>
            </a:pPr>
            <a:endParaRPr lang="en-US" dirty="0"/>
          </a:p>
          <a:p>
            <a:pPr marL="0" indent="0">
              <a:buNone/>
            </a:pPr>
            <a:r>
              <a:rPr lang="en-IN" sz="3200" dirty="0">
                <a:solidFill>
                  <a:schemeClr val="accent1"/>
                </a:solidFill>
              </a:rPr>
              <a:t>RESPECT OURS ELDERS</a:t>
            </a:r>
          </a:p>
          <a:p>
            <a:r>
              <a:rPr lang="en-US" b="1" dirty="0"/>
              <a:t>Elders</a:t>
            </a:r>
            <a:r>
              <a:rPr lang="en-US" dirty="0"/>
              <a:t> feel honored when you appreciate them and offer assistance to them. It is </a:t>
            </a:r>
            <a:r>
              <a:rPr lang="en-US" b="1" dirty="0"/>
              <a:t>our</a:t>
            </a:r>
            <a:r>
              <a:rPr lang="en-US" dirty="0"/>
              <a:t> duty to help them when needed because they are old now and are incapable to handle things on </a:t>
            </a:r>
            <a:r>
              <a:rPr lang="en-US" b="1" dirty="0"/>
              <a:t>their</a:t>
            </a:r>
            <a:r>
              <a:rPr lang="en-US" dirty="0"/>
              <a:t> own like before. You should always help </a:t>
            </a:r>
            <a:r>
              <a:rPr lang="en-US" b="1" dirty="0"/>
              <a:t>your elders</a:t>
            </a:r>
            <a:r>
              <a:rPr lang="en-US" dirty="0"/>
              <a:t> like holding groceries and opening a door to show sign of </a:t>
            </a:r>
            <a:r>
              <a:rPr lang="en-US" b="1" dirty="0"/>
              <a:t>respect</a:t>
            </a:r>
            <a:r>
              <a:rPr lang="en-US" dirty="0"/>
              <a:t>.</a:t>
            </a:r>
            <a:endParaRPr lang="en-IN" sz="3200" dirty="0"/>
          </a:p>
          <a:p>
            <a:endParaRPr lang="en-US" sz="3200" dirty="0"/>
          </a:p>
        </p:txBody>
      </p:sp>
    </p:spTree>
    <p:extLst>
      <p:ext uri="{BB962C8B-B14F-4D97-AF65-F5344CB8AC3E}">
        <p14:creationId xmlns:p14="http://schemas.microsoft.com/office/powerpoint/2010/main" val="31002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FAF4-3D33-47A1-9F6D-2D1ED6ACA27A}"/>
              </a:ext>
            </a:extLst>
          </p:cNvPr>
          <p:cNvSpPr>
            <a:spLocks noGrp="1"/>
          </p:cNvSpPr>
          <p:nvPr>
            <p:ph type="title"/>
          </p:nvPr>
        </p:nvSpPr>
        <p:spPr>
          <a:xfrm>
            <a:off x="838200" y="365125"/>
            <a:ext cx="10515600" cy="686927"/>
          </a:xfrm>
        </p:spPr>
        <p:txBody>
          <a:bodyPr>
            <a:normAutofit/>
          </a:bodyPr>
          <a:lstStyle/>
          <a:p>
            <a:r>
              <a:rPr lang="en-US" sz="3200" b="1" dirty="0">
                <a:solidFill>
                  <a:schemeClr val="accent1"/>
                </a:solidFill>
              </a:rPr>
              <a:t>Respect each other’s rights</a:t>
            </a:r>
            <a:endParaRPr lang="en-IN" sz="3200" dirty="0">
              <a:solidFill>
                <a:schemeClr val="accent1"/>
              </a:solidFill>
            </a:endParaRPr>
          </a:p>
        </p:txBody>
      </p:sp>
      <p:sp>
        <p:nvSpPr>
          <p:cNvPr id="3" name="Content Placeholder 2">
            <a:extLst>
              <a:ext uri="{FF2B5EF4-FFF2-40B4-BE49-F238E27FC236}">
                <a16:creationId xmlns:a16="http://schemas.microsoft.com/office/drawing/2014/main" id="{5D54B4E9-6D27-418B-A131-63CD7AE1C1FF}"/>
              </a:ext>
            </a:extLst>
          </p:cNvPr>
          <p:cNvSpPr>
            <a:spLocks noGrp="1"/>
          </p:cNvSpPr>
          <p:nvPr>
            <p:ph idx="1"/>
          </p:nvPr>
        </p:nvSpPr>
        <p:spPr>
          <a:xfrm>
            <a:off x="838200" y="1209368"/>
            <a:ext cx="10515600" cy="4967595"/>
          </a:xfrm>
        </p:spPr>
        <p:txBody>
          <a:bodyPr>
            <a:normAutofit/>
          </a:bodyPr>
          <a:lstStyle/>
          <a:p>
            <a:r>
              <a:rPr lang="en-US" dirty="0"/>
              <a:t>Receiving </a:t>
            </a:r>
            <a:r>
              <a:rPr lang="en-US" b="1" dirty="0"/>
              <a:t>respect</a:t>
            </a:r>
            <a:r>
              <a:rPr lang="en-US" dirty="0"/>
              <a:t> from </a:t>
            </a:r>
            <a:r>
              <a:rPr lang="en-US" b="1" dirty="0"/>
              <a:t>others</a:t>
            </a:r>
            <a:r>
              <a:rPr lang="en-US" dirty="0"/>
              <a:t> is </a:t>
            </a:r>
            <a:r>
              <a:rPr lang="en-US" b="1" dirty="0"/>
              <a:t>important</a:t>
            </a:r>
            <a:r>
              <a:rPr lang="en-US" dirty="0"/>
              <a:t> because it helps us to feel safe and to express ourselves. Being respected by </a:t>
            </a:r>
            <a:r>
              <a:rPr lang="en-US" b="1" dirty="0"/>
              <a:t>important</a:t>
            </a:r>
            <a:r>
              <a:rPr lang="en-US" dirty="0"/>
              <a:t> people in our lives growing up teaches us how to be respectful toward </a:t>
            </a:r>
            <a:r>
              <a:rPr lang="en-US" b="1" dirty="0"/>
              <a:t>others</a:t>
            </a:r>
            <a:r>
              <a:rPr lang="en-US" dirty="0"/>
              <a:t>.</a:t>
            </a:r>
            <a:endParaRPr lang="en-US" sz="3200" dirty="0"/>
          </a:p>
          <a:p>
            <a:pPr marL="0" indent="0">
              <a:buNone/>
            </a:pPr>
            <a:r>
              <a:rPr lang="en-IN" sz="3200" b="1" dirty="0">
                <a:solidFill>
                  <a:schemeClr val="accent1"/>
                </a:solidFill>
              </a:rPr>
              <a:t>Bonding with family, paying heeds to elders’ advice</a:t>
            </a:r>
          </a:p>
          <a:p>
            <a:r>
              <a:rPr lang="en-US" b="1" dirty="0"/>
              <a:t>Being close</a:t>
            </a:r>
            <a:r>
              <a:rPr lang="en-US" dirty="0"/>
              <a:t> to </a:t>
            </a:r>
            <a:r>
              <a:rPr lang="en-US" b="1" dirty="0"/>
              <a:t>family</a:t>
            </a:r>
            <a:r>
              <a:rPr lang="en-US" dirty="0"/>
              <a:t> also means more frequent visits from people you care about. Living </a:t>
            </a:r>
            <a:r>
              <a:rPr lang="en-US" b="1" dirty="0"/>
              <a:t>near</a:t>
            </a:r>
            <a:r>
              <a:rPr lang="en-US" dirty="0"/>
              <a:t> loved </a:t>
            </a:r>
            <a:r>
              <a:rPr lang="en-US" b="1" dirty="0"/>
              <a:t>ones</a:t>
            </a:r>
            <a:r>
              <a:rPr lang="en-US" dirty="0"/>
              <a:t> can also </a:t>
            </a:r>
            <a:r>
              <a:rPr lang="en-US" b="1" dirty="0"/>
              <a:t>be</a:t>
            </a:r>
            <a:r>
              <a:rPr lang="en-US" dirty="0"/>
              <a:t> helpful in case of emergencies. It's nice to know your </a:t>
            </a:r>
            <a:r>
              <a:rPr lang="en-US" b="1" dirty="0"/>
              <a:t>family</a:t>
            </a:r>
            <a:r>
              <a:rPr lang="en-US" dirty="0"/>
              <a:t> can </a:t>
            </a:r>
            <a:r>
              <a:rPr lang="en-US" b="1" dirty="0"/>
              <a:t>be</a:t>
            </a:r>
            <a:r>
              <a:rPr lang="en-US" dirty="0"/>
              <a:t> there for you emotionally and physically when they live nearby.</a:t>
            </a:r>
          </a:p>
          <a:p>
            <a:pPr marL="0" indent="0">
              <a:buNone/>
            </a:pPr>
            <a:br>
              <a:rPr lang="en-US" dirty="0"/>
            </a:br>
            <a:endParaRPr lang="en-IN" dirty="0"/>
          </a:p>
        </p:txBody>
      </p:sp>
    </p:spTree>
    <p:extLst>
      <p:ext uri="{BB962C8B-B14F-4D97-AF65-F5344CB8AC3E}">
        <p14:creationId xmlns:p14="http://schemas.microsoft.com/office/powerpoint/2010/main" val="31606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2EB8-5C17-46DD-B5D8-242DD25129A0}"/>
              </a:ext>
            </a:extLst>
          </p:cNvPr>
          <p:cNvSpPr>
            <a:spLocks noGrp="1"/>
          </p:cNvSpPr>
          <p:nvPr>
            <p:ph type="title"/>
          </p:nvPr>
        </p:nvSpPr>
        <p:spPr>
          <a:xfrm>
            <a:off x="838200" y="365125"/>
            <a:ext cx="10515600" cy="470617"/>
          </a:xfrm>
        </p:spPr>
        <p:txBody>
          <a:bodyPr>
            <a:normAutofit fontScale="90000"/>
          </a:bodyPr>
          <a:lstStyle/>
          <a:p>
            <a:br>
              <a:rPr lang="en-IN" sz="4800" b="1" dirty="0">
                <a:solidFill>
                  <a:schemeClr val="accent1"/>
                </a:solidFill>
              </a:rPr>
            </a:br>
            <a:r>
              <a:rPr lang="en-IN" sz="3600" b="1" dirty="0">
                <a:solidFill>
                  <a:schemeClr val="accent1"/>
                </a:solidFill>
              </a:rPr>
              <a:t>Bonding with family, paying heeds to elders’ advice</a:t>
            </a:r>
            <a:br>
              <a:rPr lang="en-IN" sz="3600" b="1" dirty="0">
                <a:solidFill>
                  <a:schemeClr val="accent1"/>
                </a:solidFill>
              </a:rPr>
            </a:br>
            <a:endParaRPr lang="en-IN" sz="3600" dirty="0"/>
          </a:p>
        </p:txBody>
      </p:sp>
      <p:sp>
        <p:nvSpPr>
          <p:cNvPr id="3" name="Content Placeholder 2">
            <a:extLst>
              <a:ext uri="{FF2B5EF4-FFF2-40B4-BE49-F238E27FC236}">
                <a16:creationId xmlns:a16="http://schemas.microsoft.com/office/drawing/2014/main" id="{0B8B0088-971E-4E7A-8F02-93286BF5A566}"/>
              </a:ext>
            </a:extLst>
          </p:cNvPr>
          <p:cNvSpPr>
            <a:spLocks noGrp="1"/>
          </p:cNvSpPr>
          <p:nvPr>
            <p:ph idx="1"/>
          </p:nvPr>
        </p:nvSpPr>
        <p:spPr>
          <a:xfrm>
            <a:off x="838200" y="1012723"/>
            <a:ext cx="10515600" cy="5164240"/>
          </a:xfrm>
        </p:spPr>
        <p:txBody>
          <a:bodyPr/>
          <a:lstStyle/>
          <a:p>
            <a:r>
              <a:rPr lang="en-US" dirty="0"/>
              <a:t>We should pay attention to the elder one in </a:t>
            </a:r>
            <a:r>
              <a:rPr lang="en-US" dirty="0" err="1"/>
              <a:t>family,not</a:t>
            </a:r>
            <a:r>
              <a:rPr lang="en-US" dirty="0"/>
              <a:t> only in family but in society who cares for our well being because they have more experience than us and they know how to behave in a situation more than us .They came to that position by passing all the challenges in their life at our age. </a:t>
            </a:r>
          </a:p>
          <a:p>
            <a:pPr marL="0" indent="0">
              <a:buNone/>
            </a:pPr>
            <a:r>
              <a:rPr lang="en-US" sz="3200" b="1" dirty="0">
                <a:solidFill>
                  <a:schemeClr val="accent1"/>
                </a:solidFill>
              </a:rPr>
              <a:t>Maintaining integrity</a:t>
            </a:r>
          </a:p>
          <a:p>
            <a:r>
              <a:rPr lang="en-US" dirty="0"/>
              <a:t>It is perhaps </a:t>
            </a:r>
            <a:r>
              <a:rPr lang="en-US" b="1" dirty="0"/>
              <a:t>the</a:t>
            </a:r>
            <a:r>
              <a:rPr lang="en-US" dirty="0"/>
              <a:t> most important principle of leadership, because it demands truthfulness and </a:t>
            </a:r>
            <a:r>
              <a:rPr lang="en-US" b="1" dirty="0"/>
              <a:t>honesty</a:t>
            </a:r>
            <a:r>
              <a:rPr lang="en-US" dirty="0"/>
              <a:t>. ... </a:t>
            </a:r>
            <a:r>
              <a:rPr lang="en-US" b="1" dirty="0"/>
              <a:t>Integrity</a:t>
            </a:r>
            <a:r>
              <a:rPr lang="en-US" dirty="0"/>
              <a:t> means telling </a:t>
            </a:r>
            <a:r>
              <a:rPr lang="en-US" b="1" dirty="0"/>
              <a:t>the</a:t>
            </a:r>
            <a:r>
              <a:rPr lang="en-US" dirty="0"/>
              <a:t> truth even if </a:t>
            </a:r>
            <a:r>
              <a:rPr lang="en-US" b="1" dirty="0"/>
              <a:t>the</a:t>
            </a:r>
            <a:r>
              <a:rPr lang="en-US" dirty="0"/>
              <a:t> truth is ugly. Due to integrity, you will gain trust and respect from the people around you. </a:t>
            </a:r>
            <a:r>
              <a:rPr lang="en-US" b="1" dirty="0"/>
              <a:t>Integrity</a:t>
            </a:r>
            <a:r>
              <a:rPr lang="en-US" dirty="0"/>
              <a:t> is not just important on a personal level, it is also vitally important at a workplace level. </a:t>
            </a:r>
            <a:endParaRPr lang="en-IN" sz="3200" b="1" dirty="0">
              <a:solidFill>
                <a:schemeClr val="accent1"/>
              </a:solidFill>
            </a:endParaRPr>
          </a:p>
          <a:p>
            <a:endParaRPr lang="en-IN" dirty="0"/>
          </a:p>
        </p:txBody>
      </p:sp>
    </p:spTree>
    <p:extLst>
      <p:ext uri="{BB962C8B-B14F-4D97-AF65-F5344CB8AC3E}">
        <p14:creationId xmlns:p14="http://schemas.microsoft.com/office/powerpoint/2010/main" val="334316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12C-CE3A-45FD-83EF-8AA92A6D53E3}"/>
              </a:ext>
            </a:extLst>
          </p:cNvPr>
          <p:cNvSpPr>
            <a:spLocks noGrp="1"/>
          </p:cNvSpPr>
          <p:nvPr>
            <p:ph type="title"/>
          </p:nvPr>
        </p:nvSpPr>
        <p:spPr>
          <a:xfrm>
            <a:off x="838200" y="365125"/>
            <a:ext cx="10515600" cy="539443"/>
          </a:xfrm>
        </p:spPr>
        <p:txBody>
          <a:bodyPr>
            <a:normAutofit/>
          </a:bodyPr>
          <a:lstStyle/>
          <a:p>
            <a:r>
              <a:rPr lang="en-IN" sz="3200" b="1" dirty="0" err="1">
                <a:solidFill>
                  <a:schemeClr val="accent1"/>
                </a:solidFill>
              </a:rPr>
              <a:t>Athithi</a:t>
            </a:r>
            <a:r>
              <a:rPr lang="en-IN" sz="3200" b="1" dirty="0">
                <a:solidFill>
                  <a:schemeClr val="accent1"/>
                </a:solidFill>
              </a:rPr>
              <a:t> devo </a:t>
            </a:r>
            <a:r>
              <a:rPr lang="en-IN" sz="3200" b="1" dirty="0" err="1">
                <a:solidFill>
                  <a:schemeClr val="accent1"/>
                </a:solidFill>
              </a:rPr>
              <a:t>bhavah</a:t>
            </a:r>
            <a:endParaRPr lang="en-IN" sz="3200" dirty="0">
              <a:solidFill>
                <a:schemeClr val="accent1"/>
              </a:solidFill>
            </a:endParaRPr>
          </a:p>
        </p:txBody>
      </p:sp>
      <p:sp>
        <p:nvSpPr>
          <p:cNvPr id="3" name="Content Placeholder 2">
            <a:extLst>
              <a:ext uri="{FF2B5EF4-FFF2-40B4-BE49-F238E27FC236}">
                <a16:creationId xmlns:a16="http://schemas.microsoft.com/office/drawing/2014/main" id="{67697B70-085E-45A8-B385-E4E9267C6E96}"/>
              </a:ext>
            </a:extLst>
          </p:cNvPr>
          <p:cNvSpPr>
            <a:spLocks noGrp="1"/>
          </p:cNvSpPr>
          <p:nvPr>
            <p:ph idx="1"/>
          </p:nvPr>
        </p:nvSpPr>
        <p:spPr>
          <a:xfrm>
            <a:off x="838200" y="973394"/>
            <a:ext cx="10515600" cy="5203569"/>
          </a:xfrm>
        </p:spPr>
        <p:txBody>
          <a:bodyPr>
            <a:normAutofit lnSpcReduction="10000"/>
          </a:bodyPr>
          <a:lstStyle/>
          <a:p>
            <a:r>
              <a:rPr lang="en-US" dirty="0"/>
              <a:t>In  Hindustan our manner is very respectful and our hearts are always open. In many ways, at that time India was the ultimate destination for the enlightened travelers.  India is one of many </a:t>
            </a:r>
            <a:r>
              <a:rPr lang="en-US" b="1" dirty="0"/>
              <a:t>countries</a:t>
            </a:r>
            <a:r>
              <a:rPr lang="en-US" dirty="0"/>
              <a:t> which has a culture and tradition to treat </a:t>
            </a:r>
            <a:r>
              <a:rPr lang="en-US" b="1" dirty="0"/>
              <a:t>guest</a:t>
            </a:r>
            <a:r>
              <a:rPr lang="en-US" dirty="0"/>
              <a:t> like </a:t>
            </a:r>
            <a:r>
              <a:rPr lang="en-US" b="1" dirty="0"/>
              <a:t>God</a:t>
            </a:r>
            <a:r>
              <a:rPr lang="en-US" dirty="0"/>
              <a:t>. In Sanskrit ATITHI DEVO BHAVAH means </a:t>
            </a:r>
            <a:r>
              <a:rPr lang="en-US" b="1" dirty="0"/>
              <a:t>guest</a:t>
            </a:r>
            <a:r>
              <a:rPr lang="en-US" dirty="0"/>
              <a:t> is like </a:t>
            </a:r>
            <a:r>
              <a:rPr lang="en-US" b="1" dirty="0"/>
              <a:t>God</a:t>
            </a:r>
            <a:r>
              <a:rPr lang="en-US" dirty="0"/>
              <a:t>. To attempt to improve the number of tourists traveling to India, the Tourism Department of India started the </a:t>
            </a:r>
            <a:r>
              <a:rPr lang="en-US" b="1" dirty="0" err="1"/>
              <a:t>Atithi</a:t>
            </a:r>
            <a:r>
              <a:rPr lang="en-US" b="1" dirty="0"/>
              <a:t> Devo Bhava</a:t>
            </a:r>
            <a:r>
              <a:rPr lang="en-US" dirty="0"/>
              <a:t> campaign .</a:t>
            </a:r>
          </a:p>
          <a:p>
            <a:pPr marL="0" indent="0">
              <a:buNone/>
            </a:pPr>
            <a:r>
              <a:rPr lang="en-US" sz="3200" b="1" dirty="0">
                <a:solidFill>
                  <a:schemeClr val="accent1"/>
                </a:solidFill>
              </a:rPr>
              <a:t>Having great faith in religion</a:t>
            </a:r>
            <a:endParaRPr lang="en-US" sz="3200" dirty="0">
              <a:solidFill>
                <a:schemeClr val="accent1"/>
              </a:solidFill>
            </a:endParaRPr>
          </a:p>
          <a:p>
            <a:r>
              <a:rPr lang="en-US" b="1" dirty="0"/>
              <a:t>Religious</a:t>
            </a:r>
            <a:r>
              <a:rPr lang="en-US" dirty="0"/>
              <a:t> people likely </a:t>
            </a:r>
            <a:r>
              <a:rPr lang="en-US" b="1" dirty="0"/>
              <a:t>benefit</a:t>
            </a:r>
            <a:r>
              <a:rPr lang="en-US" dirty="0"/>
              <a:t> from better social support and </a:t>
            </a:r>
            <a:r>
              <a:rPr lang="en-US" b="1" dirty="0"/>
              <a:t>having</a:t>
            </a:r>
            <a:r>
              <a:rPr lang="en-US" dirty="0"/>
              <a:t> a sense of purpose in their lives. They also </a:t>
            </a:r>
            <a:r>
              <a:rPr lang="en-US" b="1" dirty="0"/>
              <a:t>benefit</a:t>
            </a:r>
            <a:r>
              <a:rPr lang="en-US" dirty="0"/>
              <a:t> from stress reduction techniques inherent in prayer and ritual. All of this makes </a:t>
            </a:r>
            <a:r>
              <a:rPr lang="en-US" b="1" dirty="0"/>
              <a:t>religion</a:t>
            </a:r>
            <a:r>
              <a:rPr lang="en-US" dirty="0"/>
              <a:t> seem effective as health promotion.</a:t>
            </a:r>
            <a:r>
              <a:rPr lang="en-US" b="1" dirty="0"/>
              <a:t> Religious</a:t>
            </a:r>
            <a:r>
              <a:rPr lang="en-US" dirty="0"/>
              <a:t> practice promotes the well-being of individuals, families, and the community.</a:t>
            </a:r>
          </a:p>
          <a:p>
            <a:pPr marL="0" indent="0">
              <a:buNone/>
            </a:pPr>
            <a:endParaRPr lang="en-IN" dirty="0"/>
          </a:p>
        </p:txBody>
      </p:sp>
    </p:spTree>
    <p:extLst>
      <p:ext uri="{BB962C8B-B14F-4D97-AF65-F5344CB8AC3E}">
        <p14:creationId xmlns:p14="http://schemas.microsoft.com/office/powerpoint/2010/main" val="307982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830</Words>
  <Application>Microsoft Office PowerPoint</Application>
  <PresentationFormat>Widescreen</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INDIAN VALUE SYSTEM</vt:lpstr>
      <vt:lpstr>Outline</vt:lpstr>
      <vt:lpstr>INDIAN  VALUE  SYSTEM </vt:lpstr>
      <vt:lpstr>INDIAN  VALUE  SYSTEM </vt:lpstr>
      <vt:lpstr>INDIAN  VALUE  SYSTEM </vt:lpstr>
      <vt:lpstr>LIVING PEACEFULLY</vt:lpstr>
      <vt:lpstr>Respect each other’s rights</vt:lpstr>
      <vt:lpstr> Bonding with family, paying heeds to elders’ advice </vt:lpstr>
      <vt:lpstr>Athithi devo bhavah</vt:lpstr>
      <vt:lpstr>Including yoga and meditation</vt:lpstr>
      <vt:lpstr>  Ancient Indian Value System </vt:lpstr>
      <vt:lpstr>Srimad Bhagavat Gita:  </vt:lpstr>
      <vt:lpstr>Srimad Bhagavat Gita:  </vt:lpstr>
      <vt:lpstr> </vt:lpstr>
      <vt:lpstr>   Perfection in thought</vt:lpstr>
      <vt:lpstr>    Niskama Karma ( Doing work without desire for result) </vt:lpstr>
      <vt:lpstr>   Intake of proper food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VALUE SYSTEM</dc:title>
  <dc:creator>jonnynithin7@hotmail.com</dc:creator>
  <cp:lastModifiedBy>Dasari Jayanth</cp:lastModifiedBy>
  <cp:revision>18</cp:revision>
  <dcterms:created xsi:type="dcterms:W3CDTF">2019-11-02T04:05:25Z</dcterms:created>
  <dcterms:modified xsi:type="dcterms:W3CDTF">2021-03-18T06:44:14Z</dcterms:modified>
</cp:coreProperties>
</file>