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obster"/>
      <p:regular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obster-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89b52c5f8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89b52c5f8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89b52c5f8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89b52c5f8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89b52c5f8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89b52c5f8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89b52c5f8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89b52c5f8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89b52c5f8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89b52c5f8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9b52c5f8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9b52c5f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89b52c5f8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89b52c5f8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89b52c5f8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89b52c5f8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89b52c5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89b52c5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89b52c5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89b52c5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89b52c5f8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89b52c5f8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89b52c5f8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89b52c5f8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89b52c5f8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89b52c5f8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89b52c5f8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89b52c5f8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89b52c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89b52c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9b52c5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9b52c5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9b52c5f8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9b52c5f8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89b52c5f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89b52c5f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9b52c5f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9b52c5f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89b52c5f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89b52c5f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89b52c5f8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89b52c5f8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89b52c5f8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89b52c5f8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89b52c5f8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89b52c5f8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89b52c5f8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89b52c5f8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194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300"/>
              <a:t>Malware Analysis in PE Files Using Machine Learning</a:t>
            </a:r>
            <a:endParaRPr sz="4300"/>
          </a:p>
        </p:txBody>
      </p:sp>
      <p:sp>
        <p:nvSpPr>
          <p:cNvPr id="118" name="Google Shape;118;p25"/>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Lobster"/>
                <a:ea typeface="Lobster"/>
                <a:cs typeface="Lobster"/>
                <a:sym typeface="Lobster"/>
              </a:rPr>
              <a:t>by </a:t>
            </a:r>
            <a:r>
              <a:rPr b="1" i="1" lang="en-GB"/>
              <a:t>Dasari Jayanth (2019BCS-016)</a:t>
            </a:r>
            <a:endParaRPr b="1" i="1"/>
          </a:p>
          <a:p>
            <a:pPr indent="0" lvl="0" marL="0" rtl="0" algn="l">
              <a:spcBef>
                <a:spcPts val="0"/>
              </a:spcBef>
              <a:spcAft>
                <a:spcPts val="0"/>
              </a:spcAft>
              <a:buNone/>
            </a:pPr>
            <a:r>
              <a:rPr lang="en-GB">
                <a:latin typeface="Lobster"/>
                <a:ea typeface="Lobster"/>
                <a:cs typeface="Lobster"/>
                <a:sym typeface="Lobster"/>
              </a:rPr>
              <a:t>under the </a:t>
            </a:r>
            <a:r>
              <a:rPr lang="en-GB" sz="1600">
                <a:latin typeface="Lobster"/>
                <a:ea typeface="Lobster"/>
                <a:cs typeface="Lobster"/>
                <a:sym typeface="Lobster"/>
              </a:rPr>
              <a:t>supervision of </a:t>
            </a:r>
            <a:r>
              <a:rPr b="1" i="1" lang="en-GB"/>
              <a:t>Dr.Saumya Bhadauria</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ML Classifiers</a:t>
            </a:r>
            <a:endParaRPr>
              <a:solidFill>
                <a:schemeClr val="dk1"/>
              </a:solidFill>
              <a:latin typeface="Lato"/>
              <a:ea typeface="Lato"/>
              <a:cs typeface="Lato"/>
              <a:sym typeface="Lato"/>
            </a:endParaRPr>
          </a:p>
        </p:txBody>
      </p:sp>
      <p:sp>
        <p:nvSpPr>
          <p:cNvPr id="174" name="Google Shape;174;p3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Machine Learning is a category of algorithms that allow software applications to predict much better results without being specifically programmed.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t>
            </a:r>
            <a:r>
              <a:rPr lang="en-GB">
                <a:latin typeface="Times New Roman"/>
                <a:ea typeface="Times New Roman"/>
                <a:cs typeface="Times New Roman"/>
                <a:sym typeface="Times New Roman"/>
              </a:rPr>
              <a:t>achine Learning classifier models used in this project: Random Forest, Knn, Decision Tree, Support Vector Machine and Gradient Boost, trained them with the integrated feature set to classify the given files as malware or benign files.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Objective</a:t>
            </a:r>
            <a:endParaRPr>
              <a:latin typeface="Lato"/>
              <a:ea typeface="Lato"/>
              <a:cs typeface="Lato"/>
              <a:sym typeface="Lato"/>
            </a:endParaRPr>
          </a:p>
        </p:txBody>
      </p:sp>
      <p:sp>
        <p:nvSpPr>
          <p:cNvPr id="180" name="Google Shape;180;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1200"/>
              </a:spcAft>
              <a:buNone/>
            </a:pPr>
            <a:r>
              <a:rPr lang="en-GB">
                <a:latin typeface="Times New Roman"/>
                <a:ea typeface="Times New Roman"/>
                <a:cs typeface="Times New Roman"/>
                <a:sym typeface="Times New Roman"/>
              </a:rPr>
              <a:t>To create a malware detection model using hybrid malware static analysis on PE files. We train classifier models using extracted feature set to classify unknown PE files into malicious and benign files. The Feature set is created by extracting selected features from the byte n-gram sequences, opcode n-gram sequences, and PE header to achieve better accuracy and efficiency. It covers various file types(.asm, .byte, .exe, .dll) . We train different classifier models like K-NN, Random Forest, Gradient Boosting, Decision Trees, Support Vector Machines(SVM) on this feature set and compare them to find which model gives better accuracy.</a:t>
            </a:r>
            <a:endParaRPr>
              <a:latin typeface="Times New Roman"/>
              <a:ea typeface="Times New Roman"/>
              <a:cs typeface="Times New Roman"/>
              <a:sym typeface="Times New Roman"/>
            </a:endParaRPr>
          </a:p>
        </p:txBody>
      </p:sp>
      <p:sp>
        <p:nvSpPr>
          <p:cNvPr id="181" name="Google Shape;181;p35"/>
          <p:cNvSpPr txBox="1"/>
          <p:nvPr/>
        </p:nvSpPr>
        <p:spPr>
          <a:xfrm>
            <a:off x="894075" y="84385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Workflow</a:t>
            </a:r>
            <a:endParaRPr>
              <a:solidFill>
                <a:schemeClr val="dk1"/>
              </a:solidFill>
              <a:latin typeface="Lato"/>
              <a:ea typeface="Lato"/>
              <a:cs typeface="Lato"/>
              <a:sym typeface="Lato"/>
            </a:endParaRPr>
          </a:p>
        </p:txBody>
      </p:sp>
      <p:sp>
        <p:nvSpPr>
          <p:cNvPr id="187" name="Google Shape;187;p3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Data Collection and Analysis.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Feature extraction and Feature reduction.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Normalization.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Merging Features and creating feature 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Training and Testing classifiers.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Model Validation.</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Motivation</a:t>
            </a:r>
            <a:endParaRPr>
              <a:solidFill>
                <a:schemeClr val="dk1"/>
              </a:solidFill>
              <a:latin typeface="Lato"/>
              <a:ea typeface="Lato"/>
              <a:cs typeface="Lato"/>
              <a:sym typeface="Lato"/>
            </a:endParaRPr>
          </a:p>
        </p:txBody>
      </p:sp>
      <p:sp>
        <p:nvSpPr>
          <p:cNvPr id="193" name="Google Shape;193;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Attackers are targeting PE files as Windows OS, which is most widely used uses PE format files.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Dynamic analysis is very expensive and slow, hence difficult to prevent malware in time whereas static analysis is fast.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It is very difficult to check all the repetitive codes for minor changes with traditional methods which can be easily done by ML.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So in this project, we are using  Hybrid Static malware analysis on PE files using ML methods for detecting malware..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Related work</a:t>
            </a:r>
            <a:endParaRPr>
              <a:solidFill>
                <a:schemeClr val="dk1"/>
              </a:solidFill>
              <a:latin typeface="Lato"/>
              <a:ea typeface="Lato"/>
              <a:cs typeface="Lato"/>
              <a:sym typeface="Lato"/>
            </a:endParaRPr>
          </a:p>
        </p:txBody>
      </p:sp>
      <p:sp>
        <p:nvSpPr>
          <p:cNvPr id="199" name="Google Shape;199;p3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Ajit Kumar, K.S. Kuppusamy, G. Aghila. 'A learning model to detect maliciousness of portable executable using integrated feature set.' Journal of King Saud University - Computer and Information Sciences, Volume 31, Issue 2, April 2019, Pages 252-265.</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Tina Rezaei, Ali Hamze. "An Efficient Approach For Malware Detection Using PE Header Specifications." 2020 6th International Conference on Web Research (ICWR).</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9"/>
          <p:cNvSpPr txBox="1"/>
          <p:nvPr>
            <p:ph idx="1" type="body"/>
          </p:nvPr>
        </p:nvSpPr>
        <p:spPr>
          <a:xfrm>
            <a:off x="2410100" y="632900"/>
            <a:ext cx="6321600" cy="396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Z. Fuyong, Z. Tiezhu. "Malware detection and classification based on n-grams attribute similarity." 2017 IEEE International Conference on Computational Science and Engineering (CSE) and IEEE International Conference on Embedded and Ubiquitous Computing (EUC), vol. 1 (July 2017), pp. 793-796.</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Shabtai, R. Moskovitch, C. Feher, S. Dolev, Y. Elovici, Feb. 'Detecting unknown malicious code by applying classification techniques on opcode patterns.' Security Informatics, 1 (1) (2012)</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Dataset</a:t>
            </a:r>
            <a:endParaRPr>
              <a:solidFill>
                <a:schemeClr val="dk1"/>
              </a:solidFill>
            </a:endParaRPr>
          </a:p>
        </p:txBody>
      </p:sp>
      <p:sp>
        <p:nvSpPr>
          <p:cNvPr id="210" name="Google Shape;210;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Dataset is downloaded from the kaggle and virusshare.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Dataset contains PE files of exe, dll, byte, asm file types.</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GB">
                <a:latin typeface="Times New Roman"/>
                <a:ea typeface="Times New Roman"/>
                <a:cs typeface="Times New Roman"/>
                <a:sym typeface="Times New Roman"/>
              </a:rPr>
              <a:t>Our total </a:t>
            </a:r>
            <a:r>
              <a:rPr lang="en-GB">
                <a:latin typeface="Times New Roman"/>
                <a:ea typeface="Times New Roman"/>
                <a:cs typeface="Times New Roman"/>
                <a:sym typeface="Times New Roman"/>
              </a:rPr>
              <a:t>dataset</a:t>
            </a:r>
            <a:r>
              <a:rPr lang="en-GB">
                <a:latin typeface="Times New Roman"/>
                <a:ea typeface="Times New Roman"/>
                <a:cs typeface="Times New Roman"/>
                <a:sym typeface="Times New Roman"/>
              </a:rPr>
              <a:t> contains 43003 files in which 23000 are malware files and 23003 are benign files.</a:t>
            </a: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2410100" y="5960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PE Header </a:t>
            </a:r>
            <a:endParaRPr>
              <a:solidFill>
                <a:schemeClr val="dk1"/>
              </a:solidFill>
              <a:latin typeface="Lato"/>
              <a:ea typeface="Lato"/>
              <a:cs typeface="Lato"/>
              <a:sym typeface="Lato"/>
            </a:endParaRPr>
          </a:p>
        </p:txBody>
      </p:sp>
      <p:sp>
        <p:nvSpPr>
          <p:cNvPr id="216" name="Google Shape;216;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Among various headers, after doing features selection we got 14 features. They are DllCharacteristics, Characteristics, Machine, VersionInformationSize, SectionsMaxEntropy, Subsystem, ImageBase, MajorSubsystemVersion, ResourcesMinEntropy, SizeOfOptionalHeader, ResourcesMaxEntropy, SectionsMinEntropy, MajorOperatingSystemVersion, SectionsMeanEntropy.</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N-grams for Opcodes</a:t>
            </a:r>
            <a:r>
              <a:rPr lang="en-GB"/>
              <a:t> </a:t>
            </a:r>
            <a:endParaRPr/>
          </a:p>
        </p:txBody>
      </p:sp>
      <p:sp>
        <p:nvSpPr>
          <p:cNvPr id="222" name="Google Shape;222;p42"/>
          <p:cNvSpPr txBox="1"/>
          <p:nvPr>
            <p:ph idx="1" type="body"/>
          </p:nvPr>
        </p:nvSpPr>
        <p:spPr>
          <a:xfrm>
            <a:off x="2299600" y="2571750"/>
            <a:ext cx="6321600" cy="198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Opcode 1-gram</a:t>
            </a:r>
            <a:r>
              <a:rPr lang="en-GB">
                <a:latin typeface="Times New Roman"/>
                <a:ea typeface="Times New Roman"/>
                <a:cs typeface="Times New Roman"/>
                <a:sym typeface="Times New Roman"/>
              </a:rPr>
              <a:t>   mov (1)    mul(1)    shr(1)    imul(1)    push(1)</a:t>
            </a:r>
            <a:endParaRPr>
              <a:latin typeface="Times New Roman"/>
              <a:ea typeface="Times New Roman"/>
              <a:cs typeface="Times New Roman"/>
              <a:sym typeface="Times New Roman"/>
            </a:endParaRPr>
          </a:p>
          <a:p>
            <a:pPr indent="0" lvl="0" marL="0" rtl="0" algn="l">
              <a:spcBef>
                <a:spcPts val="1200"/>
              </a:spcBef>
              <a:spcAft>
                <a:spcPts val="0"/>
              </a:spcAft>
              <a:buNone/>
            </a:pPr>
            <a:r>
              <a:rPr lang="en-GB">
                <a:solidFill>
                  <a:schemeClr val="dk1"/>
                </a:solidFill>
                <a:latin typeface="Times New Roman"/>
                <a:ea typeface="Times New Roman"/>
                <a:cs typeface="Times New Roman"/>
                <a:sym typeface="Times New Roman"/>
              </a:rPr>
              <a:t>Opcode 2-gram</a:t>
            </a:r>
            <a:r>
              <a:rPr lang="en-GB">
                <a:latin typeface="Times New Roman"/>
                <a:ea typeface="Times New Roman"/>
                <a:cs typeface="Times New Roman"/>
                <a:sym typeface="Times New Roman"/>
              </a:rPr>
              <a:t>   mov,mul(1)  mul,shr(1)  shr,imul(1) </a:t>
            </a:r>
            <a:r>
              <a:rPr lang="en-GB">
                <a:latin typeface="Times New Roman"/>
                <a:ea typeface="Times New Roman"/>
                <a:cs typeface="Times New Roman"/>
                <a:sym typeface="Times New Roman"/>
              </a:rPr>
              <a:t>imul,push(1)</a:t>
            </a:r>
            <a:endParaRPr>
              <a:latin typeface="Times New Roman"/>
              <a:ea typeface="Times New Roman"/>
              <a:cs typeface="Times New Roman"/>
              <a:sym typeface="Times New Roman"/>
            </a:endParaRPr>
          </a:p>
          <a:p>
            <a:pPr indent="0" lvl="0" marL="0" rtl="0" algn="l">
              <a:spcBef>
                <a:spcPts val="1200"/>
              </a:spcBef>
              <a:spcAft>
                <a:spcPts val="0"/>
              </a:spcAft>
              <a:buNone/>
            </a:pPr>
            <a:r>
              <a:rPr lang="en-GB">
                <a:solidFill>
                  <a:schemeClr val="dk1"/>
                </a:solidFill>
                <a:latin typeface="Times New Roman"/>
                <a:ea typeface="Times New Roman"/>
                <a:cs typeface="Times New Roman"/>
                <a:sym typeface="Times New Roman"/>
              </a:rPr>
              <a:t>Opcode 3-gram</a:t>
            </a:r>
            <a:r>
              <a:rPr lang="en-GB">
                <a:latin typeface="Times New Roman"/>
                <a:ea typeface="Times New Roman"/>
                <a:cs typeface="Times New Roman"/>
                <a:sym typeface="Times New Roman"/>
              </a:rPr>
              <a:t>   mov,mul,shr(1)  mul,shr,imul(1) shr,imul,push(1) </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solidFill>
                  <a:schemeClr val="dk1"/>
                </a:solidFill>
                <a:latin typeface="Times New Roman"/>
                <a:ea typeface="Times New Roman"/>
                <a:cs typeface="Times New Roman"/>
                <a:sym typeface="Times New Roman"/>
              </a:rPr>
              <a:t>Byte N-grams</a:t>
            </a:r>
            <a:r>
              <a:rPr lang="en-GB">
                <a:latin typeface="Times New Roman"/>
                <a:ea typeface="Times New Roman"/>
                <a:cs typeface="Times New Roman"/>
                <a:sym typeface="Times New Roman"/>
              </a:rPr>
              <a:t> is similar to this, in which data contains the hexadecimal representation of the file's binary content</a:t>
            </a:r>
            <a:r>
              <a:rPr lang="en-GB">
                <a:latin typeface="Times New Roman"/>
                <a:ea typeface="Times New Roman"/>
                <a:cs typeface="Times New Roman"/>
                <a:sym typeface="Times New Roman"/>
              </a:rPr>
              <a:t>, without the PE header</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223" name="Google Shape;223;p42"/>
          <p:cNvPicPr preferRelativeResize="0"/>
          <p:nvPr/>
        </p:nvPicPr>
        <p:blipFill>
          <a:blip r:embed="rId3">
            <a:alphaModFix/>
          </a:blip>
          <a:stretch>
            <a:fillRect/>
          </a:stretch>
        </p:blipFill>
        <p:spPr>
          <a:xfrm>
            <a:off x="3758875" y="1273325"/>
            <a:ext cx="2314575" cy="103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2400250" y="575950"/>
            <a:ext cx="6321600" cy="9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latin typeface="Lato"/>
                <a:ea typeface="Lato"/>
                <a:cs typeface="Lato"/>
                <a:sym typeface="Lato"/>
              </a:rPr>
              <a:t>Features Selected</a:t>
            </a:r>
            <a:endParaRPr>
              <a:solidFill>
                <a:schemeClr val="dk1"/>
              </a:solidFill>
              <a:latin typeface="Lato"/>
              <a:ea typeface="Lato"/>
              <a:cs typeface="Lato"/>
              <a:sym typeface="Lato"/>
            </a:endParaRPr>
          </a:p>
        </p:txBody>
      </p:sp>
      <p:sp>
        <p:nvSpPr>
          <p:cNvPr id="229" name="Google Shape;229;p43"/>
          <p:cNvSpPr txBox="1"/>
          <p:nvPr>
            <p:ph idx="1" type="body"/>
          </p:nvPr>
        </p:nvSpPr>
        <p:spPr>
          <a:xfrm>
            <a:off x="2179050" y="1275825"/>
            <a:ext cx="6321600" cy="330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                               </a:t>
            </a:r>
            <a:r>
              <a:rPr lang="en-GB">
                <a:latin typeface="Times New Roman"/>
                <a:ea typeface="Times New Roman"/>
                <a:cs typeface="Times New Roman"/>
                <a:sym typeface="Times New Roman"/>
              </a:rPr>
              <a:t>Top 14 PE Header Features</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a:latin typeface="Times New Roman"/>
                <a:ea typeface="Times New Roman"/>
                <a:cs typeface="Times New Roman"/>
                <a:sym typeface="Times New Roman"/>
              </a:rPr>
              <a:t>        Byte uni-grams + Byte files size + Top 200 Byte bi-grams  </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a:latin typeface="Times New Roman"/>
                <a:ea typeface="Times New Roman"/>
                <a:cs typeface="Times New Roman"/>
                <a:sym typeface="Times New Roman"/>
              </a:rPr>
              <a:t>         Opcode uni-grams + registers, keywords, prefixes, asm  </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a:latin typeface="Times New Roman"/>
                <a:ea typeface="Times New Roman"/>
                <a:cs typeface="Times New Roman"/>
                <a:sym typeface="Times New Roman"/>
              </a:rPr>
              <a:t>         files size +  Top 100 Opcode bi-grams + Top 100 Opcode</a:t>
            </a:r>
            <a:endParaRPr>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GB">
                <a:latin typeface="Times New Roman"/>
                <a:ea typeface="Times New Roman"/>
                <a:cs typeface="Times New Roman"/>
                <a:sym typeface="Times New Roman"/>
              </a:rPr>
              <a:t>         tri-grams + First 200 Image Pixels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Overview</a:t>
            </a:r>
            <a:endParaRPr>
              <a:latin typeface="Lato"/>
              <a:ea typeface="Lato"/>
              <a:cs typeface="Lato"/>
              <a:sym typeface="Lato"/>
            </a:endParaRPr>
          </a:p>
        </p:txBody>
      </p:sp>
      <p:sp>
        <p:nvSpPr>
          <p:cNvPr id="124" name="Google Shape;124;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1400">
                <a:latin typeface="Times New Roman"/>
                <a:ea typeface="Times New Roman"/>
                <a:cs typeface="Times New Roman"/>
                <a:sym typeface="Times New Roman"/>
              </a:rPr>
              <a:t>There is enormous growth in the digitalization of the world. Along with that, the number of malware attacks per day is also increasing rapidly. Malware is one of the topmost obstructions to the expansion and growth of digital acceptance among users. The damage caused by the malware attacks is increasing due to the elevated sophistication of the malicious code and the number of available vulnerable machines because users are unaware of security. The essential part of protecting a device from a malware attack is identifying whether a given piece of file/software is malware. It has become crucial to develop countermeasures to eradicate malware.</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Results and Conclusion</a:t>
            </a:r>
            <a:endParaRPr>
              <a:solidFill>
                <a:schemeClr val="dk1"/>
              </a:solidFill>
              <a:latin typeface="Lato"/>
              <a:ea typeface="Lato"/>
              <a:cs typeface="Lato"/>
              <a:sym typeface="Lato"/>
            </a:endParaRPr>
          </a:p>
        </p:txBody>
      </p:sp>
      <p:sp>
        <p:nvSpPr>
          <p:cNvPr id="235" name="Google Shape;235;p44"/>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GB">
                <a:solidFill>
                  <a:schemeClr val="dk1"/>
                </a:solidFill>
              </a:rPr>
              <a:t>Model</a:t>
            </a:r>
            <a:r>
              <a:rPr b="1" lang="en-GB"/>
              <a:t>  </a:t>
            </a:r>
            <a:r>
              <a:rPr lang="en-GB"/>
              <a:t>                     </a:t>
            </a:r>
            <a:r>
              <a:rPr b="1" lang="en-GB">
                <a:solidFill>
                  <a:schemeClr val="dk1"/>
                </a:solidFill>
              </a:rPr>
              <a:t>Accuracy</a:t>
            </a:r>
            <a:endParaRPr b="1">
              <a:solidFill>
                <a:schemeClr val="dk1"/>
              </a:solidFill>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Random Forest : 99.5116%</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KNN                 : 99.3721%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Decision Tree   : 99.2093%</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SVM                 : 63.0391%</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Gradient Boost : 99.0698%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From the above results, we can conclude that random forest is the best suited </a:t>
            </a:r>
            <a:r>
              <a:rPr lang="en-GB">
                <a:latin typeface="Times New Roman"/>
                <a:ea typeface="Times New Roman"/>
                <a:cs typeface="Times New Roman"/>
                <a:sym typeface="Times New Roman"/>
              </a:rPr>
              <a:t>model</a:t>
            </a:r>
            <a:r>
              <a:rPr lang="en-GB">
                <a:latin typeface="Times New Roman"/>
                <a:ea typeface="Times New Roman"/>
                <a:cs typeface="Times New Roman"/>
                <a:sym typeface="Times New Roman"/>
              </a:rPr>
              <a:t> with higher accuracy than other models for detecting malicious files.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Salient Features</a:t>
            </a:r>
            <a:endParaRPr>
              <a:solidFill>
                <a:schemeClr val="dk1"/>
              </a:solidFill>
              <a:latin typeface="Lato"/>
              <a:ea typeface="Lato"/>
              <a:cs typeface="Lato"/>
              <a:sym typeface="Lato"/>
            </a:endParaRPr>
          </a:p>
        </p:txBody>
      </p:sp>
      <p:sp>
        <p:nvSpPr>
          <p:cNvPr id="241" name="Google Shape;241;p4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Malicious files are detected more accurately using integrated feature set created from </a:t>
            </a:r>
            <a:r>
              <a:rPr lang="en-GB">
                <a:latin typeface="Times New Roman"/>
                <a:ea typeface="Times New Roman"/>
                <a:cs typeface="Times New Roman"/>
                <a:sym typeface="Times New Roman"/>
              </a:rPr>
              <a:t>using</a:t>
            </a:r>
            <a:r>
              <a:rPr lang="en-GB">
                <a:latin typeface="Times New Roman"/>
                <a:ea typeface="Times New Roman"/>
                <a:cs typeface="Times New Roman"/>
                <a:sym typeface="Times New Roman"/>
              </a:rPr>
              <a:t> hybrid static malware analysis.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can </a:t>
            </a:r>
            <a:r>
              <a:rPr lang="en-GB">
                <a:latin typeface="Times New Roman"/>
                <a:ea typeface="Times New Roman"/>
                <a:cs typeface="Times New Roman"/>
                <a:sym typeface="Times New Roman"/>
              </a:rPr>
              <a:t>prevent malicious attacks in time as malware detection is fast.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Even though files do not contain one particular type of characteristic, we can classify it based on the other characteristics.</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Limitations</a:t>
            </a:r>
            <a:endParaRPr>
              <a:solidFill>
                <a:schemeClr val="dk1"/>
              </a:solidFill>
              <a:latin typeface="Lato"/>
              <a:ea typeface="Lato"/>
              <a:cs typeface="Lato"/>
              <a:sym typeface="Lato"/>
            </a:endParaRPr>
          </a:p>
        </p:txBody>
      </p:sp>
      <p:sp>
        <p:nvSpPr>
          <p:cNvPr id="247" name="Google Shape;247;p4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This model fails to predict if the data provided doesn’t contain the features and match the format the the model was trained with.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Even though this is fast, it can not give depth-in view of  malware characteristics. So, it may not detect complex malware types.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Future Scope</a:t>
            </a:r>
            <a:endParaRPr>
              <a:solidFill>
                <a:schemeClr val="dk1"/>
              </a:solidFill>
              <a:latin typeface="Lato"/>
              <a:ea typeface="Lato"/>
              <a:cs typeface="Lato"/>
              <a:sym typeface="Lato"/>
            </a:endParaRPr>
          </a:p>
        </p:txBody>
      </p:sp>
      <p:sp>
        <p:nvSpPr>
          <p:cNvPr id="253" name="Google Shape;253;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Include more static characteristics like control flow graphs and perform feature selection using more methods like chi-square distribution, information gain etc.</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Include dynamic characteristics along with static to detect even more complex malware types.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We can create a website and host it on web for real time analysis of files on the cloud.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a:t>                                      </a:t>
            </a:r>
            <a:r>
              <a:rPr lang="en-GB" sz="3000"/>
              <a:t> </a:t>
            </a:r>
            <a:r>
              <a:rPr lang="en-GB" sz="3000">
                <a:latin typeface="Lobster"/>
                <a:ea typeface="Lobster"/>
                <a:cs typeface="Lobster"/>
                <a:sym typeface="Lobster"/>
              </a:rPr>
              <a:t>Thank you</a:t>
            </a:r>
            <a:endParaRPr sz="30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dk1"/>
                </a:solidFill>
                <a:latin typeface="Lato"/>
                <a:ea typeface="Lato"/>
                <a:cs typeface="Lato"/>
                <a:sym typeface="Lato"/>
              </a:rPr>
              <a:t>What is Malware?</a:t>
            </a:r>
            <a:endParaRPr b="1">
              <a:solidFill>
                <a:schemeClr val="dk1"/>
              </a:solidFill>
              <a:latin typeface="Lato"/>
              <a:ea typeface="Lato"/>
              <a:cs typeface="Lato"/>
              <a:sym typeface="Lato"/>
            </a:endParaRPr>
          </a:p>
        </p:txBody>
      </p:sp>
      <p:sp>
        <p:nvSpPr>
          <p:cNvPr id="130" name="Google Shape;130;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Malicious software </a:t>
            </a:r>
            <a:r>
              <a:rPr lang="en-GB">
                <a:latin typeface="Times New Roman"/>
                <a:ea typeface="Times New Roman"/>
                <a:cs typeface="Times New Roman"/>
                <a:sym typeface="Times New Roman"/>
              </a:rPr>
              <a:t>Designed or Developed with Malicious intentions mainly to steal information, </a:t>
            </a:r>
            <a:r>
              <a:rPr lang="en-GB">
                <a:latin typeface="Times New Roman"/>
                <a:ea typeface="Times New Roman"/>
                <a:cs typeface="Times New Roman"/>
                <a:sym typeface="Times New Roman"/>
              </a:rPr>
              <a:t>disrupt</a:t>
            </a:r>
            <a:r>
              <a:rPr lang="en-GB">
                <a:latin typeface="Times New Roman"/>
                <a:ea typeface="Times New Roman"/>
                <a:cs typeface="Times New Roman"/>
                <a:sym typeface="Times New Roman"/>
              </a:rPr>
              <a:t> services or gain access.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Can be code, scripts, executables, library files, or other </a:t>
            </a:r>
            <a:r>
              <a:rPr lang="en-GB">
                <a:latin typeface="Times New Roman"/>
                <a:ea typeface="Times New Roman"/>
                <a:cs typeface="Times New Roman"/>
                <a:sym typeface="Times New Roman"/>
              </a:rPr>
              <a:t>forms</a:t>
            </a:r>
            <a:r>
              <a:rPr lang="en-GB">
                <a:latin typeface="Times New Roman"/>
                <a:ea typeface="Times New Roman"/>
                <a:cs typeface="Times New Roman"/>
                <a:sym typeface="Times New Roman"/>
              </a:rPr>
              <a:t> of applications.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Types of</a:t>
            </a:r>
            <a:r>
              <a:rPr b="1" lang="en-GB">
                <a:solidFill>
                  <a:schemeClr val="dk1"/>
                </a:solidFill>
                <a:latin typeface="Lato"/>
                <a:ea typeface="Lato"/>
                <a:cs typeface="Lato"/>
                <a:sym typeface="Lato"/>
              </a:rPr>
              <a:t> Malware</a:t>
            </a:r>
            <a:endParaRPr b="1">
              <a:solidFill>
                <a:schemeClr val="dk1"/>
              </a:solidFill>
              <a:latin typeface="Lato"/>
              <a:ea typeface="Lato"/>
              <a:cs typeface="Lato"/>
              <a:sym typeface="Lato"/>
            </a:endParaRPr>
          </a:p>
        </p:txBody>
      </p:sp>
      <p:sp>
        <p:nvSpPr>
          <p:cNvPr id="136" name="Google Shape;136;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Backdoor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Botnet</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Downloader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Launcher</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Rootkit</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Scareware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Worm</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And soon</a:t>
            </a:r>
            <a:endParaRPr>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PE Files</a:t>
            </a:r>
            <a:endParaRPr>
              <a:solidFill>
                <a:schemeClr val="dk1"/>
              </a:solidFill>
              <a:latin typeface="Lato"/>
              <a:ea typeface="Lato"/>
              <a:cs typeface="Lato"/>
              <a:sym typeface="Lato"/>
            </a:endParaRPr>
          </a:p>
        </p:txBody>
      </p:sp>
      <p:sp>
        <p:nvSpPr>
          <p:cNvPr id="142" name="Google Shape;142;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Portable Executable (PE) format is a file format for executables, object code, DLLs and others used in 32-bit and 64-bit versions of Windows operating systems.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 A data structure that encapsulates the information necessary for the Windows OS loader to manage the wrapped executable code.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 A PE file contains the PE file header, section table, and section data. They have many valuable pieces of information for malware analysts, including imports, exports, time-date stamps, subsystems, sections, and resources.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Malware Analysis</a:t>
            </a:r>
            <a:endParaRPr>
              <a:latin typeface="Lato"/>
              <a:ea typeface="Lato"/>
              <a:cs typeface="Lato"/>
              <a:sym typeface="Lato"/>
            </a:endParaRPr>
          </a:p>
        </p:txBody>
      </p:sp>
      <p:sp>
        <p:nvSpPr>
          <p:cNvPr id="148" name="Google Shape;148;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 purpose of Malware Analysis is to determine </a:t>
            </a:r>
            <a:r>
              <a:rPr lang="en-GB">
                <a:latin typeface="Times New Roman"/>
                <a:ea typeface="Times New Roman"/>
                <a:cs typeface="Times New Roman"/>
                <a:sym typeface="Times New Roman"/>
              </a:rPr>
              <a:t>exactly what happened, and to ensure that all infected machines and files are located.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There are two fundamental approaches to malware analysis: static and dynamic.</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Malware Analysis and its types</a:t>
            </a:r>
            <a:endParaRPr>
              <a:solidFill>
                <a:schemeClr val="dk1"/>
              </a:solidFill>
              <a:latin typeface="Lato"/>
              <a:ea typeface="Lato"/>
              <a:cs typeface="Lato"/>
              <a:sym typeface="Lato"/>
            </a:endParaRPr>
          </a:p>
        </p:txBody>
      </p:sp>
      <p:sp>
        <p:nvSpPr>
          <p:cNvPr id="154" name="Google Shape;154;p31"/>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Static Malware Analysis</a:t>
            </a:r>
            <a:endParaRPr b="1"/>
          </a:p>
          <a:p>
            <a:pPr indent="-317500" lvl="0" marL="457200" rtl="0" algn="l">
              <a:lnSpc>
                <a:spcPct val="100000"/>
              </a:lnSpc>
              <a:spcBef>
                <a:spcPts val="1200"/>
              </a:spcBef>
              <a:spcAft>
                <a:spcPts val="0"/>
              </a:spcAft>
              <a:buSzPts val="1400"/>
              <a:buFont typeface="Times New Roman"/>
              <a:buChar char="●"/>
            </a:pPr>
            <a:r>
              <a:rPr lang="en-GB">
                <a:latin typeface="Times New Roman"/>
                <a:ea typeface="Times New Roman"/>
                <a:cs typeface="Times New Roman"/>
                <a:sym typeface="Times New Roman"/>
              </a:rPr>
              <a:t>Static malware is malware at rest.</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It is the process of extracting information from malware while it is not running.</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N-gram byte sequences, opcode sequences, PE headers, API calls are some different characteristics of static analysis.</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It is fast and safe.</a:t>
            </a:r>
            <a:endParaRPr>
              <a:latin typeface="Times New Roman"/>
              <a:ea typeface="Times New Roman"/>
              <a:cs typeface="Times New Roman"/>
              <a:sym typeface="Times New Roman"/>
            </a:endParaRPr>
          </a:p>
        </p:txBody>
      </p:sp>
      <p:sp>
        <p:nvSpPr>
          <p:cNvPr id="155" name="Google Shape;155;p31"/>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Dynamic Malware Analysis</a:t>
            </a:r>
            <a:endParaRPr b="1"/>
          </a:p>
          <a:p>
            <a:pPr indent="-317500" lvl="0" marL="457200" rtl="0" algn="l">
              <a:lnSpc>
                <a:spcPct val="100000"/>
              </a:lnSpc>
              <a:spcBef>
                <a:spcPts val="1200"/>
              </a:spcBef>
              <a:spcAft>
                <a:spcPts val="0"/>
              </a:spcAft>
              <a:buSzPts val="1400"/>
              <a:buFont typeface="Times New Roman"/>
              <a:buChar char="●"/>
            </a:pPr>
            <a:r>
              <a:rPr lang="en-GB">
                <a:latin typeface="Times New Roman"/>
                <a:ea typeface="Times New Roman"/>
                <a:cs typeface="Times New Roman"/>
                <a:sym typeface="Times New Roman"/>
              </a:rPr>
              <a:t>Dynamic malware is malware in motion.</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It is the process of extracting information from malware while it is running.</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Malware is executed at runtime in a virtual machine environment or sandboxes.</a:t>
            </a:r>
            <a:endParaRPr>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Char char="●"/>
            </a:pPr>
            <a:r>
              <a:rPr lang="en-GB">
                <a:latin typeface="Times New Roman"/>
                <a:ea typeface="Times New Roman"/>
                <a:cs typeface="Times New Roman"/>
                <a:sym typeface="Times New Roman"/>
              </a:rPr>
              <a:t>is very expensive and slow.</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0" y="1809250"/>
            <a:ext cx="43869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Malware detection</a:t>
            </a:r>
            <a:endParaRPr>
              <a:latin typeface="Lato"/>
              <a:ea typeface="Lato"/>
              <a:cs typeface="Lato"/>
              <a:sym typeface="Lato"/>
            </a:endParaRPr>
          </a:p>
          <a:p>
            <a:pPr indent="0" lvl="0" marL="0" rtl="0" algn="ctr">
              <a:spcBef>
                <a:spcPts val="0"/>
              </a:spcBef>
              <a:spcAft>
                <a:spcPts val="0"/>
              </a:spcAft>
              <a:buNone/>
            </a:pPr>
            <a:r>
              <a:rPr lang="en-GB">
                <a:latin typeface="Lato"/>
                <a:ea typeface="Lato"/>
                <a:cs typeface="Lato"/>
                <a:sym typeface="Lato"/>
              </a:rPr>
              <a:t>System</a:t>
            </a:r>
            <a:endParaRPr>
              <a:latin typeface="Lato"/>
              <a:ea typeface="Lato"/>
              <a:cs typeface="Lato"/>
              <a:sym typeface="Lato"/>
            </a:endParaRPr>
          </a:p>
        </p:txBody>
      </p:sp>
      <p:sp>
        <p:nvSpPr>
          <p:cNvPr id="161" name="Google Shape;161;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A system used to determine whether a program has malicious intent or not.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Mainly categorized into signature based and behavior based detection.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latin typeface="Lato"/>
                <a:ea typeface="Lato"/>
                <a:cs typeface="Lato"/>
                <a:sym typeface="Lato"/>
              </a:rPr>
              <a:t>Types of Malware detection</a:t>
            </a:r>
            <a:r>
              <a:rPr lang="en-GB"/>
              <a:t> </a:t>
            </a:r>
            <a:endParaRPr/>
          </a:p>
        </p:txBody>
      </p:sp>
      <p:sp>
        <p:nvSpPr>
          <p:cNvPr id="167" name="Google Shape;167;p33"/>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Signature-based detection</a:t>
            </a:r>
            <a:endParaRPr b="1"/>
          </a:p>
          <a:p>
            <a:pPr indent="-317500" lvl="0" marL="457200" rtl="0" algn="l">
              <a:spcBef>
                <a:spcPts val="1200"/>
              </a:spcBef>
              <a:spcAft>
                <a:spcPts val="0"/>
              </a:spcAft>
              <a:buSzPts val="1400"/>
              <a:buFont typeface="Times New Roman"/>
              <a:buChar char="●"/>
            </a:pPr>
            <a:r>
              <a:rPr lang="en-GB">
                <a:latin typeface="Times New Roman"/>
                <a:ea typeface="Times New Roman"/>
                <a:cs typeface="Times New Roman"/>
                <a:sym typeface="Times New Roman"/>
              </a:rPr>
              <a:t>Maintains data of signature and detects malware by comparing patterns against that data.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A signature is a unique feature set that distinguishes executables like a fingerprint.</a:t>
            </a:r>
            <a:endParaRPr>
              <a:latin typeface="Times New Roman"/>
              <a:ea typeface="Times New Roman"/>
              <a:cs typeface="Times New Roman"/>
              <a:sym typeface="Times New Roman"/>
            </a:endParaRPr>
          </a:p>
        </p:txBody>
      </p:sp>
      <p:sp>
        <p:nvSpPr>
          <p:cNvPr id="168" name="Google Shape;168;p33"/>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Behavior-based detection</a:t>
            </a:r>
            <a:endParaRPr b="1"/>
          </a:p>
          <a:p>
            <a:pPr indent="-317500" lvl="0" marL="457200" rtl="0" algn="l">
              <a:spcBef>
                <a:spcPts val="1200"/>
              </a:spcBef>
              <a:spcAft>
                <a:spcPts val="0"/>
              </a:spcAft>
              <a:buSzPts val="1400"/>
              <a:buFont typeface="Times New Roman"/>
              <a:buChar char="●"/>
            </a:pPr>
            <a:r>
              <a:rPr lang="en-GB">
                <a:latin typeface="Times New Roman"/>
                <a:ea typeface="Times New Roman"/>
                <a:cs typeface="Times New Roman"/>
                <a:sym typeface="Times New Roman"/>
              </a:rPr>
              <a:t>Also known as heuristic-based or anomaly-based detection.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a:latin typeface="Times New Roman"/>
                <a:ea typeface="Times New Roman"/>
                <a:cs typeface="Times New Roman"/>
                <a:sym typeface="Times New Roman"/>
              </a:rPr>
              <a:t>It analyzes behavior and file characteristics to determine the malware.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