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obster"/>
      <p:regular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72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obster-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edf826cd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edf826cd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edf826cd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1edf826cd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edf826c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edf826c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7f8a44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7f8a44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7f9723b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7f9723b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1edf826cd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1edf826cd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1edf826cd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1edf826cd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edf826cd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1edf826cd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edf826cd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edf826cd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edf826cd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edf826cd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1edf826c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1edf826c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1edf826c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1edf826c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edf826c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1edf826c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edf826cd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edf826cd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edf826cd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1edf826cd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edf826cd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1edf826cd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edf826cd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edf826cd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1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Malware Analysis in PE files Using Machine Learning</a:t>
            </a:r>
            <a:endParaRPr/>
          </a:p>
        </p:txBody>
      </p:sp>
      <p:sp>
        <p:nvSpPr>
          <p:cNvPr id="73" name="Google Shape;73;p13"/>
          <p:cNvSpPr txBox="1"/>
          <p:nvPr>
            <p:ph idx="1" type="subTitle"/>
          </p:nvPr>
        </p:nvSpPr>
        <p:spPr>
          <a:xfrm>
            <a:off x="2508900" y="3487450"/>
            <a:ext cx="6331500" cy="1113600"/>
          </a:xfrm>
          <a:prstGeom prst="rect">
            <a:avLst/>
          </a:prstGeom>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n-GB" sz="1600">
                <a:latin typeface="Lobster"/>
                <a:ea typeface="Lobster"/>
                <a:cs typeface="Lobster"/>
                <a:sym typeface="Lobster"/>
              </a:rPr>
              <a:t>b</a:t>
            </a:r>
            <a:r>
              <a:rPr lang="en-GB" sz="1600">
                <a:latin typeface="Lobster"/>
                <a:ea typeface="Lobster"/>
                <a:cs typeface="Lobster"/>
                <a:sym typeface="Lobster"/>
              </a:rPr>
              <a:t>y</a:t>
            </a:r>
            <a:endParaRPr sz="1600">
              <a:latin typeface="Lobster"/>
              <a:ea typeface="Lobster"/>
              <a:cs typeface="Lobster"/>
              <a:sym typeface="Lobster"/>
            </a:endParaRPr>
          </a:p>
          <a:p>
            <a:pPr indent="0" lvl="0" marL="0" rtl="0" algn="l">
              <a:spcBef>
                <a:spcPts val="0"/>
              </a:spcBef>
              <a:spcAft>
                <a:spcPts val="0"/>
              </a:spcAft>
              <a:buNone/>
            </a:pPr>
            <a:r>
              <a:rPr lang="en-GB">
                <a:latin typeface="Times New Roman"/>
                <a:ea typeface="Times New Roman"/>
                <a:cs typeface="Times New Roman"/>
                <a:sym typeface="Times New Roman"/>
              </a:rPr>
              <a:t>Dasari Jayanth(2019BCS-016)</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Lobster"/>
                <a:ea typeface="Lobster"/>
                <a:cs typeface="Lobster"/>
                <a:sym typeface="Lobster"/>
              </a:rPr>
              <a:t>Under the supervision of </a:t>
            </a:r>
            <a:endParaRPr sz="1600">
              <a:latin typeface="Lobster"/>
              <a:ea typeface="Lobster"/>
              <a:cs typeface="Lobster"/>
              <a:sym typeface="Lobster"/>
            </a:endParaRPr>
          </a:p>
          <a:p>
            <a:pPr indent="0" lvl="0" marL="0" rtl="0" algn="l">
              <a:spcBef>
                <a:spcPts val="0"/>
              </a:spcBef>
              <a:spcAft>
                <a:spcPts val="0"/>
              </a:spcAft>
              <a:buNone/>
            </a:pPr>
            <a:r>
              <a:rPr lang="en-GB">
                <a:latin typeface="Times New Roman"/>
                <a:ea typeface="Times New Roman"/>
                <a:cs typeface="Times New Roman"/>
                <a:sym typeface="Times New Roman"/>
              </a:rPr>
              <a:t>DR.Saumya Bhadauria</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Types of Malware detection</a:t>
            </a:r>
            <a:r>
              <a:rPr lang="en-GB"/>
              <a:t> </a:t>
            </a:r>
            <a:endParaRPr/>
          </a:p>
        </p:txBody>
      </p:sp>
      <p:sp>
        <p:nvSpPr>
          <p:cNvPr id="127" name="Google Shape;127;p22"/>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Signature-based detection</a:t>
            </a:r>
            <a:endParaRPr b="1"/>
          </a:p>
          <a:p>
            <a:pPr indent="-317500" lvl="0" marL="457200" rtl="0" algn="l">
              <a:spcBef>
                <a:spcPts val="1200"/>
              </a:spcBef>
              <a:spcAft>
                <a:spcPts val="0"/>
              </a:spcAft>
              <a:buSzPts val="1400"/>
              <a:buFont typeface="Times New Roman"/>
              <a:buChar char="●"/>
            </a:pPr>
            <a:r>
              <a:rPr lang="en-GB">
                <a:latin typeface="Times New Roman"/>
                <a:ea typeface="Times New Roman"/>
                <a:cs typeface="Times New Roman"/>
                <a:sym typeface="Times New Roman"/>
              </a:rPr>
              <a:t>Maintains data of signature and detects malware by comparing patterns against that data.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A signature is a unique feature set that distinguishes executables like a fingerprint.</a:t>
            </a:r>
            <a:endParaRPr>
              <a:latin typeface="Times New Roman"/>
              <a:ea typeface="Times New Roman"/>
              <a:cs typeface="Times New Roman"/>
              <a:sym typeface="Times New Roman"/>
            </a:endParaRPr>
          </a:p>
        </p:txBody>
      </p:sp>
      <p:sp>
        <p:nvSpPr>
          <p:cNvPr id="128" name="Google Shape;128;p22"/>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Behavior-based detection</a:t>
            </a:r>
            <a:endParaRPr b="1"/>
          </a:p>
          <a:p>
            <a:pPr indent="-317500" lvl="0" marL="457200" rtl="0" algn="l">
              <a:spcBef>
                <a:spcPts val="1200"/>
              </a:spcBef>
              <a:spcAft>
                <a:spcPts val="0"/>
              </a:spcAft>
              <a:buSzPts val="1400"/>
              <a:buFont typeface="Times New Roman"/>
              <a:buChar char="●"/>
            </a:pPr>
            <a:r>
              <a:rPr lang="en-GB">
                <a:latin typeface="Times New Roman"/>
                <a:ea typeface="Times New Roman"/>
                <a:cs typeface="Times New Roman"/>
                <a:sym typeface="Times New Roman"/>
              </a:rPr>
              <a:t>Also known as heuristic-based or anomaly-based detection.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It analyzes behavior and file characteristics to determine the malware.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ML Classifiers</a:t>
            </a:r>
            <a:endParaRPr>
              <a:solidFill>
                <a:schemeClr val="dk1"/>
              </a:solidFill>
              <a:latin typeface="Lato"/>
              <a:ea typeface="Lato"/>
              <a:cs typeface="Lato"/>
              <a:sym typeface="Lato"/>
            </a:endParaRPr>
          </a:p>
        </p:txBody>
      </p:sp>
      <p:sp>
        <p:nvSpPr>
          <p:cNvPr id="134" name="Google Shape;134;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Machine Learning is a category of algorithms that allow software applications to predict much better results without being specifically programmed.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 this project, we use different types of machine learning classifiers like decision tree, logistic regression, random forest and soon, train them with the integrated feature set to classify the given files as malware or benign files.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Motivation</a:t>
            </a:r>
            <a:endParaRPr>
              <a:solidFill>
                <a:schemeClr val="dk1"/>
              </a:solidFill>
              <a:latin typeface="Lato"/>
              <a:ea typeface="Lato"/>
              <a:cs typeface="Lato"/>
              <a:sym typeface="Lato"/>
            </a:endParaRPr>
          </a:p>
        </p:txBody>
      </p:sp>
      <p:sp>
        <p:nvSpPr>
          <p:cNvPr id="140" name="Google Shape;140;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Attackers are targeting PE files as Windows OS, which is most widely used uses PE format files.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Dynamic analysis is very expensive and slow, hence difficult to prevent malware in time whereas static analysis is fast.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It is very difficult to check all the repetitive codes for minor changes with traditional methods which can be easily done by ML.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So in this project, we are using  Hybrid Static malware analysis on PE files using ML methods for detecting malware..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Related work</a:t>
            </a:r>
            <a:endParaRPr>
              <a:solidFill>
                <a:schemeClr val="dk1"/>
              </a:solidFill>
              <a:latin typeface="Lato"/>
              <a:ea typeface="Lato"/>
              <a:cs typeface="Lato"/>
              <a:sym typeface="Lato"/>
            </a:endParaRPr>
          </a:p>
        </p:txBody>
      </p:sp>
      <p:sp>
        <p:nvSpPr>
          <p:cNvPr id="146" name="Google Shape;146;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Ajit Kumar, K.S. Kuppusamy, G. Aghila. 'A learning model to detect maliciousness of portable executable using integrated feature set.' Journal of King Saud University - Computer and Information Sciences, Volume 31, Issue 2, April 2019, Pages 252-265.</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2410100" y="632900"/>
            <a:ext cx="6321600" cy="396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Z. Fuyong, Z. Tiezhu. "Malware detection and classification based on n-grams attribute similarity." 2017 IEEE International Conference on Computational Science and Engineering (CSE) and IEEE International Conference on Embedded and Ubiquitous Computing (EUC), vol. 1 (July 2017), pp. 793-796.</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Shabtai, R. Moskovitch, C. Feher, S. Dolev, Y. Elovici, Feb. 'Detecting unknown malicious code by applying classification techniques on opcode patterns.' Security Informatics, 1 (1) (2012)</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Objective</a:t>
            </a:r>
            <a:endParaRPr>
              <a:latin typeface="Lato"/>
              <a:ea typeface="Lato"/>
              <a:cs typeface="Lato"/>
              <a:sym typeface="Lato"/>
            </a:endParaRPr>
          </a:p>
        </p:txBody>
      </p:sp>
      <p:sp>
        <p:nvSpPr>
          <p:cNvPr id="157" name="Google Shape;157;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To create a malware detection model using hybrid static  malware analysis on PE files. To create integrated feature set by using hybrid static analysis(combining characteristics like PE header, opcode sequences) for better accuracy  and to  train different ML classification models like random forest, svm, decision trees, and to find which one is best.</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Salient Features</a:t>
            </a:r>
            <a:endParaRPr>
              <a:solidFill>
                <a:schemeClr val="dk1"/>
              </a:solidFill>
              <a:latin typeface="Lato"/>
              <a:ea typeface="Lato"/>
              <a:cs typeface="Lato"/>
              <a:sym typeface="Lato"/>
            </a:endParaRPr>
          </a:p>
        </p:txBody>
      </p:sp>
      <p:sp>
        <p:nvSpPr>
          <p:cNvPr id="163" name="Google Shape;163;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Malicious files are detected more accurately using integrated feature set created from </a:t>
            </a:r>
            <a:r>
              <a:rPr lang="en-GB">
                <a:latin typeface="Times New Roman"/>
                <a:ea typeface="Times New Roman"/>
                <a:cs typeface="Times New Roman"/>
                <a:sym typeface="Times New Roman"/>
              </a:rPr>
              <a:t>using</a:t>
            </a:r>
            <a:r>
              <a:rPr lang="en-GB">
                <a:latin typeface="Times New Roman"/>
                <a:ea typeface="Times New Roman"/>
                <a:cs typeface="Times New Roman"/>
                <a:sym typeface="Times New Roman"/>
              </a:rPr>
              <a:t> hybrid static malware analysis.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can </a:t>
            </a:r>
            <a:r>
              <a:rPr lang="en-GB">
                <a:latin typeface="Times New Roman"/>
                <a:ea typeface="Times New Roman"/>
                <a:cs typeface="Times New Roman"/>
                <a:sym typeface="Times New Roman"/>
              </a:rPr>
              <a:t>prevent malicious attacks in time as malware detection is fast.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By comparing results of different ML methods, best classifier model  for malware detection will be identified.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Workflow</a:t>
            </a:r>
            <a:endParaRPr>
              <a:solidFill>
                <a:schemeClr val="dk1"/>
              </a:solidFill>
              <a:latin typeface="Lato"/>
              <a:ea typeface="Lato"/>
              <a:cs typeface="Lato"/>
              <a:sym typeface="Lato"/>
            </a:endParaRPr>
          </a:p>
        </p:txBody>
      </p:sp>
      <p:sp>
        <p:nvSpPr>
          <p:cNvPr id="169" name="Google Shape;169;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Data Collection and Analysis.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Feature extraction and Feature reduction.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Normalization.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Merging Features and creating feature 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Training and Testing classifiers.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Model Validation.</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a:t>                                      </a:t>
            </a:r>
            <a:r>
              <a:rPr lang="en-GB" sz="3000"/>
              <a:t> </a:t>
            </a:r>
            <a:r>
              <a:rPr lang="en-GB" sz="3000">
                <a:latin typeface="Lobster"/>
                <a:ea typeface="Lobster"/>
                <a:cs typeface="Lobster"/>
                <a:sym typeface="Lobster"/>
              </a:rPr>
              <a:t>Thank you</a:t>
            </a:r>
            <a:endParaRPr sz="30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Overview</a:t>
            </a:r>
            <a:endParaRPr>
              <a:latin typeface="Lato"/>
              <a:ea typeface="Lato"/>
              <a:cs typeface="Lato"/>
              <a:sym typeface="Lato"/>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1400">
                <a:latin typeface="Times New Roman"/>
                <a:ea typeface="Times New Roman"/>
                <a:cs typeface="Times New Roman"/>
                <a:sym typeface="Times New Roman"/>
              </a:rPr>
              <a:t>There is enormous growth in the digitalization of the world. Along with that, the number of malware attacks per day is also increasing rapidly. Malware is one of the topmost obstructions to the expansion and growth of digital acceptance among users. The damage caused by the malware attacks is increasing due to the elevated sophistication of the malicious code and the number of available vulnerable machines because users are unaware of security. The essential part of protecting a device from a malware attack is identifying whether a given piece of file/software is malware. It has become crucial to develop countermeasures to eradicate malware.</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dk1"/>
                </a:solidFill>
                <a:latin typeface="Lato"/>
                <a:ea typeface="Lato"/>
                <a:cs typeface="Lato"/>
                <a:sym typeface="Lato"/>
              </a:rPr>
              <a:t>What is Malware?</a:t>
            </a:r>
            <a:endParaRPr b="1">
              <a:solidFill>
                <a:schemeClr val="dk1"/>
              </a:solidFill>
              <a:latin typeface="Lato"/>
              <a:ea typeface="Lato"/>
              <a:cs typeface="Lato"/>
              <a:sym typeface="Lato"/>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Malicious software </a:t>
            </a:r>
            <a:r>
              <a:rPr lang="en-GB">
                <a:latin typeface="Times New Roman"/>
                <a:ea typeface="Times New Roman"/>
                <a:cs typeface="Times New Roman"/>
                <a:sym typeface="Times New Roman"/>
              </a:rPr>
              <a:t>Designed or Developed with Malicious intensions mainly to steal information, </a:t>
            </a:r>
            <a:r>
              <a:rPr lang="en-GB">
                <a:latin typeface="Times New Roman"/>
                <a:ea typeface="Times New Roman"/>
                <a:cs typeface="Times New Roman"/>
                <a:sym typeface="Times New Roman"/>
              </a:rPr>
              <a:t>disrupt</a:t>
            </a:r>
            <a:r>
              <a:rPr lang="en-GB">
                <a:latin typeface="Times New Roman"/>
                <a:ea typeface="Times New Roman"/>
                <a:cs typeface="Times New Roman"/>
                <a:sym typeface="Times New Roman"/>
              </a:rPr>
              <a:t> services or gain access.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Can be code, scripts, executables, library files, or other </a:t>
            </a:r>
            <a:r>
              <a:rPr lang="en-GB">
                <a:latin typeface="Times New Roman"/>
                <a:ea typeface="Times New Roman"/>
                <a:cs typeface="Times New Roman"/>
                <a:sym typeface="Times New Roman"/>
              </a:rPr>
              <a:t>forms</a:t>
            </a:r>
            <a:r>
              <a:rPr lang="en-GB">
                <a:latin typeface="Times New Roman"/>
                <a:ea typeface="Times New Roman"/>
                <a:cs typeface="Times New Roman"/>
                <a:sym typeface="Times New Roman"/>
              </a:rPr>
              <a:t> of applications.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Types of</a:t>
            </a:r>
            <a:r>
              <a:rPr b="1" lang="en-GB">
                <a:solidFill>
                  <a:schemeClr val="dk1"/>
                </a:solidFill>
                <a:latin typeface="Lato"/>
                <a:ea typeface="Lato"/>
                <a:cs typeface="Lato"/>
                <a:sym typeface="Lato"/>
              </a:rPr>
              <a:t> Malware</a:t>
            </a:r>
            <a:endParaRPr b="1">
              <a:solidFill>
                <a:schemeClr val="dk1"/>
              </a:solidFill>
              <a:latin typeface="Lato"/>
              <a:ea typeface="Lato"/>
              <a:cs typeface="Lato"/>
              <a:sym typeface="Lato"/>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Backdoor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Botnet</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Downloader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Launcher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Rootkit</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Scareware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Worm</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And soon</a:t>
            </a:r>
            <a:endParaRPr>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PE Files</a:t>
            </a:r>
            <a:endParaRPr>
              <a:solidFill>
                <a:schemeClr val="dk1"/>
              </a:solidFill>
              <a:latin typeface="Lato"/>
              <a:ea typeface="Lato"/>
              <a:cs typeface="Lato"/>
              <a:sym typeface="Lato"/>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Portable Executable (PE) format is a file format for executables, object code, DLLs and others used in 32-bit and 64-bit versions of Windows operating systems.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 A data structure that encapsulates the information necessary for the Windows OS loader to manage the wrapped executable code.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Malware Analysis</a:t>
            </a:r>
            <a:endParaRPr>
              <a:latin typeface="Lato"/>
              <a:ea typeface="Lato"/>
              <a:cs typeface="Lato"/>
              <a:sym typeface="Lato"/>
            </a:endParaRPr>
          </a:p>
        </p:txBody>
      </p:sp>
      <p:sp>
        <p:nvSpPr>
          <p:cNvPr id="103" name="Google Shape;103;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purpose of Malware Analysis is to determine </a:t>
            </a:r>
            <a:r>
              <a:rPr lang="en-GB">
                <a:latin typeface="Times New Roman"/>
                <a:ea typeface="Times New Roman"/>
                <a:cs typeface="Times New Roman"/>
                <a:sym typeface="Times New Roman"/>
              </a:rPr>
              <a:t>exactly what happened, and to ensure that all infected machines and files are located.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There are two fundamental approaches to malware analysis: static and dynamic.</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Static Analysis</a:t>
            </a:r>
            <a:endParaRPr>
              <a:solidFill>
                <a:schemeClr val="dk1"/>
              </a:solidFill>
              <a:latin typeface="Lato"/>
              <a:ea typeface="Lato"/>
              <a:cs typeface="Lato"/>
              <a:sym typeface="Lato"/>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Static malware is malware at rest.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Static analysis is the process of extracting information from malware while it is not running. So, it is less risky.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There is no risk of an infection occurring while analysis is taking place. It is fast and safe.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N-gram byte sequences, opcode sequences, PE headers, API calls are different characteristics of </a:t>
            </a:r>
            <a:r>
              <a:rPr lang="en-GB">
                <a:latin typeface="Times New Roman"/>
                <a:ea typeface="Times New Roman"/>
                <a:cs typeface="Times New Roman"/>
                <a:sym typeface="Times New Roman"/>
              </a:rPr>
              <a:t>static</a:t>
            </a:r>
            <a:r>
              <a:rPr lang="en-GB">
                <a:latin typeface="Times New Roman"/>
                <a:ea typeface="Times New Roman"/>
                <a:cs typeface="Times New Roman"/>
                <a:sym typeface="Times New Roman"/>
              </a:rPr>
              <a:t> analysis.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Dynamic Analysis</a:t>
            </a:r>
            <a:endParaRPr>
              <a:solidFill>
                <a:schemeClr val="dk1"/>
              </a:solidFill>
              <a:latin typeface="Lato"/>
              <a:ea typeface="Lato"/>
              <a:cs typeface="Lato"/>
              <a:sym typeface="Lato"/>
            </a:endParaRPr>
          </a:p>
        </p:txBody>
      </p:sp>
      <p:sp>
        <p:nvSpPr>
          <p:cNvPr id="115" name="Google Shape;115;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Dynamic malware is malware in motion.</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a:latin typeface="Times New Roman"/>
                <a:ea typeface="Times New Roman"/>
                <a:cs typeface="Times New Roman"/>
                <a:sym typeface="Times New Roman"/>
              </a:rPr>
              <a:t>Dynamic analysis is the process of extracting information from malware while it is running</a:t>
            </a:r>
            <a:r>
              <a:rPr lang="en-GB"/>
              <a:t>.</a:t>
            </a:r>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Malware is </a:t>
            </a:r>
            <a:r>
              <a:rPr lang="en-GB">
                <a:latin typeface="Times New Roman"/>
                <a:ea typeface="Times New Roman"/>
                <a:cs typeface="Times New Roman"/>
                <a:sym typeface="Times New Roman"/>
              </a:rPr>
              <a:t>executed</a:t>
            </a:r>
            <a:r>
              <a:rPr lang="en-GB">
                <a:latin typeface="Times New Roman"/>
                <a:ea typeface="Times New Roman"/>
                <a:cs typeface="Times New Roman"/>
                <a:sym typeface="Times New Roman"/>
              </a:rPr>
              <a:t> at runtime in a </a:t>
            </a:r>
            <a:r>
              <a:rPr lang="en-GB">
                <a:latin typeface="Times New Roman"/>
                <a:ea typeface="Times New Roman"/>
                <a:cs typeface="Times New Roman"/>
                <a:sym typeface="Times New Roman"/>
              </a:rPr>
              <a:t>virtual</a:t>
            </a:r>
            <a:r>
              <a:rPr lang="en-GB">
                <a:latin typeface="Times New Roman"/>
                <a:ea typeface="Times New Roman"/>
                <a:cs typeface="Times New Roman"/>
                <a:sym typeface="Times New Roman"/>
              </a:rPr>
              <a:t> machine environment or sandboxes.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Dynamic analysis is very expensive and slow.</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1809250"/>
            <a:ext cx="43869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Malware detection</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System</a:t>
            </a:r>
            <a:endParaRPr>
              <a:latin typeface="Lato"/>
              <a:ea typeface="Lato"/>
              <a:cs typeface="Lato"/>
              <a:sym typeface="Lato"/>
            </a:endParaRPr>
          </a:p>
        </p:txBody>
      </p:sp>
      <p:sp>
        <p:nvSpPr>
          <p:cNvPr id="121" name="Google Shape;12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system used to determine whether a program has malicious intent or not.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Mainly categorized into signature based and behavior based detection.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