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
      <p:font typeface="DM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schemas.openxmlformats.org/officeDocument/2006/relationships/font" Target="fonts/DMSans-regular.fnt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35" Type="http://schemas.openxmlformats.org/officeDocument/2006/relationships/font" Target="fonts/DMSans-italic.fntdata"/><Relationship Id="rId12" Type="http://schemas.openxmlformats.org/officeDocument/2006/relationships/slide" Target="slides/slide7.xml"/><Relationship Id="rId34" Type="http://schemas.openxmlformats.org/officeDocument/2006/relationships/font" Target="fonts/DMSans-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DM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b17242561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b17242561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c3db542de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c3db542de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b1724256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b1724256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b17242561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b17242561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b17242561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b17242561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b17242561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b17242561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b17242561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b17242561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70ad21991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70ad21991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b17242561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b17242561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6cd9f0b3d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6cd9f0b3d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ffd85dd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ffd85dd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c3db542d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c3db542d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ffd85dd6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ffd85dd6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ffd85dd6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ffd85dd6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ffd85dd6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ffd85dd6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6c579020d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6c579020d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703f419a4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703f419a4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c3db542de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c3db542de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3900"/>
          </a:p>
          <a:p>
            <a:pPr indent="0" lvl="0" marL="0" rtl="0" algn="ctr">
              <a:spcBef>
                <a:spcPts val="0"/>
              </a:spcBef>
              <a:spcAft>
                <a:spcPts val="0"/>
              </a:spcAft>
              <a:buNone/>
            </a:pPr>
            <a:r>
              <a:rPr lang="en"/>
              <a:t>Compression Neural Nets</a:t>
            </a:r>
            <a:endParaRPr/>
          </a:p>
        </p:txBody>
      </p:sp>
      <p:sp>
        <p:nvSpPr>
          <p:cNvPr id="87" name="Google Shape;87;p13"/>
          <p:cNvSpPr txBox="1"/>
          <p:nvPr>
            <p:ph idx="1" type="subTitle"/>
          </p:nvPr>
        </p:nvSpPr>
        <p:spPr>
          <a:xfrm>
            <a:off x="649400" y="3854675"/>
            <a:ext cx="7688100" cy="877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781"/>
              <a:t>Under the guidance of, </a:t>
            </a:r>
            <a:endParaRPr sz="1781"/>
          </a:p>
          <a:p>
            <a:pPr indent="0" lvl="0" marL="0" rtl="0" algn="l">
              <a:spcBef>
                <a:spcPts val="0"/>
              </a:spcBef>
              <a:spcAft>
                <a:spcPts val="0"/>
              </a:spcAft>
              <a:buNone/>
            </a:pPr>
            <a:r>
              <a:t/>
            </a:r>
            <a:endParaRPr sz="1781"/>
          </a:p>
          <a:p>
            <a:pPr indent="0" lvl="0" marL="0" rtl="0" algn="l">
              <a:spcBef>
                <a:spcPts val="0"/>
              </a:spcBef>
              <a:spcAft>
                <a:spcPts val="0"/>
              </a:spcAft>
              <a:buNone/>
            </a:pPr>
            <a:r>
              <a:rPr lang="en" sz="1781"/>
              <a:t>Dr. Animesh Chaturvedi</a:t>
            </a:r>
            <a:endParaRPr sz="178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Deployed Environment: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0" lang="en" sz="1200"/>
              <a:t>Colab </a:t>
            </a:r>
            <a:endParaRPr b="0" sz="1200"/>
          </a:p>
          <a:p>
            <a:pPr indent="0" lvl="0" marL="0" rtl="0" algn="l">
              <a:spcBef>
                <a:spcPts val="0"/>
              </a:spcBef>
              <a:spcAft>
                <a:spcPts val="0"/>
              </a:spcAft>
              <a:buNone/>
            </a:pPr>
            <a:r>
              <a:rPr b="0" lang="en" sz="1200"/>
              <a:t>TensorFlow </a:t>
            </a:r>
            <a:endParaRPr b="0" sz="1200"/>
          </a:p>
        </p:txBody>
      </p:sp>
      <p:sp>
        <p:nvSpPr>
          <p:cNvPr id="144" name="Google Shape;144;p22"/>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Datasets</a:t>
            </a:r>
            <a:r>
              <a:rPr b="1" lang="en"/>
              <a:t>:</a:t>
            </a:r>
            <a:endParaRPr b="1"/>
          </a:p>
          <a:p>
            <a:pPr indent="0" lvl="0" marL="0" rtl="0" algn="l">
              <a:spcBef>
                <a:spcPts val="1200"/>
              </a:spcBef>
              <a:spcAft>
                <a:spcPts val="0"/>
              </a:spcAft>
              <a:buNone/>
            </a:pPr>
            <a:r>
              <a:rPr b="1" lang="en"/>
              <a:t>MNIST</a:t>
            </a:r>
            <a:endParaRPr b="1"/>
          </a:p>
          <a:p>
            <a:pPr indent="0" lvl="0" marL="0" rtl="0" algn="l">
              <a:spcBef>
                <a:spcPts val="1200"/>
              </a:spcBef>
              <a:spcAft>
                <a:spcPts val="0"/>
              </a:spcAft>
              <a:buNone/>
            </a:pPr>
            <a:r>
              <a:rPr b="1" lang="en"/>
              <a:t>CIFAR -10</a:t>
            </a:r>
            <a:endParaRPr b="1"/>
          </a:p>
          <a:p>
            <a:pPr indent="0" lvl="0" marL="0" rtl="0" algn="l">
              <a:spcBef>
                <a:spcPts val="1200"/>
              </a:spcBef>
              <a:spcAft>
                <a:spcPts val="1200"/>
              </a:spcAft>
              <a:buNone/>
            </a:pPr>
            <a:r>
              <a:rPr b="1" lang="en"/>
              <a:t>Flowers 102</a:t>
            </a:r>
            <a:endParaRPr b="1"/>
          </a:p>
        </p:txBody>
      </p:sp>
      <p:sp>
        <p:nvSpPr>
          <p:cNvPr id="145" name="Google Shape;145;p22"/>
          <p:cNvSpPr txBox="1"/>
          <p:nvPr>
            <p:ph idx="1" type="body"/>
          </p:nvPr>
        </p:nvSpPr>
        <p:spPr>
          <a:xfrm>
            <a:off x="4422250" y="2781725"/>
            <a:ext cx="3300900" cy="159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Network Architectures</a:t>
            </a:r>
            <a:r>
              <a:rPr b="1" lang="en"/>
              <a:t>:</a:t>
            </a:r>
            <a:endParaRPr b="1"/>
          </a:p>
          <a:p>
            <a:pPr indent="0" lvl="0" marL="0" rtl="0" algn="l">
              <a:spcBef>
                <a:spcPts val="1200"/>
              </a:spcBef>
              <a:spcAft>
                <a:spcPts val="0"/>
              </a:spcAft>
              <a:buNone/>
            </a:pPr>
            <a:r>
              <a:rPr lang="en"/>
              <a:t>Convolution</a:t>
            </a:r>
            <a:r>
              <a:rPr lang="en"/>
              <a:t> Neural Network</a:t>
            </a:r>
            <a:endParaRPr/>
          </a:p>
          <a:p>
            <a:pPr indent="0" lvl="0" marL="0" rtl="0" algn="l">
              <a:spcBef>
                <a:spcPts val="1200"/>
              </a:spcBef>
              <a:spcAft>
                <a:spcPts val="1200"/>
              </a:spcAft>
              <a:buNone/>
            </a:pPr>
            <a:r>
              <a:rPr lang="en"/>
              <a:t>Residual Network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10525" y="12136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Knowledge distillation</a:t>
            </a:r>
            <a:endParaRPr/>
          </a:p>
        </p:txBody>
      </p:sp>
      <p:sp>
        <p:nvSpPr>
          <p:cNvPr id="151" name="Google Shape;151;p23"/>
          <p:cNvSpPr txBox="1"/>
          <p:nvPr>
            <p:ph idx="4294967295" type="body"/>
          </p:nvPr>
        </p:nvSpPr>
        <p:spPr>
          <a:xfrm>
            <a:off x="631175" y="1849625"/>
            <a:ext cx="7688700" cy="26361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Knowledge distillation is technique of transferring knowledge from the larger into smaller models. </a:t>
            </a:r>
            <a:endParaRPr/>
          </a:p>
          <a:p>
            <a:pPr indent="0" lvl="0" marL="457200" rtl="0" algn="l">
              <a:spcBef>
                <a:spcPts val="1200"/>
              </a:spcBef>
              <a:spcAft>
                <a:spcPts val="0"/>
              </a:spcAft>
              <a:buNone/>
            </a:pPr>
            <a:r>
              <a:t/>
            </a:r>
            <a:endParaRPr/>
          </a:p>
          <a:p>
            <a:pPr indent="-298767" lvl="0" marL="457200" rtl="0" algn="l">
              <a:spcBef>
                <a:spcPts val="1200"/>
              </a:spcBef>
              <a:spcAft>
                <a:spcPts val="0"/>
              </a:spcAft>
              <a:buSzPct val="100000"/>
              <a:buChar char="●"/>
            </a:pPr>
            <a:r>
              <a:rPr lang="en"/>
              <a:t>The models are larger model are known as teacher and student model as student model.</a:t>
            </a:r>
            <a:endParaRPr/>
          </a:p>
          <a:p>
            <a:pPr indent="0" lvl="0" marL="457200" rtl="0" algn="l">
              <a:spcBef>
                <a:spcPts val="1200"/>
              </a:spcBef>
              <a:spcAft>
                <a:spcPts val="0"/>
              </a:spcAft>
              <a:buNone/>
            </a:pPr>
            <a:r>
              <a:t/>
            </a:r>
            <a:endParaRPr/>
          </a:p>
          <a:p>
            <a:pPr indent="-298767" lvl="0" marL="457200" rtl="0" algn="l">
              <a:spcBef>
                <a:spcPts val="1200"/>
              </a:spcBef>
              <a:spcAft>
                <a:spcPts val="0"/>
              </a:spcAft>
              <a:buSzPct val="100000"/>
              <a:buChar char="●"/>
            </a:pPr>
            <a:r>
              <a:rPr lang="en"/>
              <a:t>The compression model minimizes the loss function  (distillation loss)  and aimed at the matching the teacher logits as well as ground- truth lab</a:t>
            </a:r>
            <a:r>
              <a:rPr lang="en"/>
              <a:t>els.</a:t>
            </a:r>
            <a:endParaRPr/>
          </a:p>
          <a:p>
            <a:pPr indent="0" lvl="0" marL="457200" rtl="0" algn="l">
              <a:spcBef>
                <a:spcPts val="1200"/>
              </a:spcBef>
              <a:spcAft>
                <a:spcPts val="0"/>
              </a:spcAft>
              <a:buNone/>
            </a:pPr>
            <a:r>
              <a:t/>
            </a:r>
            <a:endParaRPr/>
          </a:p>
          <a:p>
            <a:pPr indent="-298767" lvl="0" marL="457200" rtl="0" algn="l">
              <a:spcBef>
                <a:spcPts val="1200"/>
              </a:spcBef>
              <a:spcAft>
                <a:spcPts val="0"/>
              </a:spcAft>
              <a:buSzPct val="100000"/>
              <a:buChar char="●"/>
            </a:pPr>
            <a:r>
              <a:rPr lang="en"/>
              <a:t>The logits are softened by applying a “temperature “ scaling function in the softmax, effectively smoothing out the probability distribution and revealing inter class relationships by teacher.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Illustration of KD</a:t>
            </a:r>
            <a:endParaRPr/>
          </a:p>
        </p:txBody>
      </p:sp>
      <p:pic>
        <p:nvPicPr>
          <p:cNvPr id="157" name="Google Shape;157;p24"/>
          <p:cNvPicPr preferRelativeResize="0"/>
          <p:nvPr/>
        </p:nvPicPr>
        <p:blipFill>
          <a:blip r:embed="rId3">
            <a:alphaModFix/>
          </a:blip>
          <a:stretch>
            <a:fillRect/>
          </a:stretch>
        </p:blipFill>
        <p:spPr>
          <a:xfrm>
            <a:off x="729450" y="2344825"/>
            <a:ext cx="7688401" cy="2348957"/>
          </a:xfrm>
          <a:prstGeom prst="rect">
            <a:avLst/>
          </a:prstGeom>
          <a:noFill/>
          <a:ln>
            <a:noFill/>
          </a:ln>
        </p:spPr>
      </p:pic>
      <p:sp>
        <p:nvSpPr>
          <p:cNvPr id="158" name="Google Shape;158;p24"/>
          <p:cNvSpPr txBox="1"/>
          <p:nvPr/>
        </p:nvSpPr>
        <p:spPr>
          <a:xfrm>
            <a:off x="608050" y="4743300"/>
            <a:ext cx="5542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Lato"/>
                <a:ea typeface="Lato"/>
                <a:cs typeface="Lato"/>
                <a:sym typeface="Lato"/>
              </a:rPr>
              <a:t>Ref: </a:t>
            </a:r>
            <a:r>
              <a:rPr lang="en" sz="600"/>
              <a:t>Knowledge Distillation: Principles, Algorithms, Applications - neptune.ai</a:t>
            </a:r>
            <a:endParaRPr sz="9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 Matching KD</a:t>
            </a:r>
            <a:endParaRPr/>
          </a:p>
        </p:txBody>
      </p:sp>
      <p:sp>
        <p:nvSpPr>
          <p:cNvPr id="164" name="Google Shape;164;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 Function Matching, distillation approach </a:t>
            </a:r>
            <a:r>
              <a:rPr lang="en"/>
              <a:t>yields</a:t>
            </a:r>
            <a:r>
              <a:rPr lang="en"/>
              <a:t> student models that can actually match the performances of teacher models.</a:t>
            </a:r>
            <a:endParaRPr/>
          </a:p>
          <a:p>
            <a:pPr indent="0" lvl="0" marL="457200" rtl="0" algn="l">
              <a:spcBef>
                <a:spcPts val="1200"/>
              </a:spcBef>
              <a:spcAft>
                <a:spcPts val="0"/>
              </a:spcAft>
              <a:buNone/>
            </a:pPr>
            <a:r>
              <a:rPr b="1" lang="en"/>
              <a:t>The </a:t>
            </a:r>
            <a:r>
              <a:rPr b="1" lang="en"/>
              <a:t>hypothesis has mainly three key  takeaways:</a:t>
            </a:r>
            <a:endParaRPr/>
          </a:p>
          <a:p>
            <a:pPr indent="-311150" lvl="0" marL="457200" rtl="0" algn="l">
              <a:spcBef>
                <a:spcPts val="1200"/>
              </a:spcBef>
              <a:spcAft>
                <a:spcPts val="0"/>
              </a:spcAft>
              <a:buSzPts val="1300"/>
              <a:buChar char="●"/>
            </a:pPr>
            <a:r>
              <a:rPr lang="en"/>
              <a:t>No use of ground-truth labels during the distillation process.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Teacher and student  should see the same input image views, i.e., same crop and augmentations.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 Matching continued…</a:t>
            </a:r>
            <a:endParaRPr/>
          </a:p>
        </p:txBody>
      </p:sp>
      <p:sp>
        <p:nvSpPr>
          <p:cNvPr id="170" name="Google Shape;170;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functions to match on a large number of support points to generalize </a:t>
            </a:r>
            <a:endParaRPr/>
          </a:p>
          <a:p>
            <a:pPr indent="0" lvl="0" marL="457200" rtl="0" algn="l">
              <a:spcBef>
                <a:spcPts val="1200"/>
              </a:spcBef>
              <a:spcAft>
                <a:spcPts val="0"/>
              </a:spcAft>
              <a:buNone/>
            </a:pPr>
            <a:r>
              <a:rPr lang="en"/>
              <a:t>them.</a:t>
            </a:r>
            <a:endParaRPr/>
          </a:p>
          <a:p>
            <a:pPr indent="-311150" lvl="0" marL="457200" rtl="0" algn="l">
              <a:spcBef>
                <a:spcPts val="1200"/>
              </a:spcBef>
              <a:spcAft>
                <a:spcPts val="0"/>
              </a:spcAft>
              <a:buSzPts val="1300"/>
              <a:buChar char="●"/>
            </a:pPr>
            <a:r>
              <a:rPr lang="en"/>
              <a:t>Aggressive form of MixUp as the key augmentation recipe.  The mix up is </a:t>
            </a:r>
            <a:endParaRPr/>
          </a:p>
          <a:p>
            <a:pPr indent="0" lvl="0" marL="457200" rtl="0" algn="l">
              <a:spcBef>
                <a:spcPts val="1200"/>
              </a:spcBef>
              <a:spcAft>
                <a:spcPts val="0"/>
              </a:spcAft>
              <a:buNone/>
            </a:pPr>
            <a:r>
              <a:rPr lang="en"/>
              <a:t>paired with “Inception style ” cropping. </a:t>
            </a:r>
            <a:br>
              <a:rPr lang="en"/>
            </a:br>
            <a:endParaRPr/>
          </a:p>
          <a:p>
            <a:pPr indent="-311150" lvl="0" marL="457200" rtl="0" algn="l">
              <a:spcBef>
                <a:spcPts val="1200"/>
              </a:spcBef>
              <a:spcAft>
                <a:spcPts val="0"/>
              </a:spcAft>
              <a:buSzPts val="1300"/>
              <a:buChar char="●"/>
            </a:pPr>
            <a:r>
              <a:rPr lang="en"/>
              <a:t>Long training schedules for distillation.</a:t>
            </a:r>
            <a:endParaRPr/>
          </a:p>
        </p:txBody>
      </p:sp>
      <p:pic>
        <p:nvPicPr>
          <p:cNvPr id="171" name="Google Shape;171;p26"/>
          <p:cNvPicPr preferRelativeResize="0"/>
          <p:nvPr/>
        </p:nvPicPr>
        <p:blipFill>
          <a:blip r:embed="rId3">
            <a:alphaModFix/>
          </a:blip>
          <a:stretch>
            <a:fillRect/>
          </a:stretch>
        </p:blipFill>
        <p:spPr>
          <a:xfrm>
            <a:off x="6754113" y="758675"/>
            <a:ext cx="2124075" cy="3905250"/>
          </a:xfrm>
          <a:prstGeom prst="rect">
            <a:avLst/>
          </a:prstGeom>
          <a:noFill/>
          <a:ln>
            <a:noFill/>
          </a:ln>
        </p:spPr>
      </p:pic>
      <p:sp>
        <p:nvSpPr>
          <p:cNvPr id="172" name="Google Shape;172;p26"/>
          <p:cNvSpPr txBox="1"/>
          <p:nvPr/>
        </p:nvSpPr>
        <p:spPr>
          <a:xfrm>
            <a:off x="6748350" y="4724850"/>
            <a:ext cx="2202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latin typeface="DM Sans"/>
                <a:ea typeface="DM Sans"/>
                <a:cs typeface="DM Sans"/>
                <a:sym typeface="DM Sans"/>
              </a:rPr>
              <a:t>Ref: </a:t>
            </a:r>
            <a:r>
              <a:rPr lang="en" sz="400">
                <a:solidFill>
                  <a:schemeClr val="accent1"/>
                </a:solidFill>
                <a:latin typeface="DM Sans"/>
                <a:ea typeface="DM Sans"/>
                <a:cs typeface="DM Sans"/>
                <a:sym typeface="DM Sans"/>
              </a:rPr>
              <a:t>Knowledge distillation : A good teacher is patient and consistent by Lucas Beyer(CVPR, 2022)</a:t>
            </a:r>
            <a:r>
              <a:rPr lang="en" sz="500">
                <a:latin typeface="DM Sans"/>
                <a:ea typeface="DM Sans"/>
                <a:cs typeface="DM Sans"/>
                <a:sym typeface="DM Sans"/>
              </a:rPr>
              <a:t> </a:t>
            </a:r>
            <a:endParaRPr sz="500">
              <a:latin typeface="DM Sans"/>
              <a:ea typeface="DM Sans"/>
              <a:cs typeface="DM Sans"/>
              <a:sym typeface="DM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Mathematical Interpretation</a:t>
            </a:r>
            <a:endParaRPr/>
          </a:p>
        </p:txBody>
      </p:sp>
      <p:sp>
        <p:nvSpPr>
          <p:cNvPr id="178" name="Google Shape;178;p27"/>
          <p:cNvSpPr txBox="1"/>
          <p:nvPr>
            <p:ph idx="1" type="body"/>
          </p:nvPr>
        </p:nvSpPr>
        <p:spPr>
          <a:xfrm>
            <a:off x="212275" y="2078875"/>
            <a:ext cx="4593900" cy="2988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Softmax function: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Loss 1(soft targets) = </a:t>
            </a:r>
            <a:r>
              <a:rPr lang="en" sz="1200"/>
              <a:t>Cross Entropy(teacher_pred, student_pred)</a:t>
            </a:r>
            <a:r>
              <a:rPr lang="en"/>
              <a:t>	</a:t>
            </a:r>
            <a:endParaRPr/>
          </a:p>
          <a:p>
            <a:pPr indent="0" lvl="0" marL="0" rtl="0" algn="l">
              <a:spcBef>
                <a:spcPts val="1200"/>
              </a:spcBef>
              <a:spcAft>
                <a:spcPts val="0"/>
              </a:spcAft>
              <a:buNone/>
            </a:pPr>
            <a:r>
              <a:rPr lang="en"/>
              <a:t>Loss 2(Hard targets) = </a:t>
            </a:r>
            <a:r>
              <a:rPr lang="en" sz="1100"/>
              <a:t>Cross Entropy(student_hardpred, hard labels)</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rPr lang="en"/>
              <a:t>Loss =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79" name="Google Shape;179;p27"/>
          <p:cNvSpPr txBox="1"/>
          <p:nvPr>
            <p:ph idx="2" type="body"/>
          </p:nvPr>
        </p:nvSpPr>
        <p:spPr>
          <a:xfrm>
            <a:off x="52220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Function Matching</a:t>
            </a:r>
            <a:r>
              <a:rPr lang="en"/>
              <a:t>:</a:t>
            </a:r>
            <a:endParaRPr/>
          </a:p>
          <a:p>
            <a:pPr indent="0" lvl="0" marL="0" rtl="0" algn="l">
              <a:spcBef>
                <a:spcPts val="1200"/>
              </a:spcBef>
              <a:spcAft>
                <a:spcPts val="1200"/>
              </a:spcAft>
              <a:buNone/>
            </a:pPr>
            <a:r>
              <a:t/>
            </a:r>
            <a:endParaRPr/>
          </a:p>
        </p:txBody>
      </p:sp>
      <p:sp>
        <p:nvSpPr>
          <p:cNvPr id="180" name="Google Shape;180;p27"/>
          <p:cNvSpPr txBox="1"/>
          <p:nvPr/>
        </p:nvSpPr>
        <p:spPr>
          <a:xfrm>
            <a:off x="5348000" y="4565000"/>
            <a:ext cx="36483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Lato"/>
                <a:ea typeface="Lato"/>
                <a:cs typeface="Lato"/>
                <a:sym typeface="Lato"/>
              </a:rPr>
              <a:t>Ref: </a:t>
            </a:r>
            <a:r>
              <a:rPr lang="en" sz="600">
                <a:solidFill>
                  <a:schemeClr val="accent1"/>
                </a:solidFill>
                <a:latin typeface="Lato"/>
                <a:ea typeface="Lato"/>
                <a:cs typeface="Lato"/>
                <a:sym typeface="Lato"/>
              </a:rPr>
              <a:t>Knowledge distillation : A good teacher is patient and consistent by Lucas Beyer(CVPR, 2022)</a:t>
            </a:r>
            <a:endParaRPr sz="700">
              <a:latin typeface="Lato"/>
              <a:ea typeface="Lato"/>
              <a:cs typeface="Lato"/>
              <a:sym typeface="Lato"/>
            </a:endParaRPr>
          </a:p>
        </p:txBody>
      </p:sp>
      <p:pic>
        <p:nvPicPr>
          <p:cNvPr id="181" name="Google Shape;181;p27"/>
          <p:cNvPicPr preferRelativeResize="0"/>
          <p:nvPr/>
        </p:nvPicPr>
        <p:blipFill>
          <a:blip r:embed="rId3">
            <a:alphaModFix/>
          </a:blip>
          <a:stretch>
            <a:fillRect/>
          </a:stretch>
        </p:blipFill>
        <p:spPr>
          <a:xfrm>
            <a:off x="5289875" y="2694000"/>
            <a:ext cx="3638550" cy="495300"/>
          </a:xfrm>
          <a:prstGeom prst="rect">
            <a:avLst/>
          </a:prstGeom>
          <a:noFill/>
          <a:ln>
            <a:noFill/>
          </a:ln>
        </p:spPr>
      </p:pic>
      <p:pic>
        <p:nvPicPr>
          <p:cNvPr id="182" name="Google Shape;182;p27"/>
          <p:cNvPicPr preferRelativeResize="0"/>
          <p:nvPr/>
        </p:nvPicPr>
        <p:blipFill rotWithShape="1">
          <a:blip r:embed="rId4">
            <a:alphaModFix/>
          </a:blip>
          <a:srcRect b="-26629" l="0" r="0" t="26630"/>
          <a:stretch/>
        </p:blipFill>
        <p:spPr>
          <a:xfrm>
            <a:off x="2019475" y="2078877"/>
            <a:ext cx="1930050" cy="671725"/>
          </a:xfrm>
          <a:prstGeom prst="rect">
            <a:avLst/>
          </a:prstGeom>
          <a:noFill/>
          <a:ln>
            <a:noFill/>
          </a:ln>
        </p:spPr>
      </p:pic>
      <p:pic>
        <p:nvPicPr>
          <p:cNvPr id="183" name="Google Shape;183;p27"/>
          <p:cNvPicPr preferRelativeResize="0"/>
          <p:nvPr/>
        </p:nvPicPr>
        <p:blipFill>
          <a:blip r:embed="rId5">
            <a:alphaModFix/>
          </a:blip>
          <a:stretch>
            <a:fillRect/>
          </a:stretch>
        </p:blipFill>
        <p:spPr>
          <a:xfrm>
            <a:off x="949825" y="4042350"/>
            <a:ext cx="1876425" cy="266700"/>
          </a:xfrm>
          <a:prstGeom prst="rect">
            <a:avLst/>
          </a:prstGeom>
          <a:noFill/>
          <a:ln>
            <a:noFill/>
          </a:ln>
        </p:spPr>
      </p:pic>
      <p:sp>
        <p:nvSpPr>
          <p:cNvPr id="184" name="Google Shape;184;p27"/>
          <p:cNvSpPr txBox="1"/>
          <p:nvPr/>
        </p:nvSpPr>
        <p:spPr>
          <a:xfrm>
            <a:off x="368700" y="4585300"/>
            <a:ext cx="42033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Lato"/>
                <a:ea typeface="Lato"/>
                <a:cs typeface="Lato"/>
                <a:sym typeface="Lato"/>
              </a:rPr>
              <a:t>Ref : https://www.youtube.com/watch?v=gADXP5daZeM </a:t>
            </a:r>
            <a:endParaRPr sz="6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739950" y="22257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190" name="Google Shape;190;p28"/>
          <p:cNvSpPr txBox="1"/>
          <p:nvPr>
            <p:ph idx="2" type="body"/>
          </p:nvPr>
        </p:nvSpPr>
        <p:spPr>
          <a:xfrm>
            <a:off x="4854425" y="299050"/>
            <a:ext cx="3957300" cy="4465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Knowledge distillation on MNIST Dataset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Knowledge distillation using function matching hypothesis on Flowers-102 dataset</a:t>
            </a:r>
            <a:endParaRPr/>
          </a:p>
          <a:p>
            <a:pPr indent="0" lvl="0" marL="457200" rtl="0" algn="l">
              <a:spcBef>
                <a:spcPts val="1200"/>
              </a:spcBef>
              <a:spcAft>
                <a:spcPts val="1200"/>
              </a:spcAft>
              <a:buNone/>
            </a:pPr>
            <a:r>
              <a:t/>
            </a:r>
            <a:endParaRPr/>
          </a:p>
        </p:txBody>
      </p:sp>
      <p:pic>
        <p:nvPicPr>
          <p:cNvPr id="191" name="Google Shape;191;p28"/>
          <p:cNvPicPr preferRelativeResize="0"/>
          <p:nvPr/>
        </p:nvPicPr>
        <p:blipFill>
          <a:blip r:embed="rId3">
            <a:alphaModFix/>
          </a:blip>
          <a:stretch>
            <a:fillRect/>
          </a:stretch>
        </p:blipFill>
        <p:spPr>
          <a:xfrm>
            <a:off x="5056650" y="650800"/>
            <a:ext cx="3867859" cy="1920950"/>
          </a:xfrm>
          <a:prstGeom prst="rect">
            <a:avLst/>
          </a:prstGeom>
          <a:noFill/>
          <a:ln>
            <a:noFill/>
          </a:ln>
        </p:spPr>
      </p:pic>
      <p:pic>
        <p:nvPicPr>
          <p:cNvPr id="192" name="Google Shape;192;p28"/>
          <p:cNvPicPr preferRelativeResize="0"/>
          <p:nvPr/>
        </p:nvPicPr>
        <p:blipFill>
          <a:blip r:embed="rId4">
            <a:alphaModFix/>
          </a:blip>
          <a:stretch>
            <a:fillRect/>
          </a:stretch>
        </p:blipFill>
        <p:spPr>
          <a:xfrm>
            <a:off x="4558250" y="3724925"/>
            <a:ext cx="4549626" cy="103991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729450" y="733950"/>
            <a:ext cx="7688400" cy="12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5000"/>
              <a:t>Conclusion</a:t>
            </a:r>
            <a:endParaRPr sz="5000"/>
          </a:p>
        </p:txBody>
      </p:sp>
      <p:sp>
        <p:nvSpPr>
          <p:cNvPr id="198" name="Google Shape;198;p29"/>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this project we have analysed application of compression models on different Network architectures. While  using different models,  we observed that the Pruning does not go </a:t>
            </a:r>
            <a:r>
              <a:rPr lang="en"/>
              <a:t>well for all architectures, as because it changes the shapes of input in the architecture. Whereas Knowledge Distillation can be easily applied for different architectures without losing information. It provides close accuracy with the original model.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04" name="Google Shape;204;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a:bodyPr>
          <a:lstStyle/>
          <a:p>
            <a:pPr indent="0" lvl="0" marL="0" rtl="0" algn="l">
              <a:spcBef>
                <a:spcPts val="1200"/>
              </a:spcBef>
              <a:spcAft>
                <a:spcPts val="0"/>
              </a:spcAft>
              <a:buNone/>
            </a:pPr>
            <a:r>
              <a:rPr lang="en" sz="1100">
                <a:solidFill>
                  <a:srgbClr val="000000"/>
                </a:solidFill>
                <a:latin typeface="Arial"/>
                <a:ea typeface="Arial"/>
                <a:cs typeface="Arial"/>
                <a:sym typeface="Arial"/>
              </a:rPr>
              <a:t>[1]</a:t>
            </a:r>
            <a:r>
              <a:rPr lang="en" sz="700">
                <a:solidFill>
                  <a:srgbClr val="000000"/>
                </a:solidFill>
                <a:latin typeface="Arial"/>
                <a:ea typeface="Arial"/>
                <a:cs typeface="Arial"/>
                <a:sym typeface="Arial"/>
              </a:rPr>
              <a:t>       </a:t>
            </a:r>
            <a:r>
              <a:rPr lang="en" sz="1100">
                <a:solidFill>
                  <a:srgbClr val="000000"/>
                </a:solidFill>
              </a:rPr>
              <a:t>Song Han, Huizi Mao, William J. Dally, “</a:t>
            </a:r>
            <a:r>
              <a:rPr i="1" lang="en" sz="1100">
                <a:solidFill>
                  <a:srgbClr val="000000"/>
                </a:solidFill>
              </a:rPr>
              <a:t>Deep Compression: Compression Deep Neural Networks with pruning, Trained quantization and Huffman coding”, </a:t>
            </a:r>
            <a:r>
              <a:rPr lang="en" sz="1100">
                <a:solidFill>
                  <a:srgbClr val="000000"/>
                </a:solidFill>
              </a:rPr>
              <a:t>Conference at ICLR 2016</a:t>
            </a:r>
            <a:endParaRPr sz="1100">
              <a:solidFill>
                <a:srgbClr val="000000"/>
              </a:solidFill>
            </a:endParaRPr>
          </a:p>
          <a:p>
            <a:pPr indent="0" lvl="0" marL="0" rtl="0" algn="l">
              <a:spcBef>
                <a:spcPts val="1200"/>
              </a:spcBef>
              <a:spcAft>
                <a:spcPts val="0"/>
              </a:spcAft>
              <a:buNone/>
            </a:pPr>
            <a:r>
              <a:rPr lang="en" sz="1100">
                <a:solidFill>
                  <a:srgbClr val="000000"/>
                </a:solidFill>
              </a:rPr>
              <a:t>[2]</a:t>
            </a:r>
            <a:r>
              <a:rPr lang="en" sz="700">
                <a:solidFill>
                  <a:srgbClr val="000000"/>
                </a:solidFill>
              </a:rPr>
              <a:t>       </a:t>
            </a:r>
            <a:r>
              <a:rPr lang="en" sz="1100">
                <a:solidFill>
                  <a:srgbClr val="000000"/>
                </a:solidFill>
              </a:rPr>
              <a:t>Lucas Beyer, Xiaohua Zhai, Amelie Royer, Larisa Markeeva</a:t>
            </a:r>
            <a:r>
              <a:rPr i="1" lang="en" sz="1100">
                <a:solidFill>
                  <a:srgbClr val="000000"/>
                </a:solidFill>
              </a:rPr>
              <a:t>, “Knowledge distillation: A good teacher is patient and consistent”, </a:t>
            </a:r>
            <a:r>
              <a:rPr lang="en" sz="1100">
                <a:solidFill>
                  <a:srgbClr val="000000"/>
                </a:solidFill>
              </a:rPr>
              <a:t>CVPR 2022.</a:t>
            </a:r>
            <a:endParaRPr sz="1100">
              <a:solidFill>
                <a:srgbClr val="000000"/>
              </a:solidFill>
            </a:endParaRPr>
          </a:p>
          <a:p>
            <a:pPr indent="0" lvl="0" marL="0" rtl="0" algn="l">
              <a:spcBef>
                <a:spcPts val="1200"/>
              </a:spcBef>
              <a:spcAft>
                <a:spcPts val="0"/>
              </a:spcAft>
              <a:buNone/>
            </a:pPr>
            <a:r>
              <a:rPr lang="en" sz="1100">
                <a:solidFill>
                  <a:srgbClr val="000000"/>
                </a:solidFill>
              </a:rPr>
              <a:t>[3]</a:t>
            </a:r>
            <a:r>
              <a:rPr lang="en" sz="700">
                <a:solidFill>
                  <a:srgbClr val="000000"/>
                </a:solidFill>
              </a:rPr>
              <a:t>       </a:t>
            </a:r>
            <a:r>
              <a:rPr lang="en" sz="1100">
                <a:solidFill>
                  <a:srgbClr val="000000"/>
                </a:solidFill>
              </a:rPr>
              <a:t>J. Ba and R. Caruana, “Do deep nets really need to be deep?” in </a:t>
            </a:r>
            <a:r>
              <a:rPr i="1" lang="en" sz="1100">
                <a:solidFill>
                  <a:srgbClr val="000000"/>
                </a:solidFill>
              </a:rPr>
              <a:t>Advances in Neural Information Processing Systems 27: Annual Conference on Neural Information Processing Systems 2014, December 8-13 2014, Montreal, Quebec, Canada</a:t>
            </a:r>
            <a:r>
              <a:rPr lang="en" sz="1100">
                <a:solidFill>
                  <a:srgbClr val="000000"/>
                </a:solidFill>
              </a:rPr>
              <a:t>, 2014, pp. 2654-2662.</a:t>
            </a:r>
            <a:endParaRPr sz="1100">
              <a:solidFill>
                <a:srgbClr val="000000"/>
              </a:solidFill>
            </a:endParaRPr>
          </a:p>
          <a:p>
            <a:pPr indent="0" lvl="0" marL="0" rtl="0" algn="l">
              <a:spcBef>
                <a:spcPts val="1200"/>
              </a:spcBef>
              <a:spcAft>
                <a:spcPts val="0"/>
              </a:spcAft>
              <a:buNone/>
            </a:pPr>
            <a:r>
              <a:rPr lang="en" sz="1100">
                <a:solidFill>
                  <a:srgbClr val="000000"/>
                </a:solidFill>
              </a:rPr>
              <a:t>[4]</a:t>
            </a:r>
            <a:r>
              <a:rPr lang="en" sz="700">
                <a:solidFill>
                  <a:srgbClr val="000000"/>
                </a:solidFill>
              </a:rPr>
              <a:t>       </a:t>
            </a:r>
            <a:r>
              <a:rPr lang="en" sz="1100">
                <a:solidFill>
                  <a:srgbClr val="000000"/>
                </a:solidFill>
              </a:rPr>
              <a:t>Nima Aghli, Eraldo Ribeiro</a:t>
            </a:r>
            <a:r>
              <a:rPr i="1" lang="en" sz="1100">
                <a:solidFill>
                  <a:srgbClr val="000000"/>
                </a:solidFill>
              </a:rPr>
              <a:t>, “Combining Weight Pruning and knowledge Distillation for CNN compression”, </a:t>
            </a:r>
            <a:r>
              <a:rPr lang="en" sz="1100">
                <a:solidFill>
                  <a:srgbClr val="000000"/>
                </a:solidFill>
              </a:rPr>
              <a:t>CVPR 2021.</a:t>
            </a:r>
            <a:endParaRPr sz="1100">
              <a:solidFill>
                <a:srgbClr val="000000"/>
              </a:solidFill>
            </a:endParaRPr>
          </a:p>
          <a:p>
            <a:pPr indent="0" lvl="0" marL="0" rtl="0" algn="l">
              <a:spcBef>
                <a:spcPts val="1200"/>
              </a:spcBef>
              <a:spcAft>
                <a:spcPts val="0"/>
              </a:spcAft>
              <a:buNone/>
            </a:pPr>
            <a:r>
              <a:rPr lang="en" sz="1100">
                <a:solidFill>
                  <a:srgbClr val="000000"/>
                </a:solidFill>
              </a:rPr>
              <a:t>[5]</a:t>
            </a:r>
            <a:r>
              <a:rPr lang="en" sz="700">
                <a:solidFill>
                  <a:srgbClr val="000000"/>
                </a:solidFill>
              </a:rPr>
              <a:t>       </a:t>
            </a:r>
            <a:r>
              <a:rPr lang="en" sz="1100">
                <a:solidFill>
                  <a:srgbClr val="000000"/>
                </a:solidFill>
              </a:rPr>
              <a:t>Yu Cheng, Duo Wang, Pan Zhou, </a:t>
            </a:r>
            <a:r>
              <a:rPr i="1" lang="en" sz="1100">
                <a:solidFill>
                  <a:srgbClr val="000000"/>
                </a:solidFill>
              </a:rPr>
              <a:t>“A survey of Model Compression and Acceleration for Deep Neural Networks”, </a:t>
            </a:r>
            <a:r>
              <a:rPr lang="en" sz="1100">
                <a:solidFill>
                  <a:srgbClr val="000000"/>
                </a:solidFill>
              </a:rPr>
              <a:t>IEEE signal processing Magazine</a:t>
            </a:r>
            <a:r>
              <a:rPr i="1" lang="en" sz="1100">
                <a:solidFill>
                  <a:srgbClr val="000000"/>
                </a:solidFill>
              </a:rPr>
              <a:t>. </a:t>
            </a:r>
            <a:endParaRPr i="1" sz="11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5800"/>
              <a:t>Thank You</a:t>
            </a:r>
            <a:endParaRPr sz="5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22450"/>
            <a:ext cx="7688400" cy="682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Members</a:t>
            </a:r>
            <a:endParaRPr/>
          </a:p>
        </p:txBody>
      </p:sp>
      <p:sp>
        <p:nvSpPr>
          <p:cNvPr id="93" name="Google Shape;93;p14"/>
          <p:cNvSpPr txBox="1"/>
          <p:nvPr>
            <p:ph idx="4294967295"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lt1"/>
              </a:solidFill>
            </a:endParaRPr>
          </a:p>
          <a:p>
            <a:pPr indent="0" lvl="0" marL="0" rtl="0" algn="l">
              <a:spcBef>
                <a:spcPts val="1200"/>
              </a:spcBef>
              <a:spcAft>
                <a:spcPts val="0"/>
              </a:spcAft>
              <a:buNone/>
            </a:pPr>
            <a:r>
              <a:rPr lang="en">
                <a:solidFill>
                  <a:schemeClr val="lt1"/>
                </a:solidFill>
              </a:rPr>
              <a:t>19bcs035 - Dasari Rishikesh</a:t>
            </a:r>
            <a:endParaRPr>
              <a:solidFill>
                <a:schemeClr val="lt1"/>
              </a:solidFill>
            </a:endParaRPr>
          </a:p>
          <a:p>
            <a:pPr indent="0" lvl="0" marL="0" rtl="0" algn="l">
              <a:spcBef>
                <a:spcPts val="1200"/>
              </a:spcBef>
              <a:spcAft>
                <a:spcPts val="0"/>
              </a:spcAft>
              <a:buNone/>
            </a:pPr>
            <a:r>
              <a:rPr lang="en">
                <a:solidFill>
                  <a:schemeClr val="lt1"/>
                </a:solidFill>
              </a:rPr>
              <a:t>19bcs068 - Mathangi Sravan</a:t>
            </a:r>
            <a:endParaRPr>
              <a:solidFill>
                <a:schemeClr val="lt1"/>
              </a:solidFill>
            </a:endParaRPr>
          </a:p>
          <a:p>
            <a:pPr indent="0" lvl="0" marL="0" rtl="0" algn="l">
              <a:spcBef>
                <a:spcPts val="1200"/>
              </a:spcBef>
              <a:spcAft>
                <a:spcPts val="1200"/>
              </a:spcAft>
              <a:buNone/>
            </a:pPr>
            <a:r>
              <a:rPr lang="en">
                <a:solidFill>
                  <a:schemeClr val="lt1"/>
                </a:solidFill>
              </a:rPr>
              <a:t>19bcs101 - Sompalli Ajay kumar</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698750" y="1860075"/>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of contents </a:t>
            </a:r>
            <a:endParaRPr/>
          </a:p>
        </p:txBody>
      </p:sp>
      <p:sp>
        <p:nvSpPr>
          <p:cNvPr id="99" name="Google Shape;99;p15"/>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Introduction or overview</a:t>
            </a:r>
            <a:endParaRPr/>
          </a:p>
          <a:p>
            <a:pPr indent="-311150" lvl="0" marL="457200" rtl="0" algn="l">
              <a:spcBef>
                <a:spcPts val="0"/>
              </a:spcBef>
              <a:spcAft>
                <a:spcPts val="0"/>
              </a:spcAft>
              <a:buSzPts val="1300"/>
              <a:buChar char="●"/>
            </a:pPr>
            <a:r>
              <a:rPr lang="en"/>
              <a:t>Motivation</a:t>
            </a:r>
            <a:endParaRPr/>
          </a:p>
          <a:p>
            <a:pPr indent="-311150" lvl="0" marL="457200" rtl="0" algn="l">
              <a:spcBef>
                <a:spcPts val="0"/>
              </a:spcBef>
              <a:spcAft>
                <a:spcPts val="0"/>
              </a:spcAft>
              <a:buSzPts val="1300"/>
              <a:buChar char="●"/>
            </a:pPr>
            <a:r>
              <a:rPr lang="en"/>
              <a:t>Problem Statement</a:t>
            </a:r>
            <a:endParaRPr/>
          </a:p>
          <a:p>
            <a:pPr indent="-311150" lvl="0" marL="457200" rtl="0" algn="l">
              <a:spcBef>
                <a:spcPts val="0"/>
              </a:spcBef>
              <a:spcAft>
                <a:spcPts val="0"/>
              </a:spcAft>
              <a:buSzPts val="1300"/>
              <a:buChar char="●"/>
            </a:pPr>
            <a:r>
              <a:rPr lang="en"/>
              <a:t>Literature review</a:t>
            </a:r>
            <a:endParaRPr/>
          </a:p>
          <a:p>
            <a:pPr indent="-311150" lvl="0" marL="457200" rtl="0" algn="l">
              <a:spcBef>
                <a:spcPts val="0"/>
              </a:spcBef>
              <a:spcAft>
                <a:spcPts val="0"/>
              </a:spcAft>
              <a:buSzPts val="1300"/>
              <a:buChar char="●"/>
            </a:pPr>
            <a:r>
              <a:rPr lang="en"/>
              <a:t>Methodology</a:t>
            </a:r>
            <a:endParaRPr/>
          </a:p>
          <a:p>
            <a:pPr indent="-311150" lvl="0" marL="457200" rtl="0" algn="l">
              <a:spcBef>
                <a:spcPts val="0"/>
              </a:spcBef>
              <a:spcAft>
                <a:spcPts val="0"/>
              </a:spcAft>
              <a:buSzPts val="1300"/>
              <a:buChar char="●"/>
            </a:pPr>
            <a:r>
              <a:rPr lang="en"/>
              <a:t>Datasets </a:t>
            </a:r>
            <a:endParaRPr/>
          </a:p>
          <a:p>
            <a:pPr indent="-311150" lvl="0" marL="457200" rtl="0" algn="l">
              <a:spcBef>
                <a:spcPts val="0"/>
              </a:spcBef>
              <a:spcAft>
                <a:spcPts val="0"/>
              </a:spcAft>
              <a:buSzPts val="1300"/>
              <a:buChar char="●"/>
            </a:pPr>
            <a:r>
              <a:rPr lang="en"/>
              <a:t>Knowledge distillation</a:t>
            </a:r>
            <a:endParaRPr/>
          </a:p>
          <a:p>
            <a:pPr indent="-311150" lvl="0" marL="457200" rtl="0" algn="l">
              <a:spcBef>
                <a:spcPts val="0"/>
              </a:spcBef>
              <a:spcAft>
                <a:spcPts val="0"/>
              </a:spcAft>
              <a:buSzPts val="1300"/>
              <a:buChar char="●"/>
            </a:pPr>
            <a:r>
              <a:rPr lang="en"/>
              <a:t>Mathematical Intuition</a:t>
            </a:r>
            <a:endParaRPr/>
          </a:p>
          <a:p>
            <a:pPr indent="-311150" lvl="0" marL="457200" rtl="0" algn="l">
              <a:spcBef>
                <a:spcPts val="0"/>
              </a:spcBef>
              <a:spcAft>
                <a:spcPts val="0"/>
              </a:spcAft>
              <a:buSzPts val="1300"/>
              <a:buChar char="●"/>
            </a:pPr>
            <a:r>
              <a:rPr lang="en"/>
              <a:t>Results</a:t>
            </a:r>
            <a:endParaRPr/>
          </a:p>
          <a:p>
            <a:pPr indent="-311150" lvl="0" marL="457200" rtl="0" algn="l">
              <a:spcBef>
                <a:spcPts val="0"/>
              </a:spcBef>
              <a:spcAft>
                <a:spcPts val="0"/>
              </a:spcAft>
              <a:buSzPts val="1300"/>
              <a:buChar char="●"/>
            </a:pPr>
            <a:r>
              <a:rPr lang="en"/>
              <a:t>Conclusion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a:t>
            </a:r>
            <a:endParaRPr/>
          </a:p>
        </p:txBody>
      </p:sp>
      <p:sp>
        <p:nvSpPr>
          <p:cNvPr id="105" name="Google Shape;105;p16"/>
          <p:cNvSpPr txBox="1"/>
          <p:nvPr>
            <p:ph idx="1" type="body"/>
          </p:nvPr>
        </p:nvSpPr>
        <p:spPr>
          <a:xfrm>
            <a:off x="686000" y="1937150"/>
            <a:ext cx="7688700" cy="3064500"/>
          </a:xfrm>
          <a:prstGeom prst="rect">
            <a:avLst/>
          </a:prstGeom>
        </p:spPr>
        <p:txBody>
          <a:bodyPr anchorCtr="0" anchor="t" bIns="91425" lIns="91425" spcFirstLastPara="1" rIns="91425" wrap="square" tIns="91425">
            <a:normAutofit fontScale="25000" lnSpcReduction="10000"/>
          </a:bodyPr>
          <a:lstStyle/>
          <a:p>
            <a:pPr indent="-303772" lvl="0" marL="457200" rtl="0" algn="l">
              <a:spcBef>
                <a:spcPts val="0"/>
              </a:spcBef>
              <a:spcAft>
                <a:spcPts val="0"/>
              </a:spcAft>
              <a:buSzPct val="100000"/>
              <a:buChar char="●"/>
            </a:pPr>
            <a:r>
              <a:rPr lang="en" sz="4735"/>
              <a:t>Deep Neural Networks  has achieved great success in </a:t>
            </a:r>
            <a:endParaRPr sz="4735"/>
          </a:p>
          <a:p>
            <a:pPr indent="0" lvl="0" marL="457200" rtl="0" algn="l">
              <a:spcBef>
                <a:spcPts val="1200"/>
              </a:spcBef>
              <a:spcAft>
                <a:spcPts val="0"/>
              </a:spcAft>
              <a:buNone/>
            </a:pPr>
            <a:r>
              <a:rPr lang="en" sz="4735"/>
              <a:t>Computer vision  tasks.</a:t>
            </a:r>
            <a:endParaRPr sz="4735"/>
          </a:p>
          <a:p>
            <a:pPr indent="0" lvl="0" marL="457200" rtl="0" algn="l">
              <a:spcBef>
                <a:spcPts val="1200"/>
              </a:spcBef>
              <a:spcAft>
                <a:spcPts val="0"/>
              </a:spcAft>
              <a:buNone/>
            </a:pPr>
            <a:r>
              <a:t/>
            </a:r>
            <a:endParaRPr sz="4735"/>
          </a:p>
          <a:p>
            <a:pPr indent="-303772" lvl="0" marL="457200" rtl="0" algn="l">
              <a:spcBef>
                <a:spcPts val="1200"/>
              </a:spcBef>
              <a:spcAft>
                <a:spcPts val="0"/>
              </a:spcAft>
              <a:buSzPct val="100000"/>
              <a:buChar char="●"/>
            </a:pPr>
            <a:r>
              <a:rPr lang="en" sz="4735"/>
              <a:t>It is generally optimised to get more </a:t>
            </a:r>
            <a:r>
              <a:rPr lang="en" sz="4735"/>
              <a:t>accurate results.</a:t>
            </a:r>
            <a:endParaRPr sz="4735"/>
          </a:p>
          <a:p>
            <a:pPr indent="0" lvl="0" marL="457200" rtl="0" algn="l">
              <a:spcBef>
                <a:spcPts val="1200"/>
              </a:spcBef>
              <a:spcAft>
                <a:spcPts val="0"/>
              </a:spcAft>
              <a:buNone/>
            </a:pPr>
            <a:r>
              <a:t/>
            </a:r>
            <a:endParaRPr sz="4735"/>
          </a:p>
          <a:p>
            <a:pPr indent="-303772" lvl="0" marL="457200" rtl="0" algn="l">
              <a:spcBef>
                <a:spcPts val="1200"/>
              </a:spcBef>
              <a:spcAft>
                <a:spcPts val="0"/>
              </a:spcAft>
              <a:buSzPct val="100000"/>
              <a:buChar char="●"/>
            </a:pPr>
            <a:r>
              <a:rPr lang="en" sz="4735"/>
              <a:t>DNN have huge number of parameters sometimes in order of millions.</a:t>
            </a:r>
            <a:endParaRPr sz="4735"/>
          </a:p>
          <a:p>
            <a:pPr indent="0" lvl="0" marL="0" rtl="0" algn="l">
              <a:spcBef>
                <a:spcPts val="1200"/>
              </a:spcBef>
              <a:spcAft>
                <a:spcPts val="0"/>
              </a:spcAft>
              <a:buNone/>
            </a:pPr>
            <a:r>
              <a:t/>
            </a:r>
            <a:endParaRPr sz="4735"/>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6" name="Google Shape;106;p16"/>
          <p:cNvPicPr preferRelativeResize="0"/>
          <p:nvPr/>
        </p:nvPicPr>
        <p:blipFill>
          <a:blip r:embed="rId3">
            <a:alphaModFix/>
          </a:blip>
          <a:stretch>
            <a:fillRect/>
          </a:stretch>
        </p:blipFill>
        <p:spPr>
          <a:xfrm>
            <a:off x="6505400" y="1853850"/>
            <a:ext cx="2495550" cy="1828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112" name="Google Shape;112;p17"/>
          <p:cNvSpPr txBox="1"/>
          <p:nvPr>
            <p:ph idx="1" type="body"/>
          </p:nvPr>
        </p:nvSpPr>
        <p:spPr>
          <a:xfrm>
            <a:off x="727650" y="1947550"/>
            <a:ext cx="7688700" cy="2920800"/>
          </a:xfrm>
          <a:prstGeom prst="rect">
            <a:avLst/>
          </a:prstGeom>
        </p:spPr>
        <p:txBody>
          <a:bodyPr anchorCtr="0" anchor="t" bIns="91425" lIns="91425" spcFirstLastPara="1" rIns="91425" wrap="square" tIns="91425">
            <a:normAutofit/>
          </a:bodyPr>
          <a:lstStyle/>
          <a:p>
            <a:pPr indent="-301625" lvl="0" marL="457200" rtl="0" algn="l">
              <a:lnSpc>
                <a:spcPct val="100000"/>
              </a:lnSpc>
              <a:spcBef>
                <a:spcPts val="0"/>
              </a:spcBef>
              <a:spcAft>
                <a:spcPts val="0"/>
              </a:spcAft>
              <a:buSzPts val="1150"/>
              <a:buChar char="●"/>
            </a:pPr>
            <a:r>
              <a:rPr lang="en" sz="1150"/>
              <a:t>DNN are computationally expensive and memory intensive.</a:t>
            </a:r>
            <a:endParaRPr sz="1150"/>
          </a:p>
          <a:p>
            <a:pPr indent="0" lvl="0" marL="457200" rtl="0" algn="l">
              <a:lnSpc>
                <a:spcPct val="100000"/>
              </a:lnSpc>
              <a:spcBef>
                <a:spcPts val="1200"/>
              </a:spcBef>
              <a:spcAft>
                <a:spcPts val="0"/>
              </a:spcAft>
              <a:buNone/>
            </a:pPr>
            <a:r>
              <a:t/>
            </a:r>
            <a:endParaRPr sz="1150"/>
          </a:p>
          <a:p>
            <a:pPr indent="-301625" lvl="0" marL="457200" rtl="0" algn="l">
              <a:lnSpc>
                <a:spcPct val="100000"/>
              </a:lnSpc>
              <a:spcBef>
                <a:spcPts val="1200"/>
              </a:spcBef>
              <a:spcAft>
                <a:spcPts val="0"/>
              </a:spcAft>
              <a:buSzPts val="1150"/>
              <a:buChar char="●"/>
            </a:pPr>
            <a:r>
              <a:rPr lang="en" sz="1150"/>
              <a:t>The Deep Neural Network uses the high end GPUs and powerful processors.</a:t>
            </a:r>
            <a:endParaRPr sz="1150"/>
          </a:p>
          <a:p>
            <a:pPr indent="0" lvl="0" marL="457200" rtl="0" algn="l">
              <a:lnSpc>
                <a:spcPct val="100000"/>
              </a:lnSpc>
              <a:spcBef>
                <a:spcPts val="1200"/>
              </a:spcBef>
              <a:spcAft>
                <a:spcPts val="0"/>
              </a:spcAft>
              <a:buNone/>
            </a:pPr>
            <a:r>
              <a:t/>
            </a:r>
            <a:endParaRPr sz="1150"/>
          </a:p>
          <a:p>
            <a:pPr indent="-301625" lvl="0" marL="457200" rtl="0" algn="l">
              <a:lnSpc>
                <a:spcPct val="100000"/>
              </a:lnSpc>
              <a:spcBef>
                <a:spcPts val="1200"/>
              </a:spcBef>
              <a:spcAft>
                <a:spcPts val="0"/>
              </a:spcAft>
              <a:buSzPts val="1150"/>
              <a:buChar char="●"/>
            </a:pPr>
            <a:r>
              <a:rPr lang="en" sz="1150"/>
              <a:t>It is </a:t>
            </a:r>
            <a:r>
              <a:rPr lang="en" sz="1150"/>
              <a:t>necessary</a:t>
            </a:r>
            <a:r>
              <a:rPr lang="en" sz="1150"/>
              <a:t> for the devices like mobiles, UAVs(Unmanned Aerial Vehicles ) and IoT devices needed for </a:t>
            </a:r>
            <a:r>
              <a:rPr lang="en" sz="1150"/>
              <a:t>better</a:t>
            </a:r>
            <a:r>
              <a:rPr lang="en" sz="1150"/>
              <a:t> privacy, less network bandwidth and real time processing.</a:t>
            </a:r>
            <a:endParaRPr sz="1150"/>
          </a:p>
          <a:p>
            <a:pPr indent="0" lvl="0" marL="457200" rtl="0" algn="l">
              <a:lnSpc>
                <a:spcPct val="100000"/>
              </a:lnSpc>
              <a:spcBef>
                <a:spcPts val="1200"/>
              </a:spcBef>
              <a:spcAft>
                <a:spcPts val="0"/>
              </a:spcAft>
              <a:buNone/>
            </a:pPr>
            <a:r>
              <a:t/>
            </a:r>
            <a:endParaRPr sz="1150"/>
          </a:p>
          <a:p>
            <a:pPr indent="-301625" lvl="0" marL="457200" rtl="0" algn="l">
              <a:lnSpc>
                <a:spcPct val="100000"/>
              </a:lnSpc>
              <a:spcBef>
                <a:spcPts val="1200"/>
              </a:spcBef>
              <a:spcAft>
                <a:spcPts val="0"/>
              </a:spcAft>
              <a:buSzPts val="1150"/>
              <a:buChar char="●"/>
            </a:pPr>
            <a:r>
              <a:rPr lang="en" sz="1150"/>
              <a:t>So goal to perform model compression and </a:t>
            </a:r>
            <a:r>
              <a:rPr lang="en" sz="1150"/>
              <a:t>acceleration</a:t>
            </a:r>
            <a:r>
              <a:rPr lang="en" sz="1150"/>
              <a:t>.</a:t>
            </a:r>
            <a:endParaRPr sz="11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118" name="Google Shape;118;p18"/>
          <p:cNvSpPr txBox="1"/>
          <p:nvPr>
            <p:ph idx="1" type="body"/>
          </p:nvPr>
        </p:nvSpPr>
        <p:spPr>
          <a:xfrm>
            <a:off x="729450" y="2651875"/>
            <a:ext cx="3774300" cy="141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Reduce the storage and energy required to run the interface of large networks so that they can be deployed on the portable devices </a:t>
            </a:r>
            <a:r>
              <a:rPr lang="en"/>
              <a:t>with</a:t>
            </a:r>
            <a:r>
              <a:rPr lang="en"/>
              <a:t> limited hardware resources.</a:t>
            </a:r>
            <a:endParaRPr/>
          </a:p>
        </p:txBody>
      </p:sp>
      <p:sp>
        <p:nvSpPr>
          <p:cNvPr id="119" name="Google Shape;119;p18"/>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18"/>
          <p:cNvPicPr preferRelativeResize="0"/>
          <p:nvPr/>
        </p:nvPicPr>
        <p:blipFill>
          <a:blip r:embed="rId3">
            <a:alphaModFix/>
          </a:blip>
          <a:stretch>
            <a:fillRect/>
          </a:stretch>
        </p:blipFill>
        <p:spPr>
          <a:xfrm>
            <a:off x="4643600" y="2218174"/>
            <a:ext cx="3774300" cy="212178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p:txBody>
      </p:sp>
      <p:sp>
        <p:nvSpPr>
          <p:cNvPr id="126" name="Google Shape;126;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Compression with Pruning , Trained Quantization and Huffman coding by Song Han(Conference at ICLR, 2016)</a:t>
            </a:r>
            <a:endParaRPr/>
          </a:p>
          <a:p>
            <a:pPr indent="-311150" lvl="0" marL="457200" rtl="0" algn="l">
              <a:spcBef>
                <a:spcPts val="0"/>
              </a:spcBef>
              <a:spcAft>
                <a:spcPts val="0"/>
              </a:spcAft>
              <a:buSzPts val="1300"/>
              <a:buChar char="●"/>
            </a:pPr>
            <a:r>
              <a:rPr lang="en"/>
              <a:t>Knowledge distillation : A good teacher is </a:t>
            </a:r>
            <a:r>
              <a:rPr lang="en"/>
              <a:t>patient</a:t>
            </a:r>
            <a:r>
              <a:rPr lang="en"/>
              <a:t> and consistent by Lucas Beyer(CVPR, 2022)</a:t>
            </a:r>
            <a:endParaRPr/>
          </a:p>
          <a:p>
            <a:pPr indent="-311150" lvl="0" marL="457200" rtl="0" algn="l">
              <a:spcBef>
                <a:spcPts val="0"/>
              </a:spcBef>
              <a:spcAft>
                <a:spcPts val="0"/>
              </a:spcAft>
              <a:buSzPts val="1300"/>
              <a:buChar char="●"/>
            </a:pPr>
            <a:r>
              <a:rPr lang="en"/>
              <a:t>A Survey of Model Compression and Acceleration for Deep Neural Networks by Yu Cheng (IEEE, 2020)</a:t>
            </a:r>
            <a:endParaRPr/>
          </a:p>
          <a:p>
            <a:pPr indent="-311150" lvl="0" marL="457200" rtl="0" algn="l">
              <a:spcBef>
                <a:spcPts val="0"/>
              </a:spcBef>
              <a:spcAft>
                <a:spcPts val="0"/>
              </a:spcAft>
              <a:buSzPts val="1300"/>
              <a:buChar char="●"/>
            </a:pPr>
            <a:r>
              <a:rPr lang="en"/>
              <a:t>Combining Weight pruning and Knowledge distillation for CNN Compression by Nima Aghli (CVPR, 2021)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Categories</a:t>
            </a:r>
            <a:endParaRPr/>
          </a:p>
        </p:txBody>
      </p:sp>
      <p:pic>
        <p:nvPicPr>
          <p:cNvPr id="132" name="Google Shape;132;p20"/>
          <p:cNvPicPr preferRelativeResize="0"/>
          <p:nvPr/>
        </p:nvPicPr>
        <p:blipFill>
          <a:blip r:embed="rId3">
            <a:alphaModFix/>
          </a:blip>
          <a:stretch>
            <a:fillRect/>
          </a:stretch>
        </p:blipFill>
        <p:spPr>
          <a:xfrm>
            <a:off x="152400" y="2006250"/>
            <a:ext cx="8839199" cy="23648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38" name="Google Shape;138;p21"/>
          <p:cNvSpPr txBox="1"/>
          <p:nvPr>
            <p:ph idx="4294967295" type="body"/>
          </p:nvPr>
        </p:nvSpPr>
        <p:spPr>
          <a:xfrm>
            <a:off x="631175" y="1849625"/>
            <a:ext cx="7688700" cy="2636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Initial approach with the parameter pruning and quantisation</a:t>
            </a:r>
            <a:r>
              <a:rPr lang="en"/>
              <a:t>.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Flaws exist when comes to complex </a:t>
            </a:r>
            <a:r>
              <a:rPr lang="en"/>
              <a:t>architecture i.e., Residual Network models</a:t>
            </a:r>
            <a:r>
              <a:rPr lang="en"/>
              <a:t>.</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Compression models  doesn’t </a:t>
            </a:r>
            <a:r>
              <a:rPr lang="en"/>
              <a:t>support change of </a:t>
            </a:r>
            <a:r>
              <a:rPr lang="en"/>
              <a:t> model family and exist architecture-dependent </a:t>
            </a:r>
            <a:r>
              <a:rPr lang="en"/>
              <a:t>challenges</a:t>
            </a:r>
            <a:r>
              <a:rPr lang="en"/>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