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CB0CE52-8A50-4723-BDEA-C7496A8655C7}">
  <a:tblStyle styleId="{8CB0CE52-8A50-4723-BDEA-C7496A8655C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88989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8898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832943bbe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832943bbe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76e43f1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76e43f1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76e43f1e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76e43f1e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832943bbe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832943bbe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76e43f1e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76e43f1e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832943bbe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832943bbe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76e43f1e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76e43f1e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832943bbe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832943bbe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76e43f1e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76e43f1e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832943bbe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2832943bbe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f889893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8898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2832943bbe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2832943bbe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b66ecc9a8_0_1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b66ecc9a8_0_1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b66ecc9a8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1b66ecc9a8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b66ecc9a8_0_1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b66ecc9a8_0_1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832943bbe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832943bbe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b66ecc9a8_0_1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b66ecc9a8_0_1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b66ecc9a8_0_1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b66ecc9a8_0_1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832943bbe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832943bbe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66" name="Shape 66"/>
        <p:cNvGrpSpPr/>
        <p:nvPr/>
      </p:nvGrpSpPr>
      <p:grpSpPr>
        <a:xfrm>
          <a:off x="0" y="0"/>
          <a:ext cx="0" cy="0"/>
          <a:chOff x="0" y="0"/>
          <a:chExt cx="0" cy="0"/>
        </a:xfrm>
      </p:grpSpPr>
      <p:sp>
        <p:nvSpPr>
          <p:cNvPr id="67" name="Google Shape;67;p13"/>
          <p:cNvSpPr txBox="1"/>
          <p:nvPr>
            <p:ph type="title"/>
          </p:nvPr>
        </p:nvSpPr>
        <p:spPr>
          <a:xfrm>
            <a:off x="471900" y="855075"/>
            <a:ext cx="8222100" cy="767700"/>
          </a:xfrm>
          <a:prstGeom prst="rect">
            <a:avLst/>
          </a:prstGeom>
          <a:effectLst>
            <a:outerShdw blurRad="57150" rotWithShape="0" algn="bl" dir="5400000" dist="19050">
              <a:srgbClr val="FFFFFF">
                <a:alpha val="60000"/>
              </a:srgbClr>
            </a:outerShdw>
          </a:effectLst>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solidFill>
                  <a:schemeClr val="dk2"/>
                </a:solidFill>
              </a:rPr>
              <a:t>Mini Project-I</a:t>
            </a:r>
            <a:endParaRPr b="1">
              <a:solidFill>
                <a:schemeClr val="dk2"/>
              </a:solidFill>
            </a:endParaRPr>
          </a:p>
          <a:p>
            <a:pPr indent="0" lvl="0" marL="0" rtl="0" algn="ctr">
              <a:spcBef>
                <a:spcPts val="0"/>
              </a:spcBef>
              <a:spcAft>
                <a:spcPts val="0"/>
              </a:spcAft>
              <a:buNone/>
            </a:pPr>
            <a:r>
              <a:t/>
            </a:r>
            <a:endParaRPr b="1">
              <a:solidFill>
                <a:schemeClr val="dk2"/>
              </a:solidFill>
            </a:endParaRPr>
          </a:p>
          <a:p>
            <a:pPr indent="0" lvl="0" marL="0" rtl="0" algn="ctr">
              <a:spcBef>
                <a:spcPts val="0"/>
              </a:spcBef>
              <a:spcAft>
                <a:spcPts val="0"/>
              </a:spcAft>
              <a:buNone/>
            </a:pPr>
            <a:r>
              <a:rPr b="1" lang="en">
                <a:solidFill>
                  <a:schemeClr val="dk2"/>
                </a:solidFill>
              </a:rPr>
              <a:t>Facility Location Problem-Warehouse Location</a:t>
            </a:r>
            <a:endParaRPr b="1">
              <a:solidFill>
                <a:schemeClr val="dk2"/>
              </a:solidFill>
            </a:endParaRPr>
          </a:p>
        </p:txBody>
      </p:sp>
      <p:sp>
        <p:nvSpPr>
          <p:cNvPr id="68" name="Google Shape;68;p13"/>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n"/>
              <a:t> </a:t>
            </a:r>
            <a:endParaRPr/>
          </a:p>
        </p:txBody>
      </p:sp>
      <p:sp>
        <p:nvSpPr>
          <p:cNvPr id="69" name="Google Shape;69;p13"/>
          <p:cNvSpPr txBox="1"/>
          <p:nvPr/>
        </p:nvSpPr>
        <p:spPr>
          <a:xfrm>
            <a:off x="6690575" y="73450"/>
            <a:ext cx="2374200" cy="923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1"/>
                </a:solidFill>
                <a:latin typeface="Calibri"/>
                <a:ea typeface="Calibri"/>
                <a:cs typeface="Calibri"/>
                <a:sym typeface="Calibri"/>
              </a:rPr>
              <a:t>Under the guidance of,</a:t>
            </a:r>
            <a:endParaRPr b="1" sz="1200">
              <a:solidFill>
                <a:schemeClr val="lt1"/>
              </a:solidFill>
              <a:latin typeface="Calibri"/>
              <a:ea typeface="Calibri"/>
              <a:cs typeface="Calibri"/>
              <a:sym typeface="Calibri"/>
            </a:endParaRPr>
          </a:p>
          <a:p>
            <a:pPr indent="0" lvl="0" marL="0" rtl="0" algn="l">
              <a:spcBef>
                <a:spcPts val="0"/>
              </a:spcBef>
              <a:spcAft>
                <a:spcPts val="0"/>
              </a:spcAft>
              <a:buNone/>
            </a:pPr>
            <a:r>
              <a:rPr b="1" lang="en" sz="1200">
                <a:solidFill>
                  <a:schemeClr val="lt1"/>
                </a:solidFill>
                <a:latin typeface="Calibri"/>
                <a:ea typeface="Calibri"/>
                <a:cs typeface="Calibri"/>
                <a:sym typeface="Calibri"/>
              </a:rPr>
              <a:t>Dr. B. Jayalakshmi</a:t>
            </a:r>
            <a:endParaRPr b="1" sz="1200">
              <a:solidFill>
                <a:schemeClr val="lt1"/>
              </a:solidFill>
              <a:latin typeface="Calibri"/>
              <a:ea typeface="Calibri"/>
              <a:cs typeface="Calibri"/>
              <a:sym typeface="Calibri"/>
            </a:endParaRPr>
          </a:p>
          <a:p>
            <a:pPr indent="0" lvl="0" marL="0" rtl="0" algn="l">
              <a:spcBef>
                <a:spcPts val="0"/>
              </a:spcBef>
              <a:spcAft>
                <a:spcPts val="0"/>
              </a:spcAft>
              <a:buNone/>
            </a:pPr>
            <a:r>
              <a:rPr b="1" lang="en" sz="1200">
                <a:solidFill>
                  <a:schemeClr val="lt1"/>
                </a:solidFill>
                <a:latin typeface="Calibri"/>
                <a:ea typeface="Calibri"/>
                <a:cs typeface="Calibri"/>
                <a:sym typeface="Calibri"/>
              </a:rPr>
              <a:t>Asst. Professor</a:t>
            </a:r>
            <a:endParaRPr b="1" sz="1200">
              <a:solidFill>
                <a:schemeClr val="lt1"/>
              </a:solidFill>
              <a:latin typeface="Calibri"/>
              <a:ea typeface="Calibri"/>
              <a:cs typeface="Calibri"/>
              <a:sym typeface="Calibri"/>
            </a:endParaRPr>
          </a:p>
          <a:p>
            <a:pPr indent="0" lvl="0" marL="0" rtl="0" algn="l">
              <a:spcBef>
                <a:spcPts val="0"/>
              </a:spcBef>
              <a:spcAft>
                <a:spcPts val="0"/>
              </a:spcAft>
              <a:buNone/>
            </a:pPr>
            <a:r>
              <a:rPr b="1" lang="en" sz="1200">
                <a:solidFill>
                  <a:schemeClr val="lt1"/>
                </a:solidFill>
                <a:latin typeface="Calibri"/>
                <a:ea typeface="Calibri"/>
                <a:cs typeface="Calibri"/>
                <a:sym typeface="Calibri"/>
              </a:rPr>
              <a:t>Computer Science &amp; Engineering</a:t>
            </a:r>
            <a:endParaRPr b="1" sz="1200">
              <a:solidFill>
                <a:schemeClr val="lt1"/>
              </a:solidFill>
              <a:latin typeface="Calibri"/>
              <a:ea typeface="Calibri"/>
              <a:cs typeface="Calibri"/>
              <a:sym typeface="Calibri"/>
            </a:endParaRPr>
          </a:p>
        </p:txBody>
      </p:sp>
      <p:sp>
        <p:nvSpPr>
          <p:cNvPr id="70" name="Google Shape;70;p13"/>
          <p:cNvSpPr txBox="1"/>
          <p:nvPr/>
        </p:nvSpPr>
        <p:spPr>
          <a:xfrm>
            <a:off x="471900" y="133725"/>
            <a:ext cx="2107200" cy="3693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1"/>
                </a:solidFill>
                <a:latin typeface="Roboto"/>
                <a:ea typeface="Roboto"/>
                <a:cs typeface="Roboto"/>
                <a:sym typeface="Roboto"/>
              </a:rPr>
              <a:t>09-05-2022</a:t>
            </a:r>
            <a:endParaRPr b="1" sz="1200">
              <a:solidFill>
                <a:schemeClr val="lt1"/>
              </a:solidFill>
              <a:latin typeface="Roboto"/>
              <a:ea typeface="Roboto"/>
              <a:cs typeface="Roboto"/>
              <a:sym typeface="Roboto"/>
            </a:endParaRPr>
          </a:p>
        </p:txBody>
      </p:sp>
      <p:pic>
        <p:nvPicPr>
          <p:cNvPr id="71" name="Google Shape;71;p13"/>
          <p:cNvPicPr preferRelativeResize="0"/>
          <p:nvPr/>
        </p:nvPicPr>
        <p:blipFill>
          <a:blip r:embed="rId3">
            <a:alphaModFix/>
          </a:blip>
          <a:stretch>
            <a:fillRect/>
          </a:stretch>
        </p:blipFill>
        <p:spPr>
          <a:xfrm>
            <a:off x="1806700" y="1790025"/>
            <a:ext cx="5552500" cy="3253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p:nvPr/>
        </p:nvSpPr>
        <p:spPr>
          <a:xfrm>
            <a:off x="3410150" y="305900"/>
            <a:ext cx="2107200" cy="906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Objective Function while Model Formulation</a:t>
            </a:r>
            <a:endParaRPr b="1">
              <a:solidFill>
                <a:schemeClr val="dk1"/>
              </a:solidFill>
            </a:endParaRPr>
          </a:p>
        </p:txBody>
      </p:sp>
      <p:sp>
        <p:nvSpPr>
          <p:cNvPr id="127" name="Google Shape;127;p22"/>
          <p:cNvSpPr/>
          <p:nvPr/>
        </p:nvSpPr>
        <p:spPr>
          <a:xfrm>
            <a:off x="6842888" y="1846650"/>
            <a:ext cx="1586100" cy="725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CFLP</a:t>
            </a:r>
            <a:endParaRPr b="1">
              <a:solidFill>
                <a:schemeClr val="dk1"/>
              </a:solidFill>
            </a:endParaRPr>
          </a:p>
        </p:txBody>
      </p:sp>
      <p:sp>
        <p:nvSpPr>
          <p:cNvPr id="128" name="Google Shape;128;p22"/>
          <p:cNvSpPr/>
          <p:nvPr/>
        </p:nvSpPr>
        <p:spPr>
          <a:xfrm>
            <a:off x="680475" y="1846650"/>
            <a:ext cx="1586100" cy="725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CFLP</a:t>
            </a:r>
            <a:endParaRPr b="1">
              <a:solidFill>
                <a:schemeClr val="dk1"/>
              </a:solidFill>
            </a:endParaRPr>
          </a:p>
          <a:p>
            <a:pPr indent="0" lvl="0" marL="0" rtl="0" algn="ctr">
              <a:spcBef>
                <a:spcPts val="0"/>
              </a:spcBef>
              <a:spcAft>
                <a:spcPts val="0"/>
              </a:spcAft>
              <a:buNone/>
            </a:pPr>
            <a:r>
              <a:rPr b="1" lang="en">
                <a:solidFill>
                  <a:schemeClr val="dk1"/>
                </a:solidFill>
              </a:rPr>
              <a:t>(with customer demand)</a:t>
            </a:r>
            <a:endParaRPr b="1">
              <a:solidFill>
                <a:schemeClr val="dk1"/>
              </a:solidFill>
            </a:endParaRPr>
          </a:p>
        </p:txBody>
      </p:sp>
      <p:sp>
        <p:nvSpPr>
          <p:cNvPr id="129" name="Google Shape;129;p22"/>
          <p:cNvSpPr/>
          <p:nvPr/>
        </p:nvSpPr>
        <p:spPr>
          <a:xfrm>
            <a:off x="3670688" y="1846650"/>
            <a:ext cx="1586100" cy="725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SSCFLP</a:t>
            </a:r>
            <a:endParaRPr b="1">
              <a:solidFill>
                <a:schemeClr val="dk1"/>
              </a:solidFill>
            </a:endParaRPr>
          </a:p>
        </p:txBody>
      </p:sp>
      <p:pic>
        <p:nvPicPr>
          <p:cNvPr id="130" name="Google Shape;130;p22"/>
          <p:cNvPicPr preferRelativeResize="0"/>
          <p:nvPr/>
        </p:nvPicPr>
        <p:blipFill>
          <a:blip r:embed="rId3">
            <a:alphaModFix/>
          </a:blip>
          <a:stretch>
            <a:fillRect/>
          </a:stretch>
        </p:blipFill>
        <p:spPr>
          <a:xfrm>
            <a:off x="6287750" y="2753000"/>
            <a:ext cx="2696376" cy="2339825"/>
          </a:xfrm>
          <a:prstGeom prst="rect">
            <a:avLst/>
          </a:prstGeom>
          <a:noFill/>
          <a:ln>
            <a:noFill/>
          </a:ln>
        </p:spPr>
      </p:pic>
      <p:pic>
        <p:nvPicPr>
          <p:cNvPr id="131" name="Google Shape;131;p22"/>
          <p:cNvPicPr preferRelativeResize="0"/>
          <p:nvPr/>
        </p:nvPicPr>
        <p:blipFill>
          <a:blip r:embed="rId4">
            <a:alphaModFix/>
          </a:blip>
          <a:stretch>
            <a:fillRect/>
          </a:stretch>
        </p:blipFill>
        <p:spPr>
          <a:xfrm>
            <a:off x="3264924" y="2753000"/>
            <a:ext cx="2547025" cy="2339825"/>
          </a:xfrm>
          <a:prstGeom prst="rect">
            <a:avLst/>
          </a:prstGeom>
          <a:noFill/>
          <a:ln>
            <a:noFill/>
          </a:ln>
        </p:spPr>
      </p:pic>
      <p:cxnSp>
        <p:nvCxnSpPr>
          <p:cNvPr id="132" name="Google Shape;132;p22"/>
          <p:cNvCxnSpPr>
            <a:stCxn id="126" idx="1"/>
            <a:endCxn id="128" idx="0"/>
          </p:cNvCxnSpPr>
          <p:nvPr/>
        </p:nvCxnSpPr>
        <p:spPr>
          <a:xfrm flipH="1">
            <a:off x="1473650" y="759050"/>
            <a:ext cx="1936500" cy="1087500"/>
          </a:xfrm>
          <a:prstGeom prst="straightConnector1">
            <a:avLst/>
          </a:prstGeom>
          <a:noFill/>
          <a:ln cap="flat" cmpd="sng" w="9525">
            <a:solidFill>
              <a:schemeClr val="dk2"/>
            </a:solidFill>
            <a:prstDash val="solid"/>
            <a:round/>
            <a:headEnd len="med" w="med" type="none"/>
            <a:tailEnd len="med" w="med" type="triangle"/>
          </a:ln>
        </p:spPr>
      </p:cxnSp>
      <p:cxnSp>
        <p:nvCxnSpPr>
          <p:cNvPr id="133" name="Google Shape;133;p22"/>
          <p:cNvCxnSpPr>
            <a:stCxn id="126" idx="2"/>
            <a:endCxn id="129" idx="0"/>
          </p:cNvCxnSpPr>
          <p:nvPr/>
        </p:nvCxnSpPr>
        <p:spPr>
          <a:xfrm>
            <a:off x="4463750" y="1212200"/>
            <a:ext cx="0" cy="634500"/>
          </a:xfrm>
          <a:prstGeom prst="straightConnector1">
            <a:avLst/>
          </a:prstGeom>
          <a:noFill/>
          <a:ln cap="flat" cmpd="sng" w="9525">
            <a:solidFill>
              <a:schemeClr val="dk2"/>
            </a:solidFill>
            <a:prstDash val="solid"/>
            <a:round/>
            <a:headEnd len="med" w="med" type="none"/>
            <a:tailEnd len="med" w="med" type="triangle"/>
          </a:ln>
        </p:spPr>
      </p:cxnSp>
      <p:cxnSp>
        <p:nvCxnSpPr>
          <p:cNvPr id="134" name="Google Shape;134;p22"/>
          <p:cNvCxnSpPr>
            <a:stCxn id="126" idx="3"/>
            <a:endCxn id="127" idx="0"/>
          </p:cNvCxnSpPr>
          <p:nvPr/>
        </p:nvCxnSpPr>
        <p:spPr>
          <a:xfrm>
            <a:off x="5517350" y="759050"/>
            <a:ext cx="2118600" cy="1087500"/>
          </a:xfrm>
          <a:prstGeom prst="straightConnector1">
            <a:avLst/>
          </a:prstGeom>
          <a:noFill/>
          <a:ln cap="flat" cmpd="sng" w="9525">
            <a:solidFill>
              <a:schemeClr val="dk2"/>
            </a:solidFill>
            <a:prstDash val="solid"/>
            <a:round/>
            <a:headEnd len="med" w="med" type="none"/>
            <a:tailEnd len="med" w="med" type="triangle"/>
          </a:ln>
        </p:spPr>
      </p:cxnSp>
      <p:pic>
        <p:nvPicPr>
          <p:cNvPr id="135" name="Google Shape;135;p22"/>
          <p:cNvPicPr preferRelativeResize="0"/>
          <p:nvPr/>
        </p:nvPicPr>
        <p:blipFill>
          <a:blip r:embed="rId5">
            <a:alphaModFix/>
          </a:blip>
          <a:stretch>
            <a:fillRect/>
          </a:stretch>
        </p:blipFill>
        <p:spPr>
          <a:xfrm>
            <a:off x="152400" y="2724150"/>
            <a:ext cx="2696375" cy="2339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850">
                <a:solidFill>
                  <a:schemeClr val="dk2"/>
                </a:solidFill>
              </a:rPr>
              <a:t>Implemented Algorithms</a:t>
            </a:r>
            <a:endParaRPr b="1" sz="2850">
              <a:solidFill>
                <a:schemeClr val="dk2"/>
              </a:solidFill>
            </a:endParaRPr>
          </a:p>
        </p:txBody>
      </p:sp>
      <p:sp>
        <p:nvSpPr>
          <p:cNvPr id="141" name="Google Shape;141;p2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Constructed capacitated facility location model with help of three heuristic algorithms &amp; compared results at last:</a:t>
            </a:r>
            <a:endParaRPr sz="1600"/>
          </a:p>
          <a:p>
            <a:pPr indent="-330200" lvl="0" marL="457200" rtl="0" algn="l">
              <a:spcBef>
                <a:spcPts val="1200"/>
              </a:spcBef>
              <a:spcAft>
                <a:spcPts val="0"/>
              </a:spcAft>
              <a:buSzPts val="1600"/>
              <a:buChar char="●"/>
            </a:pPr>
            <a:r>
              <a:rPr lang="en" sz="1600"/>
              <a:t>Greedy Algorithm</a:t>
            </a:r>
            <a:endParaRPr sz="1600"/>
          </a:p>
          <a:p>
            <a:pPr indent="-330200" lvl="0" marL="457200" rtl="0" algn="l">
              <a:spcBef>
                <a:spcPts val="0"/>
              </a:spcBef>
              <a:spcAft>
                <a:spcPts val="0"/>
              </a:spcAft>
              <a:buSzPts val="1600"/>
              <a:buChar char="●"/>
            </a:pPr>
            <a:r>
              <a:rPr lang="en" sz="1600"/>
              <a:t>Local Search</a:t>
            </a:r>
            <a:endParaRPr sz="1600"/>
          </a:p>
          <a:p>
            <a:pPr indent="-330200" lvl="0" marL="457200" rtl="0" algn="l">
              <a:spcBef>
                <a:spcPts val="0"/>
              </a:spcBef>
              <a:spcAft>
                <a:spcPts val="0"/>
              </a:spcAft>
              <a:buSzPts val="1600"/>
              <a:buChar char="●"/>
            </a:pPr>
            <a:r>
              <a:rPr lang="en" sz="1600"/>
              <a:t>Tabu Search</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850">
                <a:solidFill>
                  <a:schemeClr val="dk2"/>
                </a:solidFill>
              </a:rPr>
              <a:t>Greedy Algorithm</a:t>
            </a:r>
            <a:endParaRPr b="1" sz="2850">
              <a:solidFill>
                <a:schemeClr val="dk2"/>
              </a:solidFill>
            </a:endParaRPr>
          </a:p>
        </p:txBody>
      </p:sp>
      <p:sp>
        <p:nvSpPr>
          <p:cNvPr id="147" name="Google Shape;147;p2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Makes the best optimal choice at each small stage with the goal of leading to optimal solution.</a:t>
            </a:r>
            <a:endParaRPr sz="1400"/>
          </a:p>
          <a:p>
            <a:pPr indent="-317500" lvl="0" marL="457200" rtl="0" algn="l">
              <a:spcBef>
                <a:spcPts val="0"/>
              </a:spcBef>
              <a:spcAft>
                <a:spcPts val="0"/>
              </a:spcAft>
              <a:buSzPts val="1400"/>
              <a:buChar char="●"/>
            </a:pPr>
            <a:r>
              <a:rPr lang="en" sz="1400"/>
              <a:t>How algorithm works in our model ?</a:t>
            </a:r>
            <a:endParaRPr sz="1400"/>
          </a:p>
          <a:p>
            <a:pPr indent="0" lvl="0" marL="457200" rtl="0" algn="l">
              <a:spcBef>
                <a:spcPts val="1200"/>
              </a:spcBef>
              <a:spcAft>
                <a:spcPts val="0"/>
              </a:spcAft>
              <a:buNone/>
            </a:pPr>
            <a:r>
              <a:rPr lang="en" sz="1400"/>
              <a:t>Step1: Calculates total service/transportation cost associated with each facility to all customers and choose that facility which has less total service cost.</a:t>
            </a:r>
            <a:endParaRPr sz="1400"/>
          </a:p>
          <a:p>
            <a:pPr indent="0" lvl="0" marL="457200" rtl="0" algn="l">
              <a:spcBef>
                <a:spcPts val="1200"/>
              </a:spcBef>
              <a:spcAft>
                <a:spcPts val="0"/>
              </a:spcAft>
              <a:buNone/>
            </a:pPr>
            <a:r>
              <a:rPr lang="en" sz="1400"/>
              <a:t>Step2: Again it checks, the lower service cost associated with customer w.r.t. The </a:t>
            </a:r>
            <a:r>
              <a:rPr lang="en" sz="1400"/>
              <a:t>chosen</a:t>
            </a:r>
            <a:r>
              <a:rPr lang="en" sz="1400"/>
              <a:t> facility and extract </a:t>
            </a:r>
            <a:r>
              <a:rPr lang="en" sz="1400"/>
              <a:t>the demand of that customer.</a:t>
            </a:r>
            <a:endParaRPr sz="1400"/>
          </a:p>
          <a:p>
            <a:pPr indent="0" lvl="0" marL="457200" rtl="0" algn="l">
              <a:spcBef>
                <a:spcPts val="1200"/>
              </a:spcBef>
              <a:spcAft>
                <a:spcPts val="1200"/>
              </a:spcAft>
              <a:buNone/>
            </a:pPr>
            <a:r>
              <a:rPr lang="en" sz="1400"/>
              <a:t>Step3: Now demand of that customer gets minused from capacity of chosen facility (Dataset predefined the capacity of individual facility).</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850">
                <a:solidFill>
                  <a:schemeClr val="dk2"/>
                </a:solidFill>
              </a:rPr>
              <a:t>Greedy Continued…</a:t>
            </a:r>
            <a:endParaRPr b="1" sz="2850">
              <a:solidFill>
                <a:schemeClr val="dk2"/>
              </a:solidFill>
            </a:endParaRPr>
          </a:p>
        </p:txBody>
      </p:sp>
      <p:sp>
        <p:nvSpPr>
          <p:cNvPr id="153" name="Google Shape;153;p2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400"/>
              <a:t>Step4: After exhaustion of capacity of chosen facility, next facility which has less total service cost get selected and Step2,3 repeated.</a:t>
            </a:r>
            <a:endParaRPr sz="1400"/>
          </a:p>
          <a:p>
            <a:pPr indent="-317500" lvl="0" marL="457200" rtl="0" algn="l">
              <a:spcBef>
                <a:spcPts val="1200"/>
              </a:spcBef>
              <a:spcAft>
                <a:spcPts val="0"/>
              </a:spcAft>
              <a:buSzPts val="1400"/>
              <a:buChar char="●"/>
            </a:pPr>
            <a:r>
              <a:rPr lang="en" sz="1400"/>
              <a:t>When each customer gets served from single facility, our greedy algorithm gets terminated.</a:t>
            </a:r>
            <a:endParaRPr sz="1400"/>
          </a:p>
          <a:p>
            <a:pPr indent="-317500" lvl="0" marL="457200" rtl="0" algn="l">
              <a:spcBef>
                <a:spcPts val="0"/>
              </a:spcBef>
              <a:spcAft>
                <a:spcPts val="0"/>
              </a:spcAft>
              <a:buSzPts val="1400"/>
              <a:buChar char="●"/>
            </a:pPr>
            <a:r>
              <a:rPr lang="en" sz="1400"/>
              <a:t>Total cost = Transportation/Service cost associated with each customer w.r.t. Their assigned facility + Fixed cost of opening all chosen facilities.</a:t>
            </a:r>
            <a:endParaRPr sz="1400"/>
          </a:p>
          <a:p>
            <a:pPr indent="-317500" lvl="0" marL="457200" rtl="0" algn="l">
              <a:spcBef>
                <a:spcPts val="0"/>
              </a:spcBef>
              <a:spcAft>
                <a:spcPts val="0"/>
              </a:spcAft>
              <a:buSzPts val="1400"/>
              <a:buChar char="●"/>
            </a:pPr>
            <a:r>
              <a:rPr lang="en" sz="1400"/>
              <a:t>Total cost - - - -&gt; Optimum value.</a:t>
            </a:r>
            <a:endParaRPr sz="1400"/>
          </a:p>
          <a:p>
            <a:pPr indent="-317500" lvl="0" marL="457200" rtl="0" algn="l">
              <a:spcBef>
                <a:spcPts val="0"/>
              </a:spcBef>
              <a:spcAft>
                <a:spcPts val="0"/>
              </a:spcAft>
              <a:buSzPts val="1400"/>
              <a:buChar char="●"/>
            </a:pPr>
            <a:r>
              <a:rPr lang="en" sz="1400"/>
              <a:t>Relative error is 39.2% w.r.t optimum total cost value through greedy.</a:t>
            </a:r>
            <a:endParaRPr sz="1400"/>
          </a:p>
          <a:p>
            <a:pPr indent="-317500" lvl="0" marL="457200" rtl="0" algn="l">
              <a:spcBef>
                <a:spcPts val="0"/>
              </a:spcBef>
              <a:spcAft>
                <a:spcPts val="0"/>
              </a:spcAft>
              <a:buSzPts val="1400"/>
              <a:buChar char="●"/>
            </a:pPr>
            <a:r>
              <a:rPr lang="en" sz="1400"/>
              <a:t>Gives first rough solution and in coming algorithms we reduced this error.</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850">
                <a:solidFill>
                  <a:schemeClr val="dk2"/>
                </a:solidFill>
              </a:rPr>
              <a:t>Local Search</a:t>
            </a:r>
            <a:endParaRPr b="1" sz="2850">
              <a:solidFill>
                <a:schemeClr val="dk2"/>
              </a:solidFill>
            </a:endParaRPr>
          </a:p>
        </p:txBody>
      </p:sp>
      <p:sp>
        <p:nvSpPr>
          <p:cNvPr id="159" name="Google Shape;159;p2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Algorithm starts from a candidate solution and then iteratively moves to a </a:t>
            </a:r>
            <a:r>
              <a:rPr lang="en" sz="1600"/>
              <a:t>neighbour solution.</a:t>
            </a:r>
            <a:endParaRPr sz="1600"/>
          </a:p>
          <a:p>
            <a:pPr indent="-330200" lvl="0" marL="457200" rtl="0" algn="l">
              <a:spcBef>
                <a:spcPts val="0"/>
              </a:spcBef>
              <a:spcAft>
                <a:spcPts val="0"/>
              </a:spcAft>
              <a:buSzPts val="1600"/>
              <a:buChar char="●"/>
            </a:pPr>
            <a:r>
              <a:rPr lang="en" sz="1600"/>
              <a:t>For 1st iteration, candidate solution is solution obtained from greedy method.</a:t>
            </a:r>
            <a:endParaRPr sz="1600"/>
          </a:p>
          <a:p>
            <a:pPr indent="-330200" lvl="0" marL="457200" rtl="0" algn="l">
              <a:spcBef>
                <a:spcPts val="0"/>
              </a:spcBef>
              <a:spcAft>
                <a:spcPts val="0"/>
              </a:spcAft>
              <a:buSzPts val="1600"/>
              <a:buChar char="●"/>
            </a:pPr>
            <a:r>
              <a:rPr lang="en" sz="1600"/>
              <a:t>How algorithm works in our model ?</a:t>
            </a:r>
            <a:endParaRPr sz="1600"/>
          </a:p>
          <a:p>
            <a:pPr indent="0" lvl="0" marL="457200" rtl="0" algn="l">
              <a:spcBef>
                <a:spcPts val="1200"/>
              </a:spcBef>
              <a:spcAft>
                <a:spcPts val="1200"/>
              </a:spcAft>
              <a:buNone/>
            </a:pPr>
            <a:r>
              <a:rPr lang="en" sz="1600"/>
              <a:t>Step1: Selecting customer from opened facilities and swap to another facility whose capacity is available in such a way that after swap we get total service cost minimum than the candidate solution’s total service cost.</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7"/>
          <p:cNvPicPr preferRelativeResize="0"/>
          <p:nvPr/>
        </p:nvPicPr>
        <p:blipFill>
          <a:blip r:embed="rId3">
            <a:alphaModFix/>
          </a:blip>
          <a:stretch>
            <a:fillRect/>
          </a:stretch>
        </p:blipFill>
        <p:spPr>
          <a:xfrm>
            <a:off x="395288" y="222700"/>
            <a:ext cx="8353425" cy="3352800"/>
          </a:xfrm>
          <a:prstGeom prst="rect">
            <a:avLst/>
          </a:prstGeom>
          <a:noFill/>
          <a:ln>
            <a:noFill/>
          </a:ln>
        </p:spPr>
      </p:pic>
      <p:sp>
        <p:nvSpPr>
          <p:cNvPr id="165" name="Google Shape;165;p27"/>
          <p:cNvSpPr txBox="1"/>
          <p:nvPr/>
        </p:nvSpPr>
        <p:spPr>
          <a:xfrm>
            <a:off x="462100" y="3696900"/>
            <a:ext cx="8286600" cy="17178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600">
                <a:solidFill>
                  <a:schemeClr val="lt2"/>
                </a:solidFill>
                <a:latin typeface="Roboto"/>
                <a:ea typeface="Roboto"/>
                <a:cs typeface="Roboto"/>
                <a:sym typeface="Roboto"/>
              </a:rPr>
              <a:t>Step2: In iteration 2, iteration 1 is candidate solution, repeat step1 for upcoming iteration till that iteration where no feasible improvement possible i.e, algorithm not able to find any significant saving cost value where, saving cost=service cost before-service cost after.</a:t>
            </a:r>
            <a:endParaRPr sz="1600">
              <a:solidFill>
                <a:schemeClr val="lt2"/>
              </a:solidFill>
              <a:latin typeface="Roboto"/>
              <a:ea typeface="Roboto"/>
              <a:cs typeface="Roboto"/>
              <a:sym typeface="Roboto"/>
            </a:endParaRPr>
          </a:p>
          <a:p>
            <a:pPr indent="0" lvl="0" marL="457200" rtl="0" algn="l">
              <a:lnSpc>
                <a:spcPct val="115000"/>
              </a:lnSpc>
              <a:spcBef>
                <a:spcPts val="1200"/>
              </a:spcBef>
              <a:spcAft>
                <a:spcPts val="1200"/>
              </a:spcAft>
              <a:buNone/>
            </a:pPr>
            <a:r>
              <a:t/>
            </a:r>
            <a:endParaRPr sz="1600">
              <a:solidFill>
                <a:schemeClr val="lt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850">
                <a:solidFill>
                  <a:schemeClr val="dk2"/>
                </a:solidFill>
              </a:rPr>
              <a:t>Tabu Search</a:t>
            </a:r>
            <a:endParaRPr b="1" sz="2850">
              <a:solidFill>
                <a:schemeClr val="dk2"/>
              </a:solidFill>
            </a:endParaRPr>
          </a:p>
        </p:txBody>
      </p:sp>
      <p:sp>
        <p:nvSpPr>
          <p:cNvPr id="171" name="Google Shape;171;p2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77500" lnSpcReduction="10000"/>
          </a:bodyPr>
          <a:lstStyle/>
          <a:p>
            <a:pPr indent="-307340" lvl="0" marL="457200" rtl="0" algn="l">
              <a:spcBef>
                <a:spcPts val="0"/>
              </a:spcBef>
              <a:spcAft>
                <a:spcPts val="0"/>
              </a:spcAft>
              <a:buSzPct val="100000"/>
              <a:buChar char="●"/>
            </a:pPr>
            <a:r>
              <a:rPr lang="en" sz="1600"/>
              <a:t>It works similar to local search, except that the recently swapped customers or involved facilities are not consider while building improvement graph.</a:t>
            </a:r>
            <a:endParaRPr sz="1600"/>
          </a:p>
          <a:p>
            <a:pPr indent="-307340" lvl="0" marL="457200" rtl="0" algn="l">
              <a:spcBef>
                <a:spcPts val="0"/>
              </a:spcBef>
              <a:spcAft>
                <a:spcPts val="0"/>
              </a:spcAft>
              <a:buSzPct val="100000"/>
              <a:buChar char="●"/>
            </a:pPr>
            <a:r>
              <a:rPr lang="en" sz="1600"/>
              <a:t>In some cases, it accepts not profitable swaps to see if it can find better improvement in second moment.</a:t>
            </a:r>
            <a:endParaRPr sz="1600"/>
          </a:p>
          <a:p>
            <a:pPr indent="-307340" lvl="0" marL="457200" rtl="0" algn="l">
              <a:spcBef>
                <a:spcPts val="0"/>
              </a:spcBef>
              <a:spcAft>
                <a:spcPts val="0"/>
              </a:spcAft>
              <a:buSzPct val="100000"/>
              <a:buChar char="●"/>
            </a:pPr>
            <a:r>
              <a:rPr lang="en" sz="1600"/>
              <a:t>In this way we can escape the attraction basin of the local optimum found previously by the local search with the aspiration to find better one.</a:t>
            </a:r>
            <a:endParaRPr sz="1600"/>
          </a:p>
          <a:p>
            <a:pPr indent="-307340" lvl="0" marL="457200" rtl="0" algn="l">
              <a:spcBef>
                <a:spcPts val="0"/>
              </a:spcBef>
              <a:spcAft>
                <a:spcPts val="0"/>
              </a:spcAft>
              <a:buSzPct val="100000"/>
              <a:buChar char="●"/>
            </a:pPr>
            <a:r>
              <a:rPr b="1" lang="en" sz="1600"/>
              <a:t>How algorithm works in our model ?</a:t>
            </a:r>
            <a:endParaRPr b="1" sz="1600"/>
          </a:p>
          <a:p>
            <a:pPr indent="0" lvl="0" marL="457200" rtl="0" algn="l">
              <a:spcBef>
                <a:spcPts val="1200"/>
              </a:spcBef>
              <a:spcAft>
                <a:spcPts val="0"/>
              </a:spcAft>
              <a:buNone/>
            </a:pPr>
            <a:r>
              <a:rPr lang="en" sz="1600"/>
              <a:t>Step1: Choose an </a:t>
            </a:r>
            <a:r>
              <a:rPr lang="en" sz="1600"/>
              <a:t>previous</a:t>
            </a:r>
            <a:r>
              <a:rPr lang="en" sz="1600"/>
              <a:t> solution by local search as candidate solution and create empty tabu list.</a:t>
            </a:r>
            <a:endParaRPr sz="1600"/>
          </a:p>
          <a:p>
            <a:pPr indent="0" lvl="0" marL="457200" rtl="0" algn="l">
              <a:spcBef>
                <a:spcPts val="1200"/>
              </a:spcBef>
              <a:spcAft>
                <a:spcPts val="0"/>
              </a:spcAft>
              <a:buNone/>
            </a:pPr>
            <a:r>
              <a:rPr lang="en" sz="1600"/>
              <a:t>Step2: </a:t>
            </a:r>
            <a:r>
              <a:rPr lang="en" sz="1600"/>
              <a:t>Selecting customer from opened facilities and swap to another facility whose capacity is available (Swap may or may not always profitable) and define aspirations.</a:t>
            </a:r>
            <a:endParaRPr sz="1600"/>
          </a:p>
          <a:p>
            <a:pPr indent="0" lvl="0" marL="457200" rtl="0" algn="l">
              <a:spcBef>
                <a:spcPts val="1200"/>
              </a:spcBef>
              <a:spcAft>
                <a:spcPts val="1200"/>
              </a:spcAft>
              <a:buNone/>
            </a:pPr>
            <a:r>
              <a:rPr lang="en" sz="1600"/>
              <a:t>Step3: Update the tabu list and the aspiration conditions for building the improvement graph.</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nvSpPr>
        <p:spPr>
          <a:xfrm>
            <a:off x="1020738" y="493750"/>
            <a:ext cx="7102500" cy="648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lang="en">
                <a:solidFill>
                  <a:schemeClr val="lt2"/>
                </a:solidFill>
                <a:latin typeface="Roboto"/>
                <a:ea typeface="Roboto"/>
                <a:cs typeface="Roboto"/>
                <a:sym typeface="Roboto"/>
              </a:rPr>
              <a:t>Step4: Repeat the above steps until we met our stopping condition, which is number of iterations allowed in model.</a:t>
            </a:r>
            <a:endParaRPr>
              <a:latin typeface="Roboto"/>
              <a:ea typeface="Roboto"/>
              <a:cs typeface="Roboto"/>
              <a:sym typeface="Roboto"/>
            </a:endParaRPr>
          </a:p>
        </p:txBody>
      </p:sp>
      <p:sp>
        <p:nvSpPr>
          <p:cNvPr id="177" name="Google Shape;177;p29"/>
          <p:cNvSpPr/>
          <p:nvPr/>
        </p:nvSpPr>
        <p:spPr>
          <a:xfrm>
            <a:off x="1379888" y="1873475"/>
            <a:ext cx="1466700" cy="612900"/>
          </a:xfrm>
          <a:prstGeom prst="parallelogram">
            <a:avLst>
              <a:gd fmla="val 250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Initial solution</a:t>
            </a:r>
            <a:endParaRPr sz="1200">
              <a:solidFill>
                <a:schemeClr val="lt2"/>
              </a:solidFill>
              <a:latin typeface="Roboto"/>
              <a:ea typeface="Roboto"/>
              <a:cs typeface="Roboto"/>
              <a:sym typeface="Roboto"/>
            </a:endParaRPr>
          </a:p>
        </p:txBody>
      </p:sp>
      <p:sp>
        <p:nvSpPr>
          <p:cNvPr id="178" name="Google Shape;178;p29"/>
          <p:cNvSpPr/>
          <p:nvPr/>
        </p:nvSpPr>
        <p:spPr>
          <a:xfrm>
            <a:off x="3961688" y="1878575"/>
            <a:ext cx="1547100" cy="602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Create a candidate list of solutions</a:t>
            </a:r>
            <a:endParaRPr sz="1200">
              <a:solidFill>
                <a:schemeClr val="lt2"/>
              </a:solidFill>
              <a:latin typeface="Roboto"/>
              <a:ea typeface="Roboto"/>
              <a:cs typeface="Roboto"/>
              <a:sym typeface="Roboto"/>
            </a:endParaRPr>
          </a:p>
        </p:txBody>
      </p:sp>
      <p:sp>
        <p:nvSpPr>
          <p:cNvPr id="179" name="Google Shape;179;p29"/>
          <p:cNvSpPr/>
          <p:nvPr/>
        </p:nvSpPr>
        <p:spPr>
          <a:xfrm>
            <a:off x="6623888" y="3218100"/>
            <a:ext cx="1547100" cy="602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Choose the best </a:t>
            </a:r>
            <a:r>
              <a:rPr lang="en" sz="1200">
                <a:solidFill>
                  <a:schemeClr val="lt2"/>
                </a:solidFill>
                <a:latin typeface="Roboto"/>
                <a:ea typeface="Roboto"/>
                <a:cs typeface="Roboto"/>
                <a:sym typeface="Roboto"/>
              </a:rPr>
              <a:t>admissible</a:t>
            </a:r>
            <a:r>
              <a:rPr lang="en" sz="1200">
                <a:solidFill>
                  <a:schemeClr val="lt2"/>
                </a:solidFill>
                <a:latin typeface="Roboto"/>
                <a:ea typeface="Roboto"/>
                <a:cs typeface="Roboto"/>
                <a:sym typeface="Roboto"/>
              </a:rPr>
              <a:t> solution</a:t>
            </a:r>
            <a:endParaRPr sz="1200">
              <a:solidFill>
                <a:schemeClr val="lt2"/>
              </a:solidFill>
              <a:latin typeface="Roboto"/>
              <a:ea typeface="Roboto"/>
              <a:cs typeface="Roboto"/>
              <a:sym typeface="Roboto"/>
            </a:endParaRPr>
          </a:p>
        </p:txBody>
      </p:sp>
      <p:sp>
        <p:nvSpPr>
          <p:cNvPr id="180" name="Google Shape;180;p29"/>
          <p:cNvSpPr/>
          <p:nvPr/>
        </p:nvSpPr>
        <p:spPr>
          <a:xfrm>
            <a:off x="1339688" y="3218100"/>
            <a:ext cx="1547100" cy="602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Update Tabu and aspiration conditions</a:t>
            </a:r>
            <a:endParaRPr sz="1200">
              <a:solidFill>
                <a:schemeClr val="lt2"/>
              </a:solidFill>
              <a:latin typeface="Roboto"/>
              <a:ea typeface="Roboto"/>
              <a:cs typeface="Roboto"/>
              <a:sym typeface="Roboto"/>
            </a:endParaRPr>
          </a:p>
        </p:txBody>
      </p:sp>
      <p:sp>
        <p:nvSpPr>
          <p:cNvPr id="181" name="Google Shape;181;p29"/>
          <p:cNvSpPr/>
          <p:nvPr/>
        </p:nvSpPr>
        <p:spPr>
          <a:xfrm>
            <a:off x="6623888" y="1873475"/>
            <a:ext cx="1547100" cy="602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Evaluate solutions</a:t>
            </a:r>
            <a:endParaRPr sz="1200">
              <a:solidFill>
                <a:schemeClr val="lt2"/>
              </a:solidFill>
              <a:latin typeface="Roboto"/>
              <a:ea typeface="Roboto"/>
              <a:cs typeface="Roboto"/>
              <a:sym typeface="Roboto"/>
            </a:endParaRPr>
          </a:p>
        </p:txBody>
      </p:sp>
      <p:sp>
        <p:nvSpPr>
          <p:cNvPr id="182" name="Google Shape;182;p29"/>
          <p:cNvSpPr/>
          <p:nvPr/>
        </p:nvSpPr>
        <p:spPr>
          <a:xfrm>
            <a:off x="3806588" y="2951850"/>
            <a:ext cx="1897500" cy="1135200"/>
          </a:xfrm>
          <a:prstGeom prst="diamond">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Stopping conditions satisfied?</a:t>
            </a:r>
            <a:endParaRPr sz="1200">
              <a:solidFill>
                <a:schemeClr val="lt2"/>
              </a:solidFill>
              <a:latin typeface="Roboto"/>
              <a:ea typeface="Roboto"/>
              <a:cs typeface="Roboto"/>
              <a:sym typeface="Roboto"/>
            </a:endParaRPr>
          </a:p>
        </p:txBody>
      </p:sp>
      <p:sp>
        <p:nvSpPr>
          <p:cNvPr id="183" name="Google Shape;183;p29"/>
          <p:cNvSpPr/>
          <p:nvPr/>
        </p:nvSpPr>
        <p:spPr>
          <a:xfrm>
            <a:off x="4021988" y="4411950"/>
            <a:ext cx="1466700" cy="612900"/>
          </a:xfrm>
          <a:prstGeom prst="parallelogram">
            <a:avLst>
              <a:gd fmla="val 250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Final solution</a:t>
            </a:r>
            <a:endParaRPr sz="1200">
              <a:solidFill>
                <a:schemeClr val="lt2"/>
              </a:solidFill>
              <a:latin typeface="Roboto"/>
              <a:ea typeface="Roboto"/>
              <a:cs typeface="Roboto"/>
              <a:sym typeface="Roboto"/>
            </a:endParaRPr>
          </a:p>
        </p:txBody>
      </p:sp>
      <p:cxnSp>
        <p:nvCxnSpPr>
          <p:cNvPr id="184" name="Google Shape;184;p29"/>
          <p:cNvCxnSpPr>
            <a:endCxn id="178" idx="1"/>
          </p:cNvCxnSpPr>
          <p:nvPr/>
        </p:nvCxnSpPr>
        <p:spPr>
          <a:xfrm>
            <a:off x="2770088" y="2179925"/>
            <a:ext cx="1191600" cy="0"/>
          </a:xfrm>
          <a:prstGeom prst="straightConnector1">
            <a:avLst/>
          </a:prstGeom>
          <a:noFill/>
          <a:ln cap="flat" cmpd="sng" w="9525">
            <a:solidFill>
              <a:schemeClr val="dk2"/>
            </a:solidFill>
            <a:prstDash val="solid"/>
            <a:round/>
            <a:headEnd len="med" w="med" type="none"/>
            <a:tailEnd len="med" w="med" type="triangle"/>
          </a:ln>
        </p:spPr>
      </p:cxnSp>
      <p:cxnSp>
        <p:nvCxnSpPr>
          <p:cNvPr id="185" name="Google Shape;185;p29"/>
          <p:cNvCxnSpPr>
            <a:stCxn id="178" idx="3"/>
            <a:endCxn id="181" idx="1"/>
          </p:cNvCxnSpPr>
          <p:nvPr/>
        </p:nvCxnSpPr>
        <p:spPr>
          <a:xfrm flipH="1" rot="10800000">
            <a:off x="5508788" y="2174825"/>
            <a:ext cx="1115100" cy="5100"/>
          </a:xfrm>
          <a:prstGeom prst="straightConnector1">
            <a:avLst/>
          </a:prstGeom>
          <a:noFill/>
          <a:ln cap="flat" cmpd="sng" w="9525">
            <a:solidFill>
              <a:schemeClr val="dk2"/>
            </a:solidFill>
            <a:prstDash val="solid"/>
            <a:round/>
            <a:headEnd len="med" w="med" type="none"/>
            <a:tailEnd len="med" w="med" type="triangle"/>
          </a:ln>
        </p:spPr>
      </p:cxnSp>
      <p:cxnSp>
        <p:nvCxnSpPr>
          <p:cNvPr id="186" name="Google Shape;186;p29"/>
          <p:cNvCxnSpPr>
            <a:stCxn id="181" idx="2"/>
            <a:endCxn id="179" idx="0"/>
          </p:cNvCxnSpPr>
          <p:nvPr/>
        </p:nvCxnSpPr>
        <p:spPr>
          <a:xfrm>
            <a:off x="7397438" y="2476175"/>
            <a:ext cx="0" cy="741900"/>
          </a:xfrm>
          <a:prstGeom prst="straightConnector1">
            <a:avLst/>
          </a:prstGeom>
          <a:noFill/>
          <a:ln cap="flat" cmpd="sng" w="9525">
            <a:solidFill>
              <a:schemeClr val="dk2"/>
            </a:solidFill>
            <a:prstDash val="solid"/>
            <a:round/>
            <a:headEnd len="med" w="med" type="none"/>
            <a:tailEnd len="med" w="med" type="triangle"/>
          </a:ln>
        </p:spPr>
      </p:cxnSp>
      <p:cxnSp>
        <p:nvCxnSpPr>
          <p:cNvPr id="187" name="Google Shape;187;p29"/>
          <p:cNvCxnSpPr>
            <a:stCxn id="179" idx="1"/>
            <a:endCxn id="182" idx="3"/>
          </p:cNvCxnSpPr>
          <p:nvPr/>
        </p:nvCxnSpPr>
        <p:spPr>
          <a:xfrm rot="10800000">
            <a:off x="5704088" y="3519450"/>
            <a:ext cx="919800" cy="0"/>
          </a:xfrm>
          <a:prstGeom prst="straightConnector1">
            <a:avLst/>
          </a:prstGeom>
          <a:noFill/>
          <a:ln cap="flat" cmpd="sng" w="9525">
            <a:solidFill>
              <a:schemeClr val="dk2"/>
            </a:solidFill>
            <a:prstDash val="solid"/>
            <a:round/>
            <a:headEnd len="med" w="med" type="none"/>
            <a:tailEnd len="med" w="med" type="triangle"/>
          </a:ln>
        </p:spPr>
      </p:cxnSp>
      <p:cxnSp>
        <p:nvCxnSpPr>
          <p:cNvPr id="188" name="Google Shape;188;p29"/>
          <p:cNvCxnSpPr>
            <a:stCxn id="182" idx="1"/>
            <a:endCxn id="180" idx="3"/>
          </p:cNvCxnSpPr>
          <p:nvPr/>
        </p:nvCxnSpPr>
        <p:spPr>
          <a:xfrm rot="10800000">
            <a:off x="2886788" y="3519450"/>
            <a:ext cx="919800" cy="0"/>
          </a:xfrm>
          <a:prstGeom prst="straightConnector1">
            <a:avLst/>
          </a:prstGeom>
          <a:noFill/>
          <a:ln cap="flat" cmpd="sng" w="9525">
            <a:solidFill>
              <a:schemeClr val="dk2"/>
            </a:solidFill>
            <a:prstDash val="solid"/>
            <a:round/>
            <a:headEnd len="med" w="med" type="none"/>
            <a:tailEnd len="med" w="med" type="triangle"/>
          </a:ln>
        </p:spPr>
      </p:cxnSp>
      <p:cxnSp>
        <p:nvCxnSpPr>
          <p:cNvPr id="189" name="Google Shape;189;p29"/>
          <p:cNvCxnSpPr>
            <a:stCxn id="180" idx="0"/>
          </p:cNvCxnSpPr>
          <p:nvPr/>
        </p:nvCxnSpPr>
        <p:spPr>
          <a:xfrm flipH="1" rot="10800000">
            <a:off x="2113238" y="2210100"/>
            <a:ext cx="1255800" cy="1008000"/>
          </a:xfrm>
          <a:prstGeom prst="straightConnector1">
            <a:avLst/>
          </a:prstGeom>
          <a:noFill/>
          <a:ln cap="flat" cmpd="sng" w="9525">
            <a:solidFill>
              <a:schemeClr val="dk2"/>
            </a:solidFill>
            <a:prstDash val="solid"/>
            <a:round/>
            <a:headEnd len="med" w="med" type="none"/>
            <a:tailEnd len="med" w="med" type="triangle"/>
          </a:ln>
        </p:spPr>
      </p:cxnSp>
      <p:cxnSp>
        <p:nvCxnSpPr>
          <p:cNvPr id="190" name="Google Shape;190;p29"/>
          <p:cNvCxnSpPr>
            <a:stCxn id="182" idx="2"/>
            <a:endCxn id="183" idx="0"/>
          </p:cNvCxnSpPr>
          <p:nvPr/>
        </p:nvCxnSpPr>
        <p:spPr>
          <a:xfrm>
            <a:off x="4755338" y="4087050"/>
            <a:ext cx="0" cy="324900"/>
          </a:xfrm>
          <a:prstGeom prst="straightConnector1">
            <a:avLst/>
          </a:prstGeom>
          <a:noFill/>
          <a:ln cap="flat" cmpd="sng" w="9525">
            <a:solidFill>
              <a:schemeClr val="dk2"/>
            </a:solidFill>
            <a:prstDash val="solid"/>
            <a:round/>
            <a:headEnd len="med" w="med" type="none"/>
            <a:tailEnd len="med" w="med" type="triangle"/>
          </a:ln>
        </p:spPr>
      </p:cxnSp>
      <p:sp>
        <p:nvSpPr>
          <p:cNvPr id="191" name="Google Shape;191;p29"/>
          <p:cNvSpPr txBox="1"/>
          <p:nvPr/>
        </p:nvSpPr>
        <p:spPr>
          <a:xfrm>
            <a:off x="3208263" y="3167850"/>
            <a:ext cx="411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No</a:t>
            </a:r>
            <a:endParaRPr sz="1200">
              <a:solidFill>
                <a:schemeClr val="lt2"/>
              </a:solidFill>
              <a:latin typeface="Roboto"/>
              <a:ea typeface="Roboto"/>
              <a:cs typeface="Roboto"/>
              <a:sym typeface="Roboto"/>
            </a:endParaRPr>
          </a:p>
        </p:txBody>
      </p:sp>
      <p:sp>
        <p:nvSpPr>
          <p:cNvPr id="192" name="Google Shape;192;p29"/>
          <p:cNvSpPr txBox="1"/>
          <p:nvPr/>
        </p:nvSpPr>
        <p:spPr>
          <a:xfrm>
            <a:off x="4755338" y="4049400"/>
            <a:ext cx="703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Yes</a:t>
            </a:r>
            <a:endParaRPr sz="1200">
              <a:solidFill>
                <a:schemeClr val="lt2"/>
              </a:solidFill>
              <a:latin typeface="Roboto"/>
              <a:ea typeface="Roboto"/>
              <a:cs typeface="Roboto"/>
              <a:sym typeface="Roboto"/>
            </a:endParaRPr>
          </a:p>
        </p:txBody>
      </p:sp>
      <p:sp>
        <p:nvSpPr>
          <p:cNvPr id="193" name="Google Shape;193;p29"/>
          <p:cNvSpPr txBox="1"/>
          <p:nvPr/>
        </p:nvSpPr>
        <p:spPr>
          <a:xfrm>
            <a:off x="837413" y="1265775"/>
            <a:ext cx="1255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2"/>
                </a:solidFill>
                <a:latin typeface="Roboto"/>
                <a:ea typeface="Roboto"/>
                <a:cs typeface="Roboto"/>
                <a:sym typeface="Roboto"/>
              </a:rPr>
              <a:t>Flowchart:</a:t>
            </a:r>
            <a:endParaRPr b="1" sz="1600">
              <a:solidFill>
                <a:schemeClr val="lt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850">
                <a:solidFill>
                  <a:schemeClr val="dk2"/>
                </a:solidFill>
              </a:rPr>
              <a:t>Results</a:t>
            </a:r>
            <a:endParaRPr b="1" sz="2850">
              <a:solidFill>
                <a:schemeClr val="dk2"/>
              </a:solidFill>
            </a:endParaRPr>
          </a:p>
        </p:txBody>
      </p:sp>
      <p:graphicFrame>
        <p:nvGraphicFramePr>
          <p:cNvPr id="199" name="Google Shape;199;p30"/>
          <p:cNvGraphicFramePr/>
          <p:nvPr/>
        </p:nvGraphicFramePr>
        <p:xfrm>
          <a:off x="952500" y="2342200"/>
          <a:ext cx="3000000" cy="3000000"/>
        </p:xfrm>
        <a:graphic>
          <a:graphicData uri="http://schemas.openxmlformats.org/drawingml/2006/table">
            <a:tbl>
              <a:tblPr>
                <a:noFill/>
                <a:tableStyleId>{8CB0CE52-8A50-4723-BDEA-C7496A8655C7}</a:tableStyleId>
              </a:tblPr>
              <a:tblGrid>
                <a:gridCol w="2413000"/>
                <a:gridCol w="2413000"/>
                <a:gridCol w="2413000"/>
              </a:tblGrid>
              <a:tr h="381000">
                <a:tc>
                  <a:txBody>
                    <a:bodyPr/>
                    <a:lstStyle/>
                    <a:p>
                      <a:pPr indent="0" lvl="0" marL="0" rtl="0" algn="ctr">
                        <a:spcBef>
                          <a:spcPts val="0"/>
                        </a:spcBef>
                        <a:spcAft>
                          <a:spcPts val="0"/>
                        </a:spcAft>
                        <a:buNone/>
                      </a:pPr>
                      <a:r>
                        <a:rPr b="1" lang="en" sz="1600">
                          <a:solidFill>
                            <a:schemeClr val="lt2"/>
                          </a:solidFill>
                          <a:latin typeface="Roboto"/>
                          <a:ea typeface="Roboto"/>
                          <a:cs typeface="Roboto"/>
                          <a:sym typeface="Roboto"/>
                        </a:rPr>
                        <a:t>Approach</a:t>
                      </a:r>
                      <a:endParaRPr b="1" sz="1600">
                        <a:solidFill>
                          <a:schemeClr val="lt2"/>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sz="1600">
                          <a:solidFill>
                            <a:schemeClr val="lt2"/>
                          </a:solidFill>
                          <a:latin typeface="Roboto"/>
                          <a:ea typeface="Roboto"/>
                          <a:cs typeface="Roboto"/>
                          <a:sym typeface="Roboto"/>
                        </a:rPr>
                        <a:t>Relative Error</a:t>
                      </a:r>
                      <a:endParaRPr b="1" sz="1600">
                        <a:solidFill>
                          <a:schemeClr val="lt2"/>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sz="1600">
                          <a:solidFill>
                            <a:schemeClr val="lt2"/>
                          </a:solidFill>
                          <a:latin typeface="Roboto"/>
                          <a:ea typeface="Roboto"/>
                          <a:cs typeface="Roboto"/>
                          <a:sym typeface="Roboto"/>
                        </a:rPr>
                        <a:t>Total Cost</a:t>
                      </a:r>
                      <a:endParaRPr b="1" sz="1600">
                        <a:solidFill>
                          <a:schemeClr val="lt2"/>
                        </a:solidFill>
                        <a:latin typeface="Roboto"/>
                        <a:ea typeface="Roboto"/>
                        <a:cs typeface="Roboto"/>
                        <a:sym typeface="Roboto"/>
                      </a:endParaRPr>
                    </a:p>
                  </a:txBody>
                  <a:tcPr marT="91425" marB="91425" marR="91425" marL="91425"/>
                </a:tc>
              </a:tr>
              <a:tr h="381000">
                <a:tc>
                  <a:txBody>
                    <a:bodyPr/>
                    <a:lstStyle/>
                    <a:p>
                      <a:pPr indent="0" lvl="0" marL="0" rtl="0" algn="ctr">
                        <a:spcBef>
                          <a:spcPts val="0"/>
                        </a:spcBef>
                        <a:spcAft>
                          <a:spcPts val="0"/>
                        </a:spcAft>
                        <a:buNone/>
                      </a:pPr>
                      <a:r>
                        <a:rPr lang="en" sz="1600">
                          <a:solidFill>
                            <a:schemeClr val="lt2"/>
                          </a:solidFill>
                          <a:latin typeface="Roboto"/>
                          <a:ea typeface="Roboto"/>
                          <a:cs typeface="Roboto"/>
                          <a:sym typeface="Roboto"/>
                        </a:rPr>
                        <a:t>Greedy Algorithm</a:t>
                      </a:r>
                      <a:endParaRPr sz="1600">
                        <a:solidFill>
                          <a:schemeClr val="lt2"/>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600">
                          <a:solidFill>
                            <a:schemeClr val="lt2"/>
                          </a:solidFill>
                          <a:latin typeface="Roboto"/>
                          <a:ea typeface="Roboto"/>
                          <a:cs typeface="Roboto"/>
                          <a:sym typeface="Roboto"/>
                        </a:rPr>
                        <a:t>39.2270%</a:t>
                      </a:r>
                      <a:endParaRPr sz="1600">
                        <a:solidFill>
                          <a:schemeClr val="lt2"/>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600">
                          <a:solidFill>
                            <a:schemeClr val="lt2"/>
                          </a:solidFill>
                          <a:latin typeface="Roboto"/>
                          <a:ea typeface="Roboto"/>
                          <a:cs typeface="Roboto"/>
                          <a:sym typeface="Roboto"/>
                        </a:rPr>
                        <a:t>1298453.8</a:t>
                      </a:r>
                      <a:endParaRPr sz="1600">
                        <a:solidFill>
                          <a:schemeClr val="lt2"/>
                        </a:solidFill>
                        <a:latin typeface="Roboto"/>
                        <a:ea typeface="Roboto"/>
                        <a:cs typeface="Roboto"/>
                        <a:sym typeface="Roboto"/>
                      </a:endParaRPr>
                    </a:p>
                  </a:txBody>
                  <a:tcPr marT="91425" marB="91425" marR="91425" marL="91425"/>
                </a:tc>
              </a:tr>
              <a:tr h="381000">
                <a:tc>
                  <a:txBody>
                    <a:bodyPr/>
                    <a:lstStyle/>
                    <a:p>
                      <a:pPr indent="0" lvl="0" marL="0" rtl="0" algn="ctr">
                        <a:spcBef>
                          <a:spcPts val="0"/>
                        </a:spcBef>
                        <a:spcAft>
                          <a:spcPts val="0"/>
                        </a:spcAft>
                        <a:buNone/>
                      </a:pPr>
                      <a:r>
                        <a:rPr lang="en" sz="1600">
                          <a:solidFill>
                            <a:schemeClr val="lt2"/>
                          </a:solidFill>
                          <a:latin typeface="Roboto"/>
                          <a:ea typeface="Roboto"/>
                          <a:cs typeface="Roboto"/>
                          <a:sym typeface="Roboto"/>
                        </a:rPr>
                        <a:t>Local Search</a:t>
                      </a:r>
                      <a:endParaRPr sz="1600">
                        <a:solidFill>
                          <a:schemeClr val="lt2"/>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600">
                          <a:solidFill>
                            <a:schemeClr val="lt2"/>
                          </a:solidFill>
                          <a:latin typeface="Roboto"/>
                          <a:ea typeface="Roboto"/>
                          <a:cs typeface="Roboto"/>
                          <a:sym typeface="Roboto"/>
                        </a:rPr>
                        <a:t>4.2215%</a:t>
                      </a:r>
                      <a:endParaRPr sz="1600">
                        <a:solidFill>
                          <a:schemeClr val="lt2"/>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600">
                          <a:solidFill>
                            <a:schemeClr val="lt2"/>
                          </a:solidFill>
                          <a:latin typeface="Roboto"/>
                          <a:ea typeface="Roboto"/>
                          <a:cs typeface="Roboto"/>
                          <a:sym typeface="Roboto"/>
                        </a:rPr>
                        <a:t>971987.0</a:t>
                      </a:r>
                      <a:endParaRPr sz="1600">
                        <a:solidFill>
                          <a:schemeClr val="lt2"/>
                        </a:solidFill>
                        <a:latin typeface="Roboto"/>
                        <a:ea typeface="Roboto"/>
                        <a:cs typeface="Roboto"/>
                        <a:sym typeface="Roboto"/>
                      </a:endParaRPr>
                    </a:p>
                  </a:txBody>
                  <a:tcPr marT="91425" marB="91425" marR="91425" marL="91425"/>
                </a:tc>
              </a:tr>
              <a:tr h="381000">
                <a:tc>
                  <a:txBody>
                    <a:bodyPr/>
                    <a:lstStyle/>
                    <a:p>
                      <a:pPr indent="0" lvl="0" marL="0" rtl="0" algn="ctr">
                        <a:spcBef>
                          <a:spcPts val="0"/>
                        </a:spcBef>
                        <a:spcAft>
                          <a:spcPts val="0"/>
                        </a:spcAft>
                        <a:buNone/>
                      </a:pPr>
                      <a:r>
                        <a:rPr lang="en" sz="1600">
                          <a:solidFill>
                            <a:schemeClr val="lt2"/>
                          </a:solidFill>
                          <a:latin typeface="Roboto"/>
                          <a:ea typeface="Roboto"/>
                          <a:cs typeface="Roboto"/>
                          <a:sym typeface="Roboto"/>
                        </a:rPr>
                        <a:t>Tabu Search</a:t>
                      </a:r>
                      <a:endParaRPr sz="1600">
                        <a:solidFill>
                          <a:schemeClr val="lt2"/>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600">
                          <a:solidFill>
                            <a:schemeClr val="lt2"/>
                          </a:solidFill>
                          <a:latin typeface="Roboto"/>
                          <a:ea typeface="Roboto"/>
                          <a:cs typeface="Roboto"/>
                          <a:sym typeface="Roboto"/>
                        </a:rPr>
                        <a:t>1.2011%</a:t>
                      </a:r>
                      <a:endParaRPr sz="1600">
                        <a:solidFill>
                          <a:schemeClr val="lt2"/>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600">
                          <a:solidFill>
                            <a:schemeClr val="lt2"/>
                          </a:solidFill>
                          <a:latin typeface="Roboto"/>
                          <a:ea typeface="Roboto"/>
                          <a:cs typeface="Roboto"/>
                          <a:sym typeface="Roboto"/>
                        </a:rPr>
                        <a:t>943817.6</a:t>
                      </a:r>
                      <a:endParaRPr sz="1600">
                        <a:solidFill>
                          <a:schemeClr val="lt2"/>
                        </a:solidFill>
                        <a:latin typeface="Roboto"/>
                        <a:ea typeface="Roboto"/>
                        <a:cs typeface="Roboto"/>
                        <a:sym typeface="Roboto"/>
                      </a:endParaRPr>
                    </a:p>
                  </a:txBody>
                  <a:tcPr marT="91425" marB="91425" marR="91425" marL="91425"/>
                </a:tc>
              </a:tr>
            </a:tbl>
          </a:graphicData>
        </a:graphic>
      </p:graphicFrame>
      <p:sp>
        <p:nvSpPr>
          <p:cNvPr id="200" name="Google Shape;200;p30"/>
          <p:cNvSpPr txBox="1"/>
          <p:nvPr/>
        </p:nvSpPr>
        <p:spPr>
          <a:xfrm>
            <a:off x="952500" y="4430250"/>
            <a:ext cx="2694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2"/>
                </a:solidFill>
                <a:latin typeface="Roboto"/>
                <a:ea typeface="Roboto"/>
                <a:cs typeface="Roboto"/>
                <a:sym typeface="Roboto"/>
              </a:rPr>
              <a:t>Optimum Value - 932615.8 (Pre-defined in dataset)</a:t>
            </a:r>
            <a:endParaRPr b="1" sz="1600">
              <a:solidFill>
                <a:schemeClr val="lt2"/>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850">
                <a:solidFill>
                  <a:schemeClr val="dk2"/>
                </a:solidFill>
              </a:rPr>
              <a:t>Conclusion</a:t>
            </a:r>
            <a:endParaRPr b="1" sz="2850">
              <a:solidFill>
                <a:schemeClr val="dk2"/>
              </a:solidFill>
            </a:endParaRPr>
          </a:p>
        </p:txBody>
      </p:sp>
      <p:sp>
        <p:nvSpPr>
          <p:cNvPr id="206" name="Google Shape;206;p3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SzPts val="1600"/>
              <a:buChar char="●"/>
            </a:pPr>
            <a:r>
              <a:rPr lang="en" sz="1600"/>
              <a:t>Among three algorithms greedy, local search and tabu search, the tabu algorithm i.e. meta-</a:t>
            </a:r>
            <a:r>
              <a:rPr lang="en" sz="1600"/>
              <a:t>heuristic</a:t>
            </a:r>
            <a:r>
              <a:rPr lang="en" sz="1600"/>
              <a:t> algorithm provides optimal results than the other two algorithms where this performance is measured on the basis of parameters such as total cost and relative error.</a:t>
            </a:r>
            <a:endParaRPr sz="1600"/>
          </a:p>
          <a:p>
            <a:pPr indent="-330200" lvl="0" marL="457200" rtl="0" algn="just">
              <a:spcBef>
                <a:spcPts val="0"/>
              </a:spcBef>
              <a:spcAft>
                <a:spcPts val="0"/>
              </a:spcAft>
              <a:buSzPts val="1600"/>
              <a:buChar char="●"/>
            </a:pPr>
            <a:r>
              <a:rPr lang="en" sz="1600"/>
              <a:t>In output, warehouses are opened who serves the customers based on optimum total cost.</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850">
                <a:solidFill>
                  <a:schemeClr val="dk2"/>
                </a:solidFill>
              </a:rPr>
              <a:t>Team Members</a:t>
            </a:r>
            <a:endParaRPr b="1" sz="2850">
              <a:solidFill>
                <a:schemeClr val="dk2"/>
              </a:solidFill>
            </a:endParaRPr>
          </a:p>
        </p:txBody>
      </p:sp>
      <p:sp>
        <p:nvSpPr>
          <p:cNvPr id="77" name="Google Shape;77;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Dasari Rishikesh - 19BCS035</a:t>
            </a:r>
            <a:endParaRPr b="1" sz="1600"/>
          </a:p>
          <a:p>
            <a:pPr indent="0" lvl="0" marL="0" rtl="0" algn="l">
              <a:spcBef>
                <a:spcPts val="1200"/>
              </a:spcBef>
              <a:spcAft>
                <a:spcPts val="0"/>
              </a:spcAft>
              <a:buNone/>
            </a:pPr>
            <a:r>
              <a:rPr b="1" lang="en" sz="1600"/>
              <a:t>Shinde Rohit Sagar - 19BCS099</a:t>
            </a:r>
            <a:endParaRPr b="1" sz="1600"/>
          </a:p>
          <a:p>
            <a:pPr indent="0" lvl="0" marL="0" rtl="0" algn="l">
              <a:spcBef>
                <a:spcPts val="1200"/>
              </a:spcBef>
              <a:spcAft>
                <a:spcPts val="0"/>
              </a:spcAft>
              <a:buNone/>
            </a:pPr>
            <a:r>
              <a:rPr b="1" lang="en" sz="1600"/>
              <a:t>Suryawanshi Randheer Ajit - 19BCS104</a:t>
            </a:r>
            <a:endParaRPr b="1" sz="1600"/>
          </a:p>
          <a:p>
            <a:pPr indent="0" lvl="0" marL="0" rtl="0" algn="l">
              <a:spcBef>
                <a:spcPts val="1200"/>
              </a:spcBef>
              <a:spcAft>
                <a:spcPts val="1200"/>
              </a:spcAft>
              <a:buNone/>
            </a:pPr>
            <a:r>
              <a:rPr b="1" lang="en" sz="1600"/>
              <a:t>Mane Param Dattatraya - 19BCS121</a:t>
            </a:r>
            <a:endParaRPr b="1"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460950" y="2065350"/>
            <a:ext cx="8222100" cy="1012800"/>
          </a:xfrm>
          <a:prstGeom prst="rect">
            <a:avLst/>
          </a:prstGeom>
          <a:solidFill>
            <a:schemeClr val="lt1"/>
          </a:solidFill>
        </p:spPr>
        <p:txBody>
          <a:bodyPr anchorCtr="0" anchor="ctr" bIns="91425" lIns="91425" spcFirstLastPara="1" rIns="91425" wrap="square" tIns="91425">
            <a:normAutofit/>
          </a:bodyPr>
          <a:lstStyle/>
          <a:p>
            <a:pPr indent="0" lvl="0" marL="0" rtl="0" algn="ctr">
              <a:spcBef>
                <a:spcPts val="0"/>
              </a:spcBef>
              <a:spcAft>
                <a:spcPts val="0"/>
              </a:spcAft>
              <a:buNone/>
            </a:pPr>
            <a:r>
              <a:rPr b="1" i="1" lang="en" sz="5000">
                <a:solidFill>
                  <a:schemeClr val="lt2"/>
                </a:solidFill>
              </a:rPr>
              <a:t>Thank You!</a:t>
            </a:r>
            <a:endParaRPr b="1" i="1" sz="5000">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850">
                <a:solidFill>
                  <a:schemeClr val="dk2"/>
                </a:solidFill>
              </a:rPr>
              <a:t>Literature Review</a:t>
            </a:r>
            <a:endParaRPr b="1" sz="2850">
              <a:solidFill>
                <a:schemeClr val="dk2"/>
              </a:solidFill>
            </a:endParaRPr>
          </a:p>
        </p:txBody>
      </p:sp>
      <p:sp>
        <p:nvSpPr>
          <p:cNvPr id="83" name="Google Shape;83;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Facility location: Greedy and Local search algorithms by Anupam (CMU, USA)</a:t>
            </a:r>
            <a:endParaRPr sz="1600"/>
          </a:p>
          <a:p>
            <a:pPr indent="-330200" lvl="0" marL="457200" rtl="0" algn="l">
              <a:spcBef>
                <a:spcPts val="0"/>
              </a:spcBef>
              <a:spcAft>
                <a:spcPts val="0"/>
              </a:spcAft>
              <a:buSzPts val="1600"/>
              <a:buChar char="●"/>
            </a:pPr>
            <a:r>
              <a:rPr lang="en" sz="1600"/>
              <a:t>A tabu search heuristic procedure for CFLP by Minghe Sun (University of Texas)</a:t>
            </a:r>
            <a:endParaRPr sz="1600"/>
          </a:p>
          <a:p>
            <a:pPr indent="-330200" lvl="0" marL="457200" rtl="0" algn="l">
              <a:spcBef>
                <a:spcPts val="0"/>
              </a:spcBef>
              <a:spcAft>
                <a:spcPts val="0"/>
              </a:spcAft>
              <a:buSzPts val="1600"/>
              <a:buChar char="●"/>
            </a:pPr>
            <a:r>
              <a:rPr lang="en" sz="1600"/>
              <a:t>Metaheuristics for solving facility location optimization problem by ASTES journal</a:t>
            </a:r>
            <a:endParaRPr sz="1600"/>
          </a:p>
          <a:p>
            <a:pPr indent="-330200" lvl="0" marL="457200" rtl="0" algn="l">
              <a:spcBef>
                <a:spcPts val="0"/>
              </a:spcBef>
              <a:spcAft>
                <a:spcPts val="0"/>
              </a:spcAft>
              <a:buSzPts val="1600"/>
              <a:buChar char="●"/>
            </a:pPr>
            <a:r>
              <a:rPr lang="en" sz="1600"/>
              <a:t>Efficient solution of large scale, single-source, capacitated plant location problem by the journal of OR society</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850">
                <a:solidFill>
                  <a:schemeClr val="dk2"/>
                </a:solidFill>
              </a:rPr>
              <a:t>What is FLP ?</a:t>
            </a:r>
            <a:endParaRPr b="1" sz="2850">
              <a:solidFill>
                <a:schemeClr val="dk2"/>
              </a:solidFill>
            </a:endParaRPr>
          </a:p>
        </p:txBody>
      </p:sp>
      <p:sp>
        <p:nvSpPr>
          <p:cNvPr id="89" name="Google Shape;89;p16"/>
          <p:cNvSpPr txBox="1"/>
          <p:nvPr>
            <p:ph idx="1" type="body"/>
          </p:nvPr>
        </p:nvSpPr>
        <p:spPr>
          <a:xfrm>
            <a:off x="471900" y="1919075"/>
            <a:ext cx="8222100" cy="2710200"/>
          </a:xfrm>
          <a:prstGeom prst="rect">
            <a:avLst/>
          </a:prstGeom>
          <a:solidFill>
            <a:schemeClr val="lt1"/>
          </a:solidFill>
        </p:spPr>
        <p:txBody>
          <a:bodyPr anchorCtr="0" anchor="t" bIns="91425" lIns="91425" spcFirstLastPara="1" rIns="91425" wrap="square" tIns="91425">
            <a:noAutofit/>
          </a:bodyPr>
          <a:lstStyle/>
          <a:p>
            <a:pPr indent="-330200" lvl="0" marL="457200" rtl="0" algn="just">
              <a:spcBef>
                <a:spcPts val="0"/>
              </a:spcBef>
              <a:spcAft>
                <a:spcPts val="0"/>
              </a:spcAft>
              <a:buSzPts val="1600"/>
              <a:buChar char="●"/>
            </a:pPr>
            <a:r>
              <a:rPr lang="en" sz="1600">
                <a:highlight>
                  <a:srgbClr val="FFFFFF"/>
                </a:highlight>
              </a:rPr>
              <a:t>The Facility Location Problem (FLP) is a classic optimization problem that determines the best location for a factory or warehouse to be placed based on geographical demands, facility setup costs, and transportation distances.</a:t>
            </a:r>
            <a:endParaRPr sz="1600">
              <a:highlight>
                <a:srgbClr val="FFFFFF"/>
              </a:highlight>
            </a:endParaRPr>
          </a:p>
          <a:p>
            <a:pPr indent="-330200" lvl="0" marL="457200" rtl="0" algn="just">
              <a:spcBef>
                <a:spcPts val="0"/>
              </a:spcBef>
              <a:spcAft>
                <a:spcPts val="0"/>
              </a:spcAft>
              <a:buSzPts val="1600"/>
              <a:buChar char="●"/>
            </a:pPr>
            <a:r>
              <a:rPr lang="en" sz="1600">
                <a:highlight>
                  <a:srgbClr val="FFFFFF"/>
                </a:highlight>
              </a:rPr>
              <a:t>Two types are Capacitated FLP and Uncapacitated FLP.</a:t>
            </a:r>
            <a:endParaRPr sz="1600">
              <a:highlight>
                <a:srgbClr val="FFFFFF"/>
              </a:highlight>
            </a:endParaRPr>
          </a:p>
          <a:p>
            <a:pPr indent="-330200" lvl="0" marL="457200" rtl="0" algn="just">
              <a:spcBef>
                <a:spcPts val="0"/>
              </a:spcBef>
              <a:spcAft>
                <a:spcPts val="0"/>
              </a:spcAft>
              <a:buSzPts val="1600"/>
              <a:buChar char="●"/>
            </a:pPr>
            <a:r>
              <a:rPr lang="en" sz="1600"/>
              <a:t>Capacitated Facility Location Problem (CFLP) is a variant of the FLP, which includes capacities for the facilities unlike UCFLP (NP-hard), have unlimited capacity.</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850">
                <a:solidFill>
                  <a:schemeClr val="dk2"/>
                </a:solidFill>
              </a:rPr>
              <a:t>Use Cases</a:t>
            </a:r>
            <a:endParaRPr b="1" sz="2850">
              <a:solidFill>
                <a:schemeClr val="dk2"/>
              </a:solidFill>
            </a:endParaRPr>
          </a:p>
        </p:txBody>
      </p:sp>
      <p:sp>
        <p:nvSpPr>
          <p:cNvPr id="95" name="Google Shape;95;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SzPts val="1600"/>
              <a:buChar char="●"/>
            </a:pPr>
            <a:r>
              <a:rPr lang="en" sz="1600"/>
              <a:t>Supply chain management and logistics - To find the optimal location for stores, factories, warehouses etc.</a:t>
            </a:r>
            <a:endParaRPr sz="1600"/>
          </a:p>
          <a:p>
            <a:pPr indent="-330200" lvl="0" marL="457200" rtl="0" algn="just">
              <a:spcBef>
                <a:spcPts val="0"/>
              </a:spcBef>
              <a:spcAft>
                <a:spcPts val="0"/>
              </a:spcAft>
              <a:buSzPts val="1600"/>
              <a:buChar char="●"/>
            </a:pPr>
            <a:r>
              <a:rPr lang="en" sz="1600"/>
              <a:t>Public policy - Positioning police officers in city.</a:t>
            </a:r>
            <a:endParaRPr sz="1600"/>
          </a:p>
          <a:p>
            <a:pPr indent="-330200" lvl="0" marL="457200" rtl="0" algn="just">
              <a:spcBef>
                <a:spcPts val="0"/>
              </a:spcBef>
              <a:spcAft>
                <a:spcPts val="0"/>
              </a:spcAft>
              <a:buSzPts val="1600"/>
              <a:buChar char="●"/>
            </a:pPr>
            <a:r>
              <a:rPr lang="en" sz="1600"/>
              <a:t>Telecommunication - Cell towers in a network.</a:t>
            </a:r>
            <a:endParaRPr sz="1600"/>
          </a:p>
          <a:p>
            <a:pPr indent="-330200" lvl="0" marL="457200" rtl="0" algn="just">
              <a:spcBef>
                <a:spcPts val="0"/>
              </a:spcBef>
              <a:spcAft>
                <a:spcPts val="0"/>
              </a:spcAft>
              <a:buSzPts val="1600"/>
              <a:buChar char="●"/>
            </a:pPr>
            <a:r>
              <a:rPr lang="en" sz="1600"/>
              <a:t>Particle physics - </a:t>
            </a:r>
            <a:r>
              <a:rPr lang="en" sz="1600"/>
              <a:t>Separation</a:t>
            </a:r>
            <a:r>
              <a:rPr lang="en" sz="1600"/>
              <a:t> distance between repulsive charges.</a:t>
            </a:r>
            <a:endParaRPr sz="1600"/>
          </a:p>
          <a:p>
            <a:pPr indent="-330200" lvl="0" marL="457200" rtl="0" algn="just">
              <a:spcBef>
                <a:spcPts val="0"/>
              </a:spcBef>
              <a:spcAft>
                <a:spcPts val="0"/>
              </a:spcAft>
              <a:buSzPts val="1600"/>
              <a:buChar char="●"/>
            </a:pPr>
            <a:r>
              <a:rPr lang="en" sz="1600"/>
              <a:t>To determine the location for natural gas transmission equipment.</a:t>
            </a:r>
            <a:endParaRPr sz="1600"/>
          </a:p>
          <a:p>
            <a:pPr indent="-330200" lvl="0" marL="457200" rtl="0" algn="just">
              <a:spcBef>
                <a:spcPts val="0"/>
              </a:spcBef>
              <a:spcAft>
                <a:spcPts val="0"/>
              </a:spcAft>
              <a:buSzPts val="1600"/>
              <a:buChar char="●"/>
            </a:pPr>
            <a:r>
              <a:rPr lang="en" sz="1600"/>
              <a:t>Cluster Analysis.</a:t>
            </a:r>
            <a:endParaRPr sz="1600"/>
          </a:p>
          <a:p>
            <a:pPr indent="-330200" lvl="0" marL="457200" rtl="0" algn="just">
              <a:spcBef>
                <a:spcPts val="0"/>
              </a:spcBef>
              <a:spcAft>
                <a:spcPts val="0"/>
              </a:spcAft>
              <a:buSzPts val="1600"/>
              <a:buChar char="●"/>
            </a:pPr>
            <a:r>
              <a:rPr lang="en" sz="1600"/>
              <a:t>For arranging any emergency services like ATM, medical shops, fire stations, </a:t>
            </a:r>
            <a:r>
              <a:rPr lang="en" sz="1600"/>
              <a:t>petrol pumps</a:t>
            </a:r>
            <a:r>
              <a:rPr lang="en" sz="1600"/>
              <a:t> FL helps a lot.</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850">
                <a:solidFill>
                  <a:schemeClr val="dk2"/>
                </a:solidFill>
              </a:rPr>
              <a:t>Problem Statement</a:t>
            </a:r>
            <a:endParaRPr sz="2850">
              <a:solidFill>
                <a:schemeClr val="dk2"/>
              </a:solidFill>
            </a:endParaRPr>
          </a:p>
        </p:txBody>
      </p:sp>
      <p:sp>
        <p:nvSpPr>
          <p:cNvPr id="101" name="Google Shape;101;p18"/>
          <p:cNvSpPr txBox="1"/>
          <p:nvPr>
            <p:ph idx="1" type="body"/>
          </p:nvPr>
        </p:nvSpPr>
        <p:spPr>
          <a:xfrm>
            <a:off x="301125" y="1919075"/>
            <a:ext cx="3999900" cy="2710200"/>
          </a:xfrm>
          <a:prstGeom prst="rect">
            <a:avLst/>
          </a:prstGeom>
        </p:spPr>
        <p:txBody>
          <a:bodyPr anchorCtr="0" anchor="t" bIns="91425" lIns="91425" spcFirstLastPara="1" rIns="91425" wrap="square" tIns="91425">
            <a:normAutofit fontScale="70000" lnSpcReduction="10000"/>
          </a:bodyPr>
          <a:lstStyle/>
          <a:p>
            <a:pPr indent="-299720" lvl="0" marL="457200" rtl="0" algn="just">
              <a:spcBef>
                <a:spcPts val="1200"/>
              </a:spcBef>
              <a:spcAft>
                <a:spcPts val="0"/>
              </a:spcAft>
              <a:buSzPct val="100000"/>
              <a:buChar char="●"/>
            </a:pPr>
            <a:r>
              <a:rPr b="1" lang="en" sz="1600"/>
              <a:t>Say a large supermarket chain needs to build warehouses but the locations of the warehouses have yet to be determined. Also opening many warehouses would be advantageous as this would reduce the average distance a vehicle has to drive from the warehouse to the  customer, and hence reduce the delivery cost. However, opening a warehouse has a fixed cost associated with it. </a:t>
            </a:r>
            <a:endParaRPr b="1" sz="1600"/>
          </a:p>
          <a:p>
            <a:pPr indent="-299720" lvl="0" marL="457200" rtl="0" algn="just">
              <a:spcBef>
                <a:spcPts val="0"/>
              </a:spcBef>
              <a:spcAft>
                <a:spcPts val="0"/>
              </a:spcAft>
              <a:buSzPct val="100000"/>
              <a:buChar char="●"/>
            </a:pPr>
            <a:r>
              <a:rPr b="1" lang="en" sz="1600"/>
              <a:t>By deciding which facility/warehouse to open and, for each customer, who serves it, determine the minimum cost solution that satisfies all customers while respecting the capacities of the facilities in CFL, in the hypothesis of each customer being served by a single facility.</a:t>
            </a:r>
            <a:endParaRPr/>
          </a:p>
        </p:txBody>
      </p:sp>
      <p:pic>
        <p:nvPicPr>
          <p:cNvPr id="102" name="Google Shape;102;p18"/>
          <p:cNvPicPr preferRelativeResize="0"/>
          <p:nvPr/>
        </p:nvPicPr>
        <p:blipFill>
          <a:blip r:embed="rId3">
            <a:alphaModFix/>
          </a:blip>
          <a:stretch>
            <a:fillRect/>
          </a:stretch>
        </p:blipFill>
        <p:spPr>
          <a:xfrm>
            <a:off x="4572000" y="1827925"/>
            <a:ext cx="4480476" cy="3205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850">
                <a:solidFill>
                  <a:schemeClr val="dk2"/>
                </a:solidFill>
              </a:rPr>
              <a:t>Model Formulation Hypothesis </a:t>
            </a:r>
            <a:endParaRPr b="1" sz="2850">
              <a:solidFill>
                <a:schemeClr val="dk2"/>
              </a:solidFill>
            </a:endParaRPr>
          </a:p>
        </p:txBody>
      </p:sp>
      <p:sp>
        <p:nvSpPr>
          <p:cNvPr id="108" name="Google Shape;108;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While doing model formulation we took this into consideration like, there are fixed costs for opening the plants and transportation costs to supply the commodity or the standard product-mix from potential location sites to clients.</a:t>
            </a:r>
            <a:endParaRPr sz="1600"/>
          </a:p>
          <a:p>
            <a:pPr indent="-330200" lvl="0" marL="457200" rtl="0" algn="l">
              <a:spcBef>
                <a:spcPts val="0"/>
              </a:spcBef>
              <a:spcAft>
                <a:spcPts val="0"/>
              </a:spcAft>
              <a:buSzPts val="1600"/>
              <a:buChar char="●"/>
            </a:pPr>
            <a:r>
              <a:rPr lang="en" sz="1600"/>
              <a:t>The CFLP considers a situation in which the plants have a capacity expressed in units of demand and also assumes that each client can be served from different open plants.</a:t>
            </a:r>
            <a:endParaRPr sz="1600"/>
          </a:p>
          <a:p>
            <a:pPr indent="-330200" lvl="0" marL="457200" rtl="0" algn="l">
              <a:spcBef>
                <a:spcPts val="0"/>
              </a:spcBef>
              <a:spcAft>
                <a:spcPts val="0"/>
              </a:spcAft>
              <a:buSzPts val="1600"/>
              <a:buChar char="●"/>
            </a:pPr>
            <a:r>
              <a:rPr lang="en" sz="1600"/>
              <a:t>If each customer served from single facility then its single source capacitated facility location (sscflp) problem &amp; assumption is, transportation costs from facilities to markets are linear according to the quantity transported.</a:t>
            </a:r>
            <a:endParaRPr sz="1600"/>
          </a:p>
          <a:p>
            <a:pPr indent="0" lvl="0" marL="0" rtl="0" algn="l">
              <a:spcBef>
                <a:spcPts val="1200"/>
              </a:spcBef>
              <a:spcAft>
                <a:spcPts val="120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850">
                <a:solidFill>
                  <a:schemeClr val="dk2"/>
                </a:solidFill>
              </a:rPr>
              <a:t>Objective Function</a:t>
            </a:r>
            <a:endParaRPr b="1" sz="2850">
              <a:solidFill>
                <a:schemeClr val="dk2"/>
              </a:solidFill>
            </a:endParaRPr>
          </a:p>
        </p:txBody>
      </p:sp>
      <p:sp>
        <p:nvSpPr>
          <p:cNvPr id="114" name="Google Shape;114;p2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Minimizes the cost of assigning customers to open facilities and the cost of establishing such facilities.</a:t>
            </a:r>
            <a:endParaRPr sz="1600"/>
          </a:p>
          <a:p>
            <a:pPr indent="-330200" lvl="0" marL="457200" rtl="0" algn="l">
              <a:spcBef>
                <a:spcPts val="0"/>
              </a:spcBef>
              <a:spcAft>
                <a:spcPts val="0"/>
              </a:spcAft>
              <a:buSzPts val="1600"/>
              <a:buChar char="●"/>
            </a:pPr>
            <a:r>
              <a:rPr lang="en" sz="1600"/>
              <a:t>Capacity constraints in CFLP (or the facility constraint), ensures that the customer demand served by a certain facility does not exceed its capacity.</a:t>
            </a:r>
            <a:endParaRPr sz="1600"/>
          </a:p>
          <a:p>
            <a:pPr indent="-330200" lvl="0" marL="457200" rtl="0" algn="l">
              <a:spcBef>
                <a:spcPts val="0"/>
              </a:spcBef>
              <a:spcAft>
                <a:spcPts val="0"/>
              </a:spcAft>
              <a:buSzPts val="1600"/>
              <a:buChar char="●"/>
            </a:pPr>
            <a:r>
              <a:rPr lang="en" sz="1600"/>
              <a:t>Demand constraints (or the customer constraints), ensures that each customer is assigned to exactly one facility.</a:t>
            </a:r>
            <a:endParaRPr sz="1600"/>
          </a:p>
          <a:p>
            <a:pPr indent="-330200" lvl="0" marL="457200" rtl="0" algn="l">
              <a:spcBef>
                <a:spcPts val="0"/>
              </a:spcBef>
              <a:spcAft>
                <a:spcPts val="0"/>
              </a:spcAft>
              <a:buSzPts val="1600"/>
              <a:buChar char="●"/>
            </a:pPr>
            <a:r>
              <a:rPr lang="en" sz="1600"/>
              <a:t>Assignments are made only to open facilities.</a:t>
            </a:r>
            <a:endParaRPr sz="1600"/>
          </a:p>
          <a:p>
            <a:pPr indent="-330200" lvl="0" marL="457200" rtl="0" algn="l">
              <a:spcBef>
                <a:spcPts val="0"/>
              </a:spcBef>
              <a:spcAft>
                <a:spcPts val="0"/>
              </a:spcAft>
              <a:buSzPts val="1600"/>
              <a:buChar char="●"/>
            </a:pPr>
            <a:r>
              <a:rPr lang="en" sz="1600"/>
              <a:t>All decision variables are binary.</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nvSpPr>
        <p:spPr>
          <a:xfrm>
            <a:off x="668425" y="607650"/>
            <a:ext cx="3432900" cy="3897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Given parameter for model:</a:t>
            </a:r>
            <a:endParaRPr b="1">
              <a:latin typeface="Roboto"/>
              <a:ea typeface="Roboto"/>
              <a:cs typeface="Roboto"/>
              <a:sym typeface="Roboto"/>
            </a:endParaRPr>
          </a:p>
          <a:p>
            <a:pPr indent="-304800" lvl="0" marL="457200" rtl="0" algn="l">
              <a:lnSpc>
                <a:spcPct val="115000"/>
              </a:lnSpc>
              <a:spcBef>
                <a:spcPts val="1200"/>
              </a:spcBef>
              <a:spcAft>
                <a:spcPts val="0"/>
              </a:spcAft>
              <a:buSzPts val="1200"/>
              <a:buChar char="●"/>
            </a:pPr>
            <a:r>
              <a:rPr lang="en" sz="1200">
                <a:solidFill>
                  <a:schemeClr val="lt2"/>
                </a:solidFill>
                <a:latin typeface="Roboto"/>
                <a:ea typeface="Roboto"/>
                <a:cs typeface="Roboto"/>
                <a:sym typeface="Roboto"/>
              </a:rPr>
              <a:t>n potential sites where a facility that provide a service could be installed: J = {1, .., n}</a:t>
            </a:r>
            <a:endParaRPr sz="1200">
              <a:solidFill>
                <a:schemeClr val="lt2"/>
              </a:solidFill>
              <a:latin typeface="Roboto"/>
              <a:ea typeface="Roboto"/>
              <a:cs typeface="Roboto"/>
              <a:sym typeface="Roboto"/>
            </a:endParaRPr>
          </a:p>
          <a:p>
            <a:pPr indent="-304800" lvl="0" marL="457200" rtl="0" algn="l">
              <a:lnSpc>
                <a:spcPct val="115000"/>
              </a:lnSpc>
              <a:spcBef>
                <a:spcPts val="0"/>
              </a:spcBef>
              <a:spcAft>
                <a:spcPts val="0"/>
              </a:spcAft>
              <a:buSzPts val="1200"/>
              <a:buChar char="●"/>
            </a:pPr>
            <a:r>
              <a:rPr lang="en" sz="1200">
                <a:solidFill>
                  <a:schemeClr val="lt2"/>
                </a:solidFill>
                <a:latin typeface="Roboto"/>
                <a:ea typeface="Roboto"/>
                <a:cs typeface="Roboto"/>
                <a:sym typeface="Roboto"/>
              </a:rPr>
              <a:t>The fixed cost of opening each facility j: F = {f1, .., fn}</a:t>
            </a:r>
            <a:endParaRPr sz="1200">
              <a:solidFill>
                <a:schemeClr val="lt2"/>
              </a:solidFill>
              <a:latin typeface="Roboto"/>
              <a:ea typeface="Roboto"/>
              <a:cs typeface="Roboto"/>
              <a:sym typeface="Roboto"/>
            </a:endParaRPr>
          </a:p>
          <a:p>
            <a:pPr indent="-304800" lvl="0" marL="457200" rtl="0" algn="l">
              <a:lnSpc>
                <a:spcPct val="115000"/>
              </a:lnSpc>
              <a:spcBef>
                <a:spcPts val="0"/>
              </a:spcBef>
              <a:spcAft>
                <a:spcPts val="0"/>
              </a:spcAft>
              <a:buSzPts val="1200"/>
              <a:buChar char="●"/>
            </a:pPr>
            <a:r>
              <a:rPr lang="en" sz="1200">
                <a:solidFill>
                  <a:schemeClr val="lt2"/>
                </a:solidFill>
                <a:latin typeface="Roboto"/>
                <a:ea typeface="Roboto"/>
                <a:cs typeface="Roboto"/>
                <a:sym typeface="Roboto"/>
              </a:rPr>
              <a:t>The capacity of each facility j (i.e. the maximum amount of service that can be delivered by the facility): S = {s1, .., sn}</a:t>
            </a:r>
            <a:endParaRPr sz="1200">
              <a:solidFill>
                <a:schemeClr val="lt2"/>
              </a:solidFill>
              <a:latin typeface="Roboto"/>
              <a:ea typeface="Roboto"/>
              <a:cs typeface="Roboto"/>
              <a:sym typeface="Roboto"/>
            </a:endParaRPr>
          </a:p>
          <a:p>
            <a:pPr indent="-304800" lvl="0" marL="457200" rtl="0" algn="l">
              <a:lnSpc>
                <a:spcPct val="115000"/>
              </a:lnSpc>
              <a:spcBef>
                <a:spcPts val="0"/>
              </a:spcBef>
              <a:spcAft>
                <a:spcPts val="0"/>
              </a:spcAft>
              <a:buSzPts val="1200"/>
              <a:buChar char="●"/>
            </a:pPr>
            <a:r>
              <a:rPr lang="en" sz="1200">
                <a:solidFill>
                  <a:schemeClr val="lt2"/>
                </a:solidFill>
                <a:latin typeface="Roboto"/>
                <a:ea typeface="Roboto"/>
                <a:cs typeface="Roboto"/>
                <a:sym typeface="Roboto"/>
              </a:rPr>
              <a:t>m customers: I = {1, .., m}</a:t>
            </a:r>
            <a:endParaRPr sz="1200">
              <a:solidFill>
                <a:schemeClr val="lt2"/>
              </a:solidFill>
              <a:latin typeface="Roboto"/>
              <a:ea typeface="Roboto"/>
              <a:cs typeface="Roboto"/>
              <a:sym typeface="Roboto"/>
            </a:endParaRPr>
          </a:p>
          <a:p>
            <a:pPr indent="-304800" lvl="0" marL="457200" rtl="0" algn="l">
              <a:lnSpc>
                <a:spcPct val="115000"/>
              </a:lnSpc>
              <a:spcBef>
                <a:spcPts val="0"/>
              </a:spcBef>
              <a:spcAft>
                <a:spcPts val="0"/>
              </a:spcAft>
              <a:buSzPts val="1200"/>
              <a:buChar char="●"/>
            </a:pPr>
            <a:r>
              <a:rPr lang="en" sz="1200">
                <a:solidFill>
                  <a:schemeClr val="lt2"/>
                </a:solidFill>
                <a:latin typeface="Roboto"/>
                <a:ea typeface="Roboto"/>
                <a:cs typeface="Roboto"/>
                <a:sym typeface="Roboto"/>
              </a:rPr>
              <a:t>The service demand of each customer i: D = {d1, .., dm}</a:t>
            </a:r>
            <a:endParaRPr sz="1200">
              <a:solidFill>
                <a:schemeClr val="lt2"/>
              </a:solidFill>
              <a:latin typeface="Roboto"/>
              <a:ea typeface="Roboto"/>
              <a:cs typeface="Roboto"/>
              <a:sym typeface="Roboto"/>
            </a:endParaRPr>
          </a:p>
          <a:p>
            <a:pPr indent="-304800" lvl="0" marL="457200" rtl="0" algn="l">
              <a:lnSpc>
                <a:spcPct val="115000"/>
              </a:lnSpc>
              <a:spcBef>
                <a:spcPts val="0"/>
              </a:spcBef>
              <a:spcAft>
                <a:spcPts val="0"/>
              </a:spcAft>
              <a:buSzPts val="1200"/>
              <a:buChar char="●"/>
            </a:pPr>
            <a:r>
              <a:rPr lang="en" sz="1200">
                <a:solidFill>
                  <a:schemeClr val="lt2"/>
                </a:solidFill>
                <a:latin typeface="Roboto"/>
                <a:ea typeface="Roboto"/>
                <a:cs typeface="Roboto"/>
                <a:sym typeface="Roboto"/>
              </a:rPr>
              <a:t>The cost of allocating all the demand of customer i to facility j: c_ji for each (j=1,...,|J|), (i=1,...,|I|)</a:t>
            </a:r>
            <a:endParaRPr sz="1200">
              <a:latin typeface="Roboto"/>
              <a:ea typeface="Roboto"/>
              <a:cs typeface="Roboto"/>
              <a:sym typeface="Roboto"/>
            </a:endParaRPr>
          </a:p>
          <a:p>
            <a:pPr indent="0" lvl="0" marL="0" rtl="0" algn="l">
              <a:spcBef>
                <a:spcPts val="1200"/>
              </a:spcBef>
              <a:spcAft>
                <a:spcPts val="0"/>
              </a:spcAft>
              <a:buNone/>
            </a:pPr>
            <a:r>
              <a:t/>
            </a:r>
            <a:endParaRPr>
              <a:latin typeface="Roboto"/>
              <a:ea typeface="Roboto"/>
              <a:cs typeface="Roboto"/>
              <a:sym typeface="Roboto"/>
            </a:endParaRPr>
          </a:p>
        </p:txBody>
      </p:sp>
      <p:sp>
        <p:nvSpPr>
          <p:cNvPr id="120" name="Google Shape;120;p21"/>
          <p:cNvSpPr txBox="1"/>
          <p:nvPr/>
        </p:nvSpPr>
        <p:spPr>
          <a:xfrm>
            <a:off x="5384600" y="607650"/>
            <a:ext cx="3224700" cy="771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a:latin typeface="Roboto"/>
                <a:ea typeface="Roboto"/>
                <a:cs typeface="Roboto"/>
                <a:sym typeface="Roboto"/>
              </a:rPr>
              <a:t>Development Environment: </a:t>
            </a:r>
            <a:endParaRPr b="1">
              <a:latin typeface="Roboto"/>
              <a:ea typeface="Roboto"/>
              <a:cs typeface="Roboto"/>
              <a:sym typeface="Roboto"/>
            </a:endParaRPr>
          </a:p>
          <a:p>
            <a:pPr indent="0" lvl="0" marL="0" rtl="0" algn="ctr">
              <a:lnSpc>
                <a:spcPct val="115000"/>
              </a:lnSpc>
              <a:spcBef>
                <a:spcPts val="1200"/>
              </a:spcBef>
              <a:spcAft>
                <a:spcPts val="1200"/>
              </a:spcAft>
              <a:buNone/>
            </a:pPr>
            <a:r>
              <a:rPr lang="en" sz="1200">
                <a:latin typeface="Roboto"/>
                <a:ea typeface="Roboto"/>
                <a:cs typeface="Roboto"/>
                <a:sym typeface="Roboto"/>
              </a:rPr>
              <a:t> </a:t>
            </a:r>
            <a:r>
              <a:rPr lang="en" sz="1200">
                <a:solidFill>
                  <a:schemeClr val="dk2"/>
                </a:solidFill>
                <a:latin typeface="Roboto"/>
                <a:ea typeface="Roboto"/>
                <a:cs typeface="Roboto"/>
                <a:sym typeface="Roboto"/>
              </a:rPr>
              <a:t>Java Development Kit(JDK)</a:t>
            </a:r>
            <a:endParaRPr sz="1200">
              <a:solidFill>
                <a:schemeClr val="dk2"/>
              </a:solidFill>
              <a:latin typeface="Roboto"/>
              <a:ea typeface="Roboto"/>
              <a:cs typeface="Roboto"/>
              <a:sym typeface="Roboto"/>
            </a:endParaRPr>
          </a:p>
        </p:txBody>
      </p:sp>
      <p:sp>
        <p:nvSpPr>
          <p:cNvPr id="121" name="Google Shape;121;p21"/>
          <p:cNvSpPr txBox="1"/>
          <p:nvPr/>
        </p:nvSpPr>
        <p:spPr>
          <a:xfrm>
            <a:off x="5697950" y="2043875"/>
            <a:ext cx="2598000" cy="237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Dataset Used:</a:t>
            </a:r>
            <a:endParaRPr b="1">
              <a:latin typeface="Roboto"/>
              <a:ea typeface="Roboto"/>
              <a:cs typeface="Roboto"/>
              <a:sym typeface="Roboto"/>
            </a:endParaRPr>
          </a:p>
          <a:p>
            <a:pPr indent="0" lvl="0" marL="0" rtl="0" algn="l">
              <a:spcBef>
                <a:spcPts val="0"/>
              </a:spcBef>
              <a:spcAft>
                <a:spcPts val="0"/>
              </a:spcAft>
              <a:buNone/>
            </a:pPr>
            <a:r>
              <a:t/>
            </a:r>
            <a:endParaRPr b="1" sz="1600">
              <a:latin typeface="Roboto"/>
              <a:ea typeface="Roboto"/>
              <a:cs typeface="Roboto"/>
              <a:sym typeface="Roboto"/>
            </a:endParaRPr>
          </a:p>
          <a:p>
            <a:pPr indent="0" lvl="0" marL="0" rtl="0" algn="ctr">
              <a:spcBef>
                <a:spcPts val="0"/>
              </a:spcBef>
              <a:spcAft>
                <a:spcPts val="0"/>
              </a:spcAft>
              <a:buNone/>
            </a:pPr>
            <a:r>
              <a:rPr lang="en" sz="1200">
                <a:solidFill>
                  <a:schemeClr val="lt2"/>
                </a:solidFill>
                <a:latin typeface="Roboto"/>
                <a:ea typeface="Roboto"/>
                <a:cs typeface="Roboto"/>
                <a:sym typeface="Roboto"/>
              </a:rPr>
              <a:t>OR Library Instances-cap61</a:t>
            </a:r>
            <a:endParaRPr sz="1200">
              <a:solidFill>
                <a:schemeClr val="lt2"/>
              </a:solidFill>
              <a:latin typeface="Roboto"/>
              <a:ea typeface="Roboto"/>
              <a:cs typeface="Roboto"/>
              <a:sym typeface="Roboto"/>
            </a:endParaRPr>
          </a:p>
          <a:p>
            <a:pPr indent="0" lvl="0" marL="0" rtl="0" algn="l">
              <a:spcBef>
                <a:spcPts val="0"/>
              </a:spcBef>
              <a:spcAft>
                <a:spcPts val="0"/>
              </a:spcAft>
              <a:buNone/>
            </a:pPr>
            <a:r>
              <a:t/>
            </a:r>
            <a:endParaRPr sz="1200">
              <a:solidFill>
                <a:schemeClr val="lt2"/>
              </a:solidFill>
              <a:latin typeface="Roboto"/>
              <a:ea typeface="Roboto"/>
              <a:cs typeface="Roboto"/>
              <a:sym typeface="Roboto"/>
            </a:endParaRPr>
          </a:p>
          <a:p>
            <a:pPr indent="0" lvl="0" marL="0" rtl="0" algn="ctr">
              <a:spcBef>
                <a:spcPts val="0"/>
              </a:spcBef>
              <a:spcAft>
                <a:spcPts val="0"/>
              </a:spcAft>
              <a:buNone/>
            </a:pPr>
            <a:r>
              <a:rPr lang="en" sz="1000">
                <a:solidFill>
                  <a:schemeClr val="lt2"/>
                </a:solidFill>
                <a:latin typeface="Roboto"/>
                <a:ea typeface="Roboto"/>
                <a:cs typeface="Roboto"/>
                <a:sym typeface="Roboto"/>
              </a:rPr>
              <a:t>These data files are set OR-Library in Guastaroba G. and Speranza M.G. A Heuristic for BILP Problems: The Single Source Capacitated Facility Location Problem, currently under review in the European Journal of Operational Research.</a:t>
            </a:r>
            <a:endParaRPr sz="1000">
              <a:solidFill>
                <a:schemeClr val="lt2"/>
              </a:solidFill>
              <a:latin typeface="Roboto"/>
              <a:ea typeface="Roboto"/>
              <a:cs typeface="Roboto"/>
              <a:sym typeface="Roboto"/>
            </a:endParaRPr>
          </a:p>
          <a:p>
            <a:pPr indent="0" lvl="0" marL="0" rtl="0" algn="l">
              <a:spcBef>
                <a:spcPts val="0"/>
              </a:spcBef>
              <a:spcAft>
                <a:spcPts val="0"/>
              </a:spcAft>
              <a:buNone/>
            </a:pPr>
            <a:r>
              <a:t/>
            </a:r>
            <a:endParaRPr sz="1200">
              <a:solidFill>
                <a:schemeClr val="lt2"/>
              </a:solidFill>
              <a:latin typeface="Roboto"/>
              <a:ea typeface="Roboto"/>
              <a:cs typeface="Roboto"/>
              <a:sym typeface="Roboto"/>
            </a:endParaRPr>
          </a:p>
          <a:p>
            <a:pPr indent="0" lvl="0" marL="0" rtl="0" algn="l">
              <a:spcBef>
                <a:spcPts val="0"/>
              </a:spcBef>
              <a:spcAft>
                <a:spcPts val="0"/>
              </a:spcAft>
              <a:buNone/>
            </a:pPr>
            <a:r>
              <a:t/>
            </a:r>
            <a:endParaRPr b="1" sz="16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