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0" r:id="rId4"/>
    <p:sldId id="258" r:id="rId5"/>
    <p:sldId id="267" r:id="rId6"/>
    <p:sldId id="262" r:id="rId7"/>
    <p:sldId id="268" r:id="rId8"/>
    <p:sldId id="263" r:id="rId9"/>
    <p:sldId id="269" r:id="rId10"/>
    <p:sldId id="272" r:id="rId11"/>
    <p:sldId id="273" r:id="rId12"/>
    <p:sldId id="274" r:id="rId13"/>
    <p:sldId id="275" r:id="rId14"/>
    <p:sldId id="276"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F8E600D-B2BB-2C80-2E84-1C00045C34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F487A3E-E0C8-3485-6713-E28B1D17F97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7A0C102-490D-ED47-87DE-D09B919067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06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03ADE0E-8F20-DEC5-8499-F304642E56F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53EA3FE-8EB2-2222-CF35-27D8A441F9C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F642611-B158-805D-7FBB-B2BC9CA219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65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2D66CB5-2276-97A1-A158-1FC69017D38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6F84909-E722-BB8D-DCE2-4FB43BDD6F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13D1C32-6D54-3846-725A-F45E503221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72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CDB6603-4D91-955D-3785-2B91E311CC2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D2B498-E905-7ADB-6C1F-7031B8ADA1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B69F012-6E07-EE15-F78B-0730D92A828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24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C8FC384-CD4B-743D-066A-20630065CBE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638EADA-EFCA-5108-B642-CF35F680620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C4F5EC9-6B0D-8329-50B6-A04FE06504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46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asari-sai-srujan-goud-45079827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asarisaisrujangou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2" name="Google Shape;99;p1">
            <a:extLst>
              <a:ext uri="{FF2B5EF4-FFF2-40B4-BE49-F238E27FC236}">
                <a16:creationId xmlns:a16="http://schemas.microsoft.com/office/drawing/2014/main" id="{9590E57D-92E2-A8B8-DD1A-0E04DD467C60}"/>
              </a:ext>
            </a:extLst>
          </p:cNvPr>
          <p:cNvSpPr txBox="1"/>
          <p:nvPr/>
        </p:nvSpPr>
        <p:spPr>
          <a:xfrm rot="10800000" flipV="1">
            <a:off x="906780" y="3951214"/>
            <a:ext cx="10233800" cy="101562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chemeClr val="tx1">
                    <a:lumMod val="85000"/>
                    <a:lumOff val="15000"/>
                  </a:schemeClr>
                </a:solidFill>
                <a:latin typeface="Calibri"/>
                <a:ea typeface="Calibri"/>
                <a:cs typeface="Calibri"/>
                <a:sym typeface="Calibri"/>
              </a:rPr>
              <a:t>Analysis of AMCAT Data</a:t>
            </a:r>
            <a:endParaRPr lang="en-IN" sz="6000" b="1" dirty="0">
              <a:solidFill>
                <a:schemeClr val="tx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F870237-50EF-B28E-1245-00C6ECF8DF7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91D2AA86-676C-E3B8-9654-F5A37C0B692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r>
              <a:rPr lang="en-IN" b="1" dirty="0">
                <a:solidFill>
                  <a:srgbClr val="FF0000"/>
                </a:solidFill>
                <a:latin typeface="Calibri" panose="020F0502020204030204" pitchFamily="34" charset="0"/>
                <a:ea typeface="Calibri" panose="020F0502020204030204" pitchFamily="34" charset="0"/>
                <a:cs typeface="Calibri" panose="020F0502020204030204" pitchFamily="34" charset="0"/>
              </a:rPr>
              <a:t>Bi</a:t>
            </a:r>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variate Analysis</a:t>
            </a:r>
            <a:endParaRPr b="1" dirty="0">
              <a:solidFill>
                <a:srgbClr val="FF0000"/>
              </a:solidFill>
            </a:endParaRPr>
          </a:p>
        </p:txBody>
      </p:sp>
      <p:sp>
        <p:nvSpPr>
          <p:cNvPr id="111" name="Google Shape;111;p4">
            <a:extLst>
              <a:ext uri="{FF2B5EF4-FFF2-40B4-BE49-F238E27FC236}">
                <a16:creationId xmlns:a16="http://schemas.microsoft.com/office/drawing/2014/main" id="{2692781E-408D-7F5B-03A1-DD1034A7DB14}"/>
              </a:ext>
            </a:extLst>
          </p:cNvPr>
          <p:cNvSpPr txBox="1">
            <a:spLocks noGrp="1"/>
          </p:cNvSpPr>
          <p:nvPr>
            <p:ph type="body" idx="1"/>
          </p:nvPr>
        </p:nvSpPr>
        <p:spPr>
          <a:xfrm>
            <a:off x="684880" y="1343818"/>
            <a:ext cx="10515600" cy="4926550"/>
          </a:xfrm>
          <a:prstGeom prst="rect">
            <a:avLst/>
          </a:prstGeom>
          <a:noFill/>
          <a:ln>
            <a:noFill/>
          </a:ln>
        </p:spPr>
        <p:txBody>
          <a:bodyPr spcFirstLastPara="1" wrap="square" lIns="91425" tIns="45700" rIns="91425" bIns="45700" anchor="t" anchorCtr="0">
            <a:normAutofit/>
          </a:bodyPr>
          <a:lstStyle/>
          <a:p>
            <a:endParaRPr dirty="0"/>
          </a:p>
        </p:txBody>
      </p:sp>
      <p:pic>
        <p:nvPicPr>
          <p:cNvPr id="4" name="Picture 3">
            <a:extLst>
              <a:ext uri="{FF2B5EF4-FFF2-40B4-BE49-F238E27FC236}">
                <a16:creationId xmlns:a16="http://schemas.microsoft.com/office/drawing/2014/main" id="{4BCC4964-D053-A22D-603C-E715FB2926C3}"/>
              </a:ext>
            </a:extLst>
          </p:cNvPr>
          <p:cNvPicPr>
            <a:picLocks noChangeAspect="1"/>
          </p:cNvPicPr>
          <p:nvPr/>
        </p:nvPicPr>
        <p:blipFill>
          <a:blip r:embed="rId3"/>
          <a:stretch>
            <a:fillRect/>
          </a:stretch>
        </p:blipFill>
        <p:spPr>
          <a:xfrm>
            <a:off x="1169418" y="1459394"/>
            <a:ext cx="3796508" cy="2114134"/>
          </a:xfrm>
          <a:prstGeom prst="rect">
            <a:avLst/>
          </a:prstGeom>
        </p:spPr>
      </p:pic>
      <p:pic>
        <p:nvPicPr>
          <p:cNvPr id="8" name="Picture 7">
            <a:extLst>
              <a:ext uri="{FF2B5EF4-FFF2-40B4-BE49-F238E27FC236}">
                <a16:creationId xmlns:a16="http://schemas.microsoft.com/office/drawing/2014/main" id="{B13F8A37-319E-EB83-FB56-7B8CCD0166FF}"/>
              </a:ext>
            </a:extLst>
          </p:cNvPr>
          <p:cNvPicPr>
            <a:picLocks noChangeAspect="1"/>
          </p:cNvPicPr>
          <p:nvPr/>
        </p:nvPicPr>
        <p:blipFill>
          <a:blip r:embed="rId4"/>
          <a:stretch>
            <a:fillRect/>
          </a:stretch>
        </p:blipFill>
        <p:spPr>
          <a:xfrm>
            <a:off x="7679138" y="1459394"/>
            <a:ext cx="3521342" cy="2838633"/>
          </a:xfrm>
          <a:prstGeom prst="rect">
            <a:avLst/>
          </a:prstGeom>
        </p:spPr>
      </p:pic>
      <p:pic>
        <p:nvPicPr>
          <p:cNvPr id="10" name="Picture 9">
            <a:extLst>
              <a:ext uri="{FF2B5EF4-FFF2-40B4-BE49-F238E27FC236}">
                <a16:creationId xmlns:a16="http://schemas.microsoft.com/office/drawing/2014/main" id="{1A03CF93-D010-2DAA-5329-F4244C02B343}"/>
              </a:ext>
            </a:extLst>
          </p:cNvPr>
          <p:cNvPicPr>
            <a:picLocks noChangeAspect="1"/>
          </p:cNvPicPr>
          <p:nvPr/>
        </p:nvPicPr>
        <p:blipFill>
          <a:blip r:embed="rId5"/>
          <a:stretch>
            <a:fillRect/>
          </a:stretch>
        </p:blipFill>
        <p:spPr>
          <a:xfrm>
            <a:off x="4198392" y="3959803"/>
            <a:ext cx="3242542" cy="2426141"/>
          </a:xfrm>
          <a:prstGeom prst="rect">
            <a:avLst/>
          </a:prstGeom>
        </p:spPr>
      </p:pic>
    </p:spTree>
    <p:extLst>
      <p:ext uri="{BB962C8B-B14F-4D97-AF65-F5344CB8AC3E}">
        <p14:creationId xmlns:p14="http://schemas.microsoft.com/office/powerpoint/2010/main" val="200770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80AE-2BCF-CD79-F7D6-1D23ADE4B95F}"/>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Research Questions</a:t>
            </a:r>
            <a:endParaRPr lang="en-IN" dirty="0">
              <a:solidFill>
                <a:srgbClr val="FF0000"/>
              </a:solidFill>
            </a:endParaRPr>
          </a:p>
        </p:txBody>
      </p:sp>
      <p:sp>
        <p:nvSpPr>
          <p:cNvPr id="3" name="Text Placeholder 2">
            <a:extLst>
              <a:ext uri="{FF2B5EF4-FFF2-40B4-BE49-F238E27FC236}">
                <a16:creationId xmlns:a16="http://schemas.microsoft.com/office/drawing/2014/main" id="{E4F18899-BD5E-595D-C4EB-17312D224DDD}"/>
              </a:ext>
            </a:extLst>
          </p:cNvPr>
          <p:cNvSpPr>
            <a:spLocks noGrp="1"/>
          </p:cNvSpPr>
          <p:nvPr>
            <p:ph type="body" idx="1"/>
          </p:nvPr>
        </p:nvSpPr>
        <p:spPr/>
        <p:txBody>
          <a:bodyPr>
            <a:normAutofit/>
          </a:bodyPr>
          <a:lstStyle/>
          <a:p>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an average salary?</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whose date of  joining is between 2010 to 2015 has  average, </a:t>
            </a:r>
            <a:r>
              <a:rPr lang="en-US" b="1" dirty="0" err="1">
                <a:solidFill>
                  <a:schemeClr val="tx1"/>
                </a:solidFill>
                <a:latin typeface="Calibri" panose="020F0502020204030204" pitchFamily="34" charset="0"/>
                <a:ea typeface="Calibri" panose="020F0502020204030204" pitchFamily="34" charset="0"/>
                <a:cs typeface="Calibri" panose="020F0502020204030204" pitchFamily="34" charset="0"/>
              </a:rPr>
              <a:t>minimum,maximum</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ea typeface="Calibri" panose="020F0502020204030204" pitchFamily="34" charset="0"/>
                <a:cs typeface="Calibri" panose="020F0502020204030204" pitchFamily="34" charset="0"/>
              </a:rPr>
              <a:t>ofsalary</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gn="l"/>
            <a:r>
              <a:rPr lang="en-US" b="1" i="0" dirty="0">
                <a:solidFill>
                  <a:srgbClr val="000000"/>
                </a:solidFill>
                <a:effectLst/>
                <a:latin typeface="Helvetica Neue"/>
              </a:rPr>
              <a:t>what is the Maximum salary of females?</a:t>
            </a:r>
          </a:p>
          <a:p>
            <a:pPr algn="l"/>
            <a:r>
              <a:rPr lang="en-IN" b="1" i="0" dirty="0">
                <a:solidFill>
                  <a:srgbClr val="000000"/>
                </a:solidFill>
                <a:effectLst/>
                <a:latin typeface="Helvetica Neue"/>
              </a:rPr>
              <a:t>find highest salary state?</a:t>
            </a:r>
          </a:p>
          <a:p>
            <a:r>
              <a:rPr lang="en-US" b="1" i="0" dirty="0">
                <a:solidFill>
                  <a:srgbClr val="000000"/>
                </a:solidFill>
                <a:effectLst/>
                <a:latin typeface="Helvetica Neue"/>
              </a:rPr>
              <a:t>who had highest salary male or female?</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000000"/>
                </a:solidFill>
                <a:effectLst/>
                <a:latin typeface="Helvetica Neue"/>
              </a:rPr>
              <a:t>What type of designation has the highest salary?</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01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F098-1B2B-7453-245A-0CB861DCAE6D}"/>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Bonus Question</a:t>
            </a:r>
            <a:endParaRPr lang="en-IN" dirty="0">
              <a:solidFill>
                <a:srgbClr val="FF0000"/>
              </a:solidFill>
            </a:endParaRPr>
          </a:p>
        </p:txBody>
      </p:sp>
      <p:sp>
        <p:nvSpPr>
          <p:cNvPr id="3" name="Text Placeholder 2">
            <a:extLst>
              <a:ext uri="{FF2B5EF4-FFF2-40B4-BE49-F238E27FC236}">
                <a16:creationId xmlns:a16="http://schemas.microsoft.com/office/drawing/2014/main" id="{761A5C79-F6D6-9ED0-96CD-8256E4549A2A}"/>
              </a:ext>
            </a:extLst>
          </p:cNvPr>
          <p:cNvSpPr>
            <a:spLocks noGrp="1"/>
          </p:cNvSpPr>
          <p:nvPr>
            <p:ph type="body" idx="1"/>
          </p:nvPr>
        </p:nvSpPr>
        <p:spPr>
          <a:xfrm>
            <a:off x="739877" y="1373342"/>
            <a:ext cx="10515600" cy="4351338"/>
          </a:xfrm>
        </p:spPr>
        <p:txBody>
          <a:bodyPr>
            <a:normAutofit/>
          </a:bodyPr>
          <a:lstStyle/>
          <a:p>
            <a:pPr>
              <a:buFont typeface="+mj-lt"/>
              <a:buAutoNum type="arabicPeriod"/>
            </a:pPr>
            <a:r>
              <a:rPr lang="en-US" sz="1800" b="1" dirty="0"/>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lang="en-IN" sz="1800" b="1" dirty="0"/>
          </a:p>
        </p:txBody>
      </p:sp>
      <p:pic>
        <p:nvPicPr>
          <p:cNvPr id="6" name="Picture 5">
            <a:extLst>
              <a:ext uri="{FF2B5EF4-FFF2-40B4-BE49-F238E27FC236}">
                <a16:creationId xmlns:a16="http://schemas.microsoft.com/office/drawing/2014/main" id="{6C054BEB-D6DE-208D-B45E-4E5183FE05FD}"/>
              </a:ext>
            </a:extLst>
          </p:cNvPr>
          <p:cNvPicPr>
            <a:picLocks noChangeAspect="1"/>
          </p:cNvPicPr>
          <p:nvPr/>
        </p:nvPicPr>
        <p:blipFill>
          <a:blip r:embed="rId2"/>
          <a:stretch>
            <a:fillRect/>
          </a:stretch>
        </p:blipFill>
        <p:spPr>
          <a:xfrm>
            <a:off x="2083735" y="2400129"/>
            <a:ext cx="7257443" cy="3711111"/>
          </a:xfrm>
          <a:prstGeom prst="rect">
            <a:avLst/>
          </a:prstGeom>
        </p:spPr>
      </p:pic>
    </p:spTree>
    <p:extLst>
      <p:ext uri="{BB962C8B-B14F-4D97-AF65-F5344CB8AC3E}">
        <p14:creationId xmlns:p14="http://schemas.microsoft.com/office/powerpoint/2010/main" val="108803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10026-2ECB-94D3-135A-7648ABAFD0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75A4D8-0716-EE3F-F509-672533CE917A}"/>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Bonus Question</a:t>
            </a:r>
            <a:endParaRPr lang="en-IN" dirty="0">
              <a:solidFill>
                <a:srgbClr val="FF0000"/>
              </a:solidFill>
            </a:endParaRPr>
          </a:p>
        </p:txBody>
      </p:sp>
      <p:sp>
        <p:nvSpPr>
          <p:cNvPr id="3" name="Text Placeholder 2">
            <a:extLst>
              <a:ext uri="{FF2B5EF4-FFF2-40B4-BE49-F238E27FC236}">
                <a16:creationId xmlns:a16="http://schemas.microsoft.com/office/drawing/2014/main" id="{FEEF0834-EC6D-938B-2EDC-8380B4CCE0F9}"/>
              </a:ext>
            </a:extLst>
          </p:cNvPr>
          <p:cNvSpPr>
            <a:spLocks noGrp="1"/>
          </p:cNvSpPr>
          <p:nvPr>
            <p:ph type="body" idx="1"/>
          </p:nvPr>
        </p:nvSpPr>
        <p:spPr>
          <a:xfrm>
            <a:off x="739877" y="1373342"/>
            <a:ext cx="10515600" cy="4351338"/>
          </a:xfrm>
        </p:spPr>
        <p:txBody>
          <a:bodyPr>
            <a:normAutofit/>
          </a:bodyPr>
          <a:lstStyle/>
          <a:p>
            <a:pPr marL="114300" indent="0">
              <a:buNone/>
            </a:pPr>
            <a:r>
              <a:rPr lang="en-US" sz="1800" b="1" dirty="0"/>
              <a:t>2. Is there a relationship between gender and specialization? (i.e. Does the preference of Specialization depend on the Gender?)</a:t>
            </a:r>
            <a:endParaRPr lang="en-IN" sz="1800" b="1" dirty="0"/>
          </a:p>
        </p:txBody>
      </p:sp>
      <p:pic>
        <p:nvPicPr>
          <p:cNvPr id="5" name="Picture 4">
            <a:extLst>
              <a:ext uri="{FF2B5EF4-FFF2-40B4-BE49-F238E27FC236}">
                <a16:creationId xmlns:a16="http://schemas.microsoft.com/office/drawing/2014/main" id="{7FB1DED4-DDB3-7D7B-D751-7B2FCCFD4949}"/>
              </a:ext>
            </a:extLst>
          </p:cNvPr>
          <p:cNvPicPr>
            <a:picLocks noChangeAspect="1"/>
          </p:cNvPicPr>
          <p:nvPr/>
        </p:nvPicPr>
        <p:blipFill>
          <a:blip r:embed="rId2"/>
          <a:stretch>
            <a:fillRect/>
          </a:stretch>
        </p:blipFill>
        <p:spPr>
          <a:xfrm>
            <a:off x="1314256" y="2279768"/>
            <a:ext cx="4473328" cy="838273"/>
          </a:xfrm>
          <a:prstGeom prst="rect">
            <a:avLst/>
          </a:prstGeom>
        </p:spPr>
      </p:pic>
      <p:pic>
        <p:nvPicPr>
          <p:cNvPr id="8" name="Picture 7">
            <a:extLst>
              <a:ext uri="{FF2B5EF4-FFF2-40B4-BE49-F238E27FC236}">
                <a16:creationId xmlns:a16="http://schemas.microsoft.com/office/drawing/2014/main" id="{D77D2027-3EC5-7198-B6DB-B2AB86A6F698}"/>
              </a:ext>
            </a:extLst>
          </p:cNvPr>
          <p:cNvPicPr>
            <a:picLocks noChangeAspect="1"/>
          </p:cNvPicPr>
          <p:nvPr/>
        </p:nvPicPr>
        <p:blipFill>
          <a:blip r:embed="rId3"/>
          <a:stretch>
            <a:fillRect/>
          </a:stretch>
        </p:blipFill>
        <p:spPr>
          <a:xfrm>
            <a:off x="1314256" y="3274661"/>
            <a:ext cx="5067739" cy="2270957"/>
          </a:xfrm>
          <a:prstGeom prst="rect">
            <a:avLst/>
          </a:prstGeom>
        </p:spPr>
      </p:pic>
    </p:spTree>
    <p:extLst>
      <p:ext uri="{BB962C8B-B14F-4D97-AF65-F5344CB8AC3E}">
        <p14:creationId xmlns:p14="http://schemas.microsoft.com/office/powerpoint/2010/main" val="400667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9301-151D-48C9-E2B7-7CD9B25DCC11}"/>
              </a:ext>
            </a:extLst>
          </p:cNvPr>
          <p:cNvSpPr>
            <a:spLocks noGrp="1"/>
          </p:cNvSpPr>
          <p:nvPr>
            <p:ph type="title"/>
          </p:nvPr>
        </p:nvSpPr>
        <p:spPr>
          <a:xfrm>
            <a:off x="838200" y="706539"/>
            <a:ext cx="10515600" cy="1325563"/>
          </a:xfrm>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IN" dirty="0"/>
          </a:p>
        </p:txBody>
      </p:sp>
      <p:sp>
        <p:nvSpPr>
          <p:cNvPr id="3" name="Text Placeholder 2">
            <a:extLst>
              <a:ext uri="{FF2B5EF4-FFF2-40B4-BE49-F238E27FC236}">
                <a16:creationId xmlns:a16="http://schemas.microsoft.com/office/drawing/2014/main" id="{C3ADD8BB-DD62-B5C4-A226-7DED582C907F}"/>
              </a:ext>
            </a:extLst>
          </p:cNvPr>
          <p:cNvSpPr>
            <a:spLocks noGrp="1"/>
          </p:cNvSpPr>
          <p:nvPr>
            <p:ph type="body" idx="1"/>
          </p:nvPr>
        </p:nvSpPr>
        <p:spPr>
          <a:xfrm>
            <a:off x="838200" y="1798320"/>
            <a:ext cx="10515600" cy="4585120"/>
          </a:xfrm>
        </p:spPr>
        <p:txBody>
          <a:bodyPr>
            <a:normAutofit/>
          </a:bodyPr>
          <a:lstStyle/>
          <a:p>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Regarding my experience and challenges working on web scraping and data analysis projects, I found the process to be both rewarding and challenging. </a:t>
            </a:r>
          </a:p>
          <a:p>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Web scraping posed challenges such as handling dynamic web pages, dealing with anti-scraping measures, and ensuring data integrity and quality. </a:t>
            </a:r>
          </a:p>
          <a:p>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However, overcoming these challenges through the use of appropriate tools and techniques allowed me to gather valuable data for analysis. </a:t>
            </a:r>
          </a:p>
          <a:p>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conducting data analysis provided opportunities to gain insights, identify patterns, and draw meaningful conclusions from the data. </a:t>
            </a:r>
          </a:p>
          <a:p>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Overall, the experience enhanced my skills in data collection, cleaning, analysis, and visualization, while also highlighting the importance of perseverance and problem-solving in overcoming challenges encountered during the project.</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177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395008" cy="258528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Wingdings" panose="05000000000000000000" pitchFamily="2" charset="2"/>
              <a:buChar char="q"/>
            </a:pP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 am a </a:t>
            </a:r>
            <a:r>
              <a:rPr lang="en-US" sz="1800" b="0" i="0" dirty="0" err="1">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B.Tech</a:t>
            </a: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graduate with a passion for data science.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Throughout my academic journey, I've developed strong problem-solving skills and an analytical skills.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My interest in data science stems from its ability to extract meaningful insights from complex datasets, driving informed decision-making and innovation across various industries.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Despite lacking prior work experience, I am eager to immerse myself in the field and contribute to impactful projects.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I'm committed to continuous learning and staying updated with the latest advancements.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Connect with me on LinkedIn:  </a:t>
            </a: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hlinkClick r:id="rId3"/>
              </a:rPr>
              <a:t>https://www.linkedin.com/in/dasari-sai-srujan-goud-450798273</a:t>
            </a: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and explore my projects on GitHub: </a:t>
            </a: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hlinkClick r:id="rId4"/>
              </a:rPr>
              <a:t>https://github.com/Dasarisaisrujangoud</a:t>
            </a:r>
            <a:r>
              <a:rPr lang="en-US" sz="18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endParaRPr lang="en-US"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76EE-8E50-A8A1-56F6-5099B3D126FF}"/>
              </a:ext>
            </a:extLst>
          </p:cNvPr>
          <p:cNvSpPr>
            <a:spLocks noGrp="1"/>
          </p:cNvSpPr>
          <p:nvPr>
            <p:ph type="title"/>
          </p:nvPr>
        </p:nvSpPr>
        <p:spPr/>
        <p:txBody>
          <a:bodyPr/>
          <a:lstStyle/>
          <a:p>
            <a:r>
              <a:rPr lang="en-IN" b="1" dirty="0">
                <a:solidFill>
                  <a:srgbClr val="FF0000"/>
                </a:solidFill>
              </a:rPr>
              <a:t>Objective of the Project</a:t>
            </a:r>
            <a:endParaRPr lang="en-IN" dirty="0">
              <a:solidFill>
                <a:srgbClr val="FF0000"/>
              </a:solidFill>
            </a:endParaRPr>
          </a:p>
        </p:txBody>
      </p:sp>
      <p:sp>
        <p:nvSpPr>
          <p:cNvPr id="3" name="Text Placeholder 2">
            <a:extLst>
              <a:ext uri="{FF2B5EF4-FFF2-40B4-BE49-F238E27FC236}">
                <a16:creationId xmlns:a16="http://schemas.microsoft.com/office/drawing/2014/main" id="{3E850E6C-A8A7-A1DE-CA6D-871220B680DA}"/>
              </a:ext>
            </a:extLst>
          </p:cNvPr>
          <p:cNvSpPr>
            <a:spLocks noGrp="1"/>
          </p:cNvSpPr>
          <p:nvPr>
            <p:ph type="body" idx="1"/>
          </p:nvPr>
        </p:nvSpPr>
        <p:spPr>
          <a:xfrm>
            <a:off x="838200" y="1690688"/>
            <a:ext cx="10515600" cy="4351338"/>
          </a:xfrm>
        </p:spPr>
        <p:txBody>
          <a:bodyPr>
            <a:normAutofit fontScale="92500" lnSpcReduction="10000"/>
          </a:bodyPr>
          <a:lstStyle/>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Introduction</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Import</a:t>
            </a:r>
          </a:p>
          <a:p>
            <a:pPr algn="l">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Data Cleaning Steps  </a:t>
            </a:r>
          </a:p>
          <a:p>
            <a:pPr algn="l">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Data Manipulation Steps</a:t>
            </a:r>
            <a:endPar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Univariate Analysis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Bivariate Analysis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Research Questions</a:t>
            </a:r>
          </a:p>
          <a:p>
            <a:pPr>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Bonus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Conclusion</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115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Introduction</a:t>
            </a:r>
            <a:endParaRPr b="1" dirty="0">
              <a:solidFill>
                <a:srgbClr val="FF0000"/>
              </a:solidFill>
            </a:endParaRPr>
          </a:p>
        </p:txBody>
      </p:sp>
      <p:sp>
        <p:nvSpPr>
          <p:cNvPr id="111" name="Google Shape;111;p4"/>
          <p:cNvSpPr txBox="1">
            <a:spLocks noGrp="1"/>
          </p:cNvSpPr>
          <p:nvPr>
            <p:ph type="body" idx="1"/>
          </p:nvPr>
        </p:nvSpPr>
        <p:spPr>
          <a:xfrm>
            <a:off x="684880" y="1343818"/>
            <a:ext cx="10515600" cy="492655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the exploratory data analysis (EDA) of the MBA placement dataset, I conducted  various operations on Dataset such as univariate analysis to understand the distributions of numerical and categorical variables through histograms, boxplots, and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countplots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bivariate analysis was performed to explore relationships between variables, including scatter plots to examine the relationship between salary and percentage in 10th grade, swarm plots to visualize the relationship between gender and specialization, and a stacked bar plot to analyze the distribution of placements based on gender. </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3C04F73-831F-733A-A8FF-A3105083AB4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9FEAAA24-F2E3-2D7F-3215-6D686237B3A2}"/>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Data Import</a:t>
            </a:r>
            <a:endParaRPr b="1" dirty="0">
              <a:solidFill>
                <a:srgbClr val="FF0000"/>
              </a:solidFill>
            </a:endParaRPr>
          </a:p>
        </p:txBody>
      </p:sp>
      <p:sp>
        <p:nvSpPr>
          <p:cNvPr id="111" name="Google Shape;111;p4">
            <a:extLst>
              <a:ext uri="{FF2B5EF4-FFF2-40B4-BE49-F238E27FC236}">
                <a16:creationId xmlns:a16="http://schemas.microsoft.com/office/drawing/2014/main" id="{7BF53546-EE77-2DC3-FBBB-4B9AA75FA56E}"/>
              </a:ext>
            </a:extLst>
          </p:cNvPr>
          <p:cNvSpPr txBox="1">
            <a:spLocks noGrp="1"/>
          </p:cNvSpPr>
          <p:nvPr>
            <p:ph type="body" idx="1"/>
          </p:nvPr>
        </p:nvSpPr>
        <p:spPr>
          <a:xfrm>
            <a:off x="684880" y="1343818"/>
            <a:ext cx="10515600" cy="4926550"/>
          </a:xfrm>
          <a:prstGeom prst="rect">
            <a:avLst/>
          </a:prstGeom>
          <a:noFill/>
          <a:ln>
            <a:noFill/>
          </a:ln>
        </p:spPr>
        <p:txBody>
          <a:bodyPr spcFirstLastPara="1" wrap="square" lIns="91425" tIns="45700" rIns="91425" bIns="45700" anchor="t" anchorCtr="0">
            <a:normAutofit/>
          </a:bodyPr>
          <a:lstStyle/>
          <a:p>
            <a:pPr marL="554990" lvl="0" indent="-457200" algn="l" rtl="0">
              <a:lnSpc>
                <a:spcPct val="90000"/>
              </a:lnSpc>
              <a:spcBef>
                <a:spcPts val="1000"/>
              </a:spcBef>
              <a:spcAft>
                <a:spcPts val="0"/>
              </a:spcAft>
              <a:buClr>
                <a:schemeClr val="dk1"/>
              </a:buClr>
              <a:buSzPct val="100000"/>
              <a:buFont typeface="Wingdings" panose="05000000000000000000" pitchFamily="2" charset="2"/>
              <a:buChar char="q"/>
            </a:pPr>
            <a:r>
              <a:rPr lang="en-US" dirty="0"/>
              <a:t>Import library </a:t>
            </a:r>
            <a:r>
              <a:rPr lang="en-US" dirty="0" err="1"/>
              <a:t>Numpy,Pandas,Seaborn,Matplotlib</a:t>
            </a:r>
            <a:r>
              <a:rPr lang="en-US" dirty="0"/>
              <a:t>.</a:t>
            </a:r>
          </a:p>
          <a:p>
            <a:pPr marL="554990" lvl="0" indent="-457200" algn="l" rtl="0">
              <a:lnSpc>
                <a:spcPct val="90000"/>
              </a:lnSpc>
              <a:spcBef>
                <a:spcPts val="1000"/>
              </a:spcBef>
              <a:spcAft>
                <a:spcPts val="0"/>
              </a:spcAft>
              <a:buClr>
                <a:schemeClr val="dk1"/>
              </a:buClr>
              <a:buSzPct val="100000"/>
              <a:buFont typeface="Wingdings" panose="05000000000000000000" pitchFamily="2" charset="2"/>
              <a:buChar char="q"/>
            </a:pPr>
            <a:r>
              <a:rPr lang="en-US" dirty="0"/>
              <a:t>Import dataset</a:t>
            </a:r>
            <a:endParaRPr dirty="0"/>
          </a:p>
        </p:txBody>
      </p:sp>
      <p:pic>
        <p:nvPicPr>
          <p:cNvPr id="3" name="Picture 2">
            <a:extLst>
              <a:ext uri="{FF2B5EF4-FFF2-40B4-BE49-F238E27FC236}">
                <a16:creationId xmlns:a16="http://schemas.microsoft.com/office/drawing/2014/main" id="{505CC157-5988-9487-DB63-4EF5C54AE117}"/>
              </a:ext>
            </a:extLst>
          </p:cNvPr>
          <p:cNvPicPr>
            <a:picLocks noChangeAspect="1"/>
          </p:cNvPicPr>
          <p:nvPr/>
        </p:nvPicPr>
        <p:blipFill>
          <a:blip r:embed="rId3"/>
          <a:stretch>
            <a:fillRect/>
          </a:stretch>
        </p:blipFill>
        <p:spPr>
          <a:xfrm>
            <a:off x="2125789" y="3090952"/>
            <a:ext cx="6606732" cy="2423230"/>
          </a:xfrm>
          <a:prstGeom prst="rect">
            <a:avLst/>
          </a:prstGeom>
        </p:spPr>
      </p:pic>
    </p:spTree>
    <p:extLst>
      <p:ext uri="{BB962C8B-B14F-4D97-AF65-F5344CB8AC3E}">
        <p14:creationId xmlns:p14="http://schemas.microsoft.com/office/powerpoint/2010/main" val="213953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BFC4282-88E6-7B5C-48D0-293241880B6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01564F1-01C7-ABC6-D5E5-885C265B4B44}"/>
              </a:ext>
            </a:extLst>
          </p:cNvPr>
          <p:cNvSpPr txBox="1">
            <a:spLocks noGrp="1"/>
          </p:cNvSpPr>
          <p:nvPr>
            <p:ph type="title"/>
          </p:nvPr>
        </p:nvSpPr>
        <p:spPr>
          <a:xfrm>
            <a:off x="684880" y="587632"/>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Data Cleaning Steps  </a:t>
            </a:r>
            <a:br>
              <a:rPr lang="en-US" b="1" dirty="0">
                <a:latin typeface="Calibri" panose="020F0502020204030204" pitchFamily="34" charset="0"/>
                <a:ea typeface="Calibri" panose="020F0502020204030204" pitchFamily="34" charset="0"/>
                <a:cs typeface="Calibri" panose="020F0502020204030204" pitchFamily="34" charset="0"/>
              </a:rPr>
            </a:br>
            <a:endParaRPr b="1" dirty="0">
              <a:solidFill>
                <a:srgbClr val="FF0000"/>
              </a:solidFill>
            </a:endParaRPr>
          </a:p>
        </p:txBody>
      </p:sp>
      <p:sp>
        <p:nvSpPr>
          <p:cNvPr id="111" name="Google Shape;111;p4">
            <a:extLst>
              <a:ext uri="{FF2B5EF4-FFF2-40B4-BE49-F238E27FC236}">
                <a16:creationId xmlns:a16="http://schemas.microsoft.com/office/drawing/2014/main" id="{990519BA-BA04-EA38-3113-46C43B36F6E5}"/>
              </a:ext>
            </a:extLst>
          </p:cNvPr>
          <p:cNvSpPr txBox="1">
            <a:spLocks noGrp="1"/>
          </p:cNvSpPr>
          <p:nvPr>
            <p:ph type="body" idx="1"/>
          </p:nvPr>
        </p:nvSpPr>
        <p:spPr>
          <a:xfrm>
            <a:off x="684880" y="1343818"/>
            <a:ext cx="10515600" cy="4926550"/>
          </a:xfrm>
          <a:prstGeom prst="rect">
            <a:avLst/>
          </a:prstGeom>
          <a:noFill/>
          <a:ln>
            <a:noFill/>
          </a:ln>
        </p:spPr>
        <p:txBody>
          <a:bodyPr spcFirstLastPara="1" wrap="square" lIns="91425" tIns="45700" rIns="91425" bIns="45700" anchor="t" anchorCtr="0">
            <a:normAutofit/>
          </a:bodyPr>
          <a:lstStyle/>
          <a:p>
            <a:pPr marL="554990" lvl="0" indent="-457200" algn="l" rtl="0">
              <a:lnSpc>
                <a:spcPct val="90000"/>
              </a:lnSpc>
              <a:spcBef>
                <a:spcPts val="1000"/>
              </a:spcBef>
              <a:spcAft>
                <a:spcPts val="0"/>
              </a:spcAft>
              <a:buClr>
                <a:schemeClr val="dk1"/>
              </a:buClr>
              <a:buSzPct val="100000"/>
              <a:buFont typeface="Wingdings" panose="05000000000000000000" pitchFamily="2" charset="2"/>
              <a:buChar char="q"/>
            </a:pPr>
            <a:r>
              <a:rPr lang="en-US" b="0" i="0" dirty="0">
                <a:solidFill>
                  <a:schemeClr val="tx1"/>
                </a:solidFill>
                <a:effectLst/>
                <a:latin typeface="Söhne"/>
              </a:rPr>
              <a:t>Data cleaning is an essential step in the data analysis process that involves identifying and correcting errors, inconsistencies, and missing values in the dataset to improve its quality and reliability.</a:t>
            </a:r>
            <a:endParaRPr dirty="0">
              <a:solidFill>
                <a:schemeClr val="tx1"/>
              </a:solidFill>
            </a:endParaRPr>
          </a:p>
        </p:txBody>
      </p:sp>
      <p:pic>
        <p:nvPicPr>
          <p:cNvPr id="3" name="Picture 2">
            <a:extLst>
              <a:ext uri="{FF2B5EF4-FFF2-40B4-BE49-F238E27FC236}">
                <a16:creationId xmlns:a16="http://schemas.microsoft.com/office/drawing/2014/main" id="{A4BC05CD-5307-E2EB-A64B-AE97EAA45531}"/>
              </a:ext>
            </a:extLst>
          </p:cNvPr>
          <p:cNvPicPr>
            <a:picLocks noChangeAspect="1"/>
          </p:cNvPicPr>
          <p:nvPr/>
        </p:nvPicPr>
        <p:blipFill>
          <a:blip r:embed="rId3"/>
          <a:stretch>
            <a:fillRect/>
          </a:stretch>
        </p:blipFill>
        <p:spPr>
          <a:xfrm>
            <a:off x="1286660" y="2752944"/>
            <a:ext cx="9312039" cy="2917405"/>
          </a:xfrm>
          <a:prstGeom prst="rect">
            <a:avLst/>
          </a:prstGeom>
        </p:spPr>
      </p:pic>
    </p:spTree>
    <p:extLst>
      <p:ext uri="{BB962C8B-B14F-4D97-AF65-F5344CB8AC3E}">
        <p14:creationId xmlns:p14="http://schemas.microsoft.com/office/powerpoint/2010/main" val="34413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FE98-5CE6-D06F-CFB8-BEAE1B1CF40E}"/>
              </a:ext>
            </a:extLst>
          </p:cNvPr>
          <p:cNvSpPr>
            <a:spLocks noGrp="1"/>
          </p:cNvSpPr>
          <p:nvPr>
            <p:ph type="title"/>
          </p:nvPr>
        </p:nvSpPr>
        <p:spPr/>
        <p:txBody>
          <a:bodyPr/>
          <a:lstStyle/>
          <a:p>
            <a:r>
              <a:rPr lang="en-IN" b="1" dirty="0">
                <a:solidFill>
                  <a:srgbClr val="FF0000"/>
                </a:solidFill>
              </a:rPr>
              <a:t>Data Manipulation Steps </a:t>
            </a:r>
            <a:endParaRPr lang="en-IN" dirty="0">
              <a:solidFill>
                <a:srgbClr val="FF0000"/>
              </a:solidFill>
            </a:endParaRPr>
          </a:p>
        </p:txBody>
      </p:sp>
      <p:sp>
        <p:nvSpPr>
          <p:cNvPr id="3" name="Text Placeholder 2">
            <a:extLst>
              <a:ext uri="{FF2B5EF4-FFF2-40B4-BE49-F238E27FC236}">
                <a16:creationId xmlns:a16="http://schemas.microsoft.com/office/drawing/2014/main" id="{3D3C2DE0-1026-8EB6-077D-DFCEBAEE3144}"/>
              </a:ext>
            </a:extLst>
          </p:cNvPr>
          <p:cNvSpPr>
            <a:spLocks noGrp="1"/>
          </p:cNvSpPr>
          <p:nvPr>
            <p:ph type="body" idx="1"/>
          </p:nvPr>
        </p:nvSpPr>
        <p:spPr/>
        <p:txBody>
          <a:bodyPr>
            <a:normAutofit/>
          </a:bodyPr>
          <a:lstStyle/>
          <a:p>
            <a:pPr>
              <a:buFont typeface="Wingdings" panose="05000000000000000000" pitchFamily="2" charset="2"/>
              <a:buChar char="q"/>
            </a:pPr>
            <a:r>
              <a:rPr lang="en-US" b="0" i="0" dirty="0">
                <a:solidFill>
                  <a:schemeClr val="tx1"/>
                </a:solidFill>
                <a:effectLst/>
                <a:latin typeface="Söhne"/>
              </a:rPr>
              <a:t>Data manipulation involves transforming, reshaping, and aggregating data to extract meaningful insights and prepare it for analysis or visualization. </a:t>
            </a:r>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r>
              <a:rPr lang="da-DK" dirty="0">
                <a:latin typeface="Calibri" panose="020F0502020204030204" pitchFamily="34" charset="0"/>
                <a:ea typeface="Calibri" panose="020F0502020204030204" pitchFamily="34" charset="0"/>
                <a:cs typeface="Calibri" panose="020F0502020204030204" pitchFamily="34" charset="0"/>
              </a:rPr>
              <a:t>df["DOJ"]=pd.to_datetime(df["DOJ"])</a:t>
            </a:r>
          </a:p>
          <a:p>
            <a:pPr lvl="1"/>
            <a:r>
              <a:rPr lang="da-DK" dirty="0">
                <a:latin typeface="Calibri" panose="020F0502020204030204" pitchFamily="34" charset="0"/>
                <a:ea typeface="Calibri" panose="020F0502020204030204" pitchFamily="34" charset="0"/>
                <a:cs typeface="Calibri" panose="020F0502020204030204" pitchFamily="34" charset="0"/>
              </a:rPr>
              <a:t>Convert into object to datetime</a:t>
            </a:r>
          </a:p>
          <a:p>
            <a:pPr lvl="1"/>
            <a:r>
              <a:rPr lang="en-US" dirty="0" err="1">
                <a:latin typeface="Calibri" panose="020F0502020204030204" pitchFamily="34" charset="0"/>
                <a:ea typeface="Calibri" panose="020F0502020204030204" pitchFamily="34" charset="0"/>
                <a:cs typeface="Calibri" panose="020F0502020204030204" pitchFamily="34" charset="0"/>
              </a:rPr>
              <a:t>max_salary_by_state</a:t>
            </a:r>
            <a:r>
              <a:rPr lang="en-US" dirty="0">
                <a:latin typeface="Calibri" panose="020F0502020204030204" pitchFamily="34" charset="0"/>
                <a:ea typeface="Calibri" panose="020F0502020204030204" pitchFamily="34" charset="0"/>
                <a:cs typeface="Calibri" panose="020F0502020204030204" pitchFamily="34" charset="0"/>
              </a:rPr>
              <a:t> = </a:t>
            </a:r>
            <a:r>
              <a:rPr lang="en-US" dirty="0" err="1">
                <a:latin typeface="Calibri" panose="020F0502020204030204" pitchFamily="34" charset="0"/>
                <a:ea typeface="Calibri" panose="020F0502020204030204" pitchFamily="34" charset="0"/>
                <a:cs typeface="Calibri" panose="020F0502020204030204" pitchFamily="34" charset="0"/>
              </a:rPr>
              <a:t>df.groupby</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CollegeState</a:t>
            </a:r>
            <a:r>
              <a:rPr lang="en-US" dirty="0">
                <a:latin typeface="Calibri" panose="020F0502020204030204" pitchFamily="34" charset="0"/>
                <a:ea typeface="Calibri" panose="020F0502020204030204" pitchFamily="34" charset="0"/>
                <a:cs typeface="Calibri" panose="020F0502020204030204" pitchFamily="34" charset="0"/>
              </a:rPr>
              <a:t>')['Salary'].max()</a:t>
            </a:r>
          </a:p>
          <a:p>
            <a:pPr lvl="1"/>
            <a:r>
              <a:rPr lang="en-US" dirty="0">
                <a:latin typeface="Calibri" panose="020F0502020204030204" pitchFamily="34" charset="0"/>
                <a:ea typeface="Calibri" panose="020F0502020204030204" pitchFamily="34" charset="0"/>
                <a:cs typeface="Calibri" panose="020F0502020204030204" pitchFamily="34" charset="0"/>
              </a:rPr>
              <a:t>Group the college state and salary</a:t>
            </a:r>
          </a:p>
          <a:p>
            <a:pPr lvl="1"/>
            <a:r>
              <a:rPr lang="en-US" dirty="0" err="1">
                <a:latin typeface="Calibri" panose="020F0502020204030204" pitchFamily="34" charset="0"/>
                <a:ea typeface="Calibri" panose="020F0502020204030204" pitchFamily="34" charset="0"/>
                <a:cs typeface="Calibri" panose="020F0502020204030204" pitchFamily="34" charset="0"/>
              </a:rPr>
              <a:t>doj</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df</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df</a:t>
            </a:r>
            <a:r>
              <a:rPr lang="en-US" dirty="0">
                <a:latin typeface="Calibri" panose="020F0502020204030204" pitchFamily="34" charset="0"/>
                <a:ea typeface="Calibri" panose="020F0502020204030204" pitchFamily="34" charset="0"/>
                <a:cs typeface="Calibri" panose="020F0502020204030204" pitchFamily="34" charset="0"/>
              </a:rPr>
              <a:t>["DOJ"]&gt;="01/01/10") &amp; (</a:t>
            </a:r>
            <a:r>
              <a:rPr lang="en-US" dirty="0" err="1">
                <a:latin typeface="Calibri" panose="020F0502020204030204" pitchFamily="34" charset="0"/>
                <a:ea typeface="Calibri" panose="020F0502020204030204" pitchFamily="34" charset="0"/>
                <a:cs typeface="Calibri" panose="020F0502020204030204" pitchFamily="34" charset="0"/>
              </a:rPr>
              <a:t>df</a:t>
            </a:r>
            <a:r>
              <a:rPr lang="en-US" dirty="0">
                <a:latin typeface="Calibri" panose="020F0502020204030204" pitchFamily="34" charset="0"/>
                <a:ea typeface="Calibri" panose="020F0502020204030204" pitchFamily="34" charset="0"/>
                <a:cs typeface="Calibri" panose="020F0502020204030204" pitchFamily="34" charset="0"/>
              </a:rPr>
              <a:t>["DOJ"]&lt;="01/01/15") ]</a:t>
            </a:r>
          </a:p>
          <a:p>
            <a:pPr lvl="1"/>
            <a:r>
              <a:rPr lang="en-US" dirty="0">
                <a:latin typeface="Calibri" panose="020F0502020204030204" pitchFamily="34" charset="0"/>
                <a:ea typeface="Calibri" panose="020F0502020204030204" pitchFamily="34" charset="0"/>
                <a:cs typeface="Calibri" panose="020F0502020204030204" pitchFamily="34" charset="0"/>
              </a:rPr>
              <a:t>Date of joining between 2010 t0 2015</a:t>
            </a:r>
          </a:p>
        </p:txBody>
      </p:sp>
    </p:spTree>
    <p:extLst>
      <p:ext uri="{BB962C8B-B14F-4D97-AF65-F5344CB8AC3E}">
        <p14:creationId xmlns:p14="http://schemas.microsoft.com/office/powerpoint/2010/main" val="323681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C1DBF6F-F2FD-B863-AA2C-91EFDD37EEE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E3BD0E7-3267-3B4E-7B2B-9D0226E60A78}"/>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r>
              <a:rPr lang="en-IN" b="1" dirty="0">
                <a:solidFill>
                  <a:srgbClr val="FF0000"/>
                </a:solidFill>
              </a:rPr>
              <a:t>Data Manipulation Steps </a:t>
            </a:r>
            <a:endParaRPr b="1" dirty="0">
              <a:solidFill>
                <a:srgbClr val="FF0000"/>
              </a:solidFill>
            </a:endParaRPr>
          </a:p>
        </p:txBody>
      </p:sp>
      <p:sp>
        <p:nvSpPr>
          <p:cNvPr id="111" name="Google Shape;111;p4">
            <a:extLst>
              <a:ext uri="{FF2B5EF4-FFF2-40B4-BE49-F238E27FC236}">
                <a16:creationId xmlns:a16="http://schemas.microsoft.com/office/drawing/2014/main" id="{9A591437-E393-E2B9-E7E0-2F33404FE9AB}"/>
              </a:ext>
            </a:extLst>
          </p:cNvPr>
          <p:cNvSpPr txBox="1">
            <a:spLocks noGrp="1"/>
          </p:cNvSpPr>
          <p:nvPr>
            <p:ph type="body" idx="1"/>
          </p:nvPr>
        </p:nvSpPr>
        <p:spPr>
          <a:xfrm>
            <a:off x="684880" y="1343818"/>
            <a:ext cx="10515600" cy="4926550"/>
          </a:xfrm>
          <a:prstGeom prst="rect">
            <a:avLst/>
          </a:prstGeom>
          <a:noFill/>
          <a:ln>
            <a:noFill/>
          </a:ln>
        </p:spPr>
        <p:txBody>
          <a:bodyPr spcFirstLastPara="1" wrap="square" lIns="91425" tIns="45700" rIns="91425" bIns="45700" anchor="t" anchorCtr="0">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Bonus question</a:t>
            </a:r>
          </a:p>
          <a:p>
            <a:r>
              <a:rPr lang="en-US" dirty="0">
                <a:latin typeface="Calibri" panose="020F0502020204030204" pitchFamily="34" charset="0"/>
                <a:ea typeface="Calibri" panose="020F0502020204030204" pitchFamily="34" charset="0"/>
                <a:cs typeface="Calibri" panose="020F0502020204030204" pitchFamily="34" charset="0"/>
              </a:rPr>
              <a:t>Filter the data based on </a:t>
            </a:r>
            <a:r>
              <a:rPr lang="en-US" dirty="0" err="1">
                <a:latin typeface="Calibri" panose="020F0502020204030204" pitchFamily="34" charset="0"/>
                <a:ea typeface="Calibri" panose="020F0502020204030204" pitchFamily="34" charset="0"/>
                <a:cs typeface="Calibri" panose="020F0502020204030204" pitchFamily="34" charset="0"/>
              </a:rPr>
              <a:t>desgination</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dirty="0" err="1"/>
              <a:t>avg_sal</a:t>
            </a:r>
            <a:r>
              <a:rPr lang="en-IN" dirty="0"/>
              <a:t>= </a:t>
            </a:r>
            <a:r>
              <a:rPr lang="en-IN" dirty="0" err="1"/>
              <a:t>df</a:t>
            </a:r>
            <a:r>
              <a:rPr lang="en-IN" dirty="0"/>
              <a:t>[</a:t>
            </a:r>
            <a:r>
              <a:rPr lang="en-IN" dirty="0" err="1"/>
              <a:t>df</a:t>
            </a:r>
            <a:r>
              <a:rPr lang="en-IN" dirty="0"/>
              <a:t>['Designation'].</a:t>
            </a:r>
            <a:r>
              <a:rPr lang="en-IN" dirty="0" err="1"/>
              <a:t>str.contains</a:t>
            </a:r>
            <a:r>
              <a:rPr lang="en-IN" dirty="0"/>
              <a:t>('Software Engineer', case=False)]</a:t>
            </a:r>
          </a:p>
          <a:p>
            <a:pPr>
              <a:buFont typeface="Arial" panose="020B0604020202020204" pitchFamily="34" charset="0"/>
              <a:buChar char="•"/>
            </a:pPr>
            <a:r>
              <a:rPr lang="en-US" dirty="0"/>
              <a:t>avg_sal1= </a:t>
            </a:r>
            <a:r>
              <a:rPr lang="en-US" dirty="0" err="1"/>
              <a:t>df</a:t>
            </a:r>
            <a:r>
              <a:rPr lang="en-US" dirty="0"/>
              <a:t>[</a:t>
            </a:r>
            <a:r>
              <a:rPr lang="en-US" dirty="0" err="1"/>
              <a:t>df</a:t>
            </a:r>
            <a:r>
              <a:rPr lang="en-US" dirty="0"/>
              <a:t>['Designation'].</a:t>
            </a:r>
            <a:r>
              <a:rPr lang="en-US" dirty="0" err="1"/>
              <a:t>str.contains</a:t>
            </a:r>
            <a:r>
              <a:rPr lang="en-US" dirty="0"/>
              <a:t>('Hardware Engineer', case=False)]</a:t>
            </a:r>
          </a:p>
          <a:p>
            <a:pPr>
              <a:buFont typeface="Arial" panose="020B0604020202020204" pitchFamily="34" charset="0"/>
              <a:buChar char="•"/>
            </a:pPr>
            <a:r>
              <a:rPr lang="en-US" dirty="0"/>
              <a:t>avg_sal2= </a:t>
            </a:r>
            <a:r>
              <a:rPr lang="en-US" dirty="0" err="1"/>
              <a:t>df</a:t>
            </a:r>
            <a:r>
              <a:rPr lang="en-US" dirty="0"/>
              <a:t>[</a:t>
            </a:r>
            <a:r>
              <a:rPr lang="en-US" dirty="0" err="1"/>
              <a:t>df</a:t>
            </a:r>
            <a:r>
              <a:rPr lang="en-US" dirty="0"/>
              <a:t>['Designation'].</a:t>
            </a:r>
            <a:r>
              <a:rPr lang="en-US" dirty="0" err="1"/>
              <a:t>str.contains</a:t>
            </a:r>
            <a:r>
              <a:rPr lang="en-US" dirty="0"/>
              <a:t>('Associate Engineer', case=False)]</a:t>
            </a:r>
          </a:p>
          <a:p>
            <a:pPr>
              <a:buFont typeface="Arial" panose="020B0604020202020204" pitchFamily="34" charset="0"/>
              <a:buChar char="•"/>
            </a:pPr>
            <a:r>
              <a:rPr lang="en-IN" dirty="0"/>
              <a:t>avg_sal3= </a:t>
            </a:r>
            <a:r>
              <a:rPr lang="en-IN" dirty="0" err="1"/>
              <a:t>df</a:t>
            </a:r>
            <a:r>
              <a:rPr lang="en-IN" dirty="0"/>
              <a:t>[</a:t>
            </a:r>
            <a:r>
              <a:rPr lang="en-IN" dirty="0" err="1"/>
              <a:t>df</a:t>
            </a:r>
            <a:r>
              <a:rPr lang="en-IN" dirty="0"/>
              <a:t>['Designation'].</a:t>
            </a:r>
            <a:r>
              <a:rPr lang="en-IN" dirty="0" err="1"/>
              <a:t>str.contains</a:t>
            </a:r>
            <a:r>
              <a:rPr lang="en-IN" dirty="0"/>
              <a:t>('Programming Analyst', case=False)]</a:t>
            </a:r>
            <a:endParaRPr dirty="0"/>
          </a:p>
        </p:txBody>
      </p:sp>
    </p:spTree>
    <p:extLst>
      <p:ext uri="{BB962C8B-B14F-4D97-AF65-F5344CB8AC3E}">
        <p14:creationId xmlns:p14="http://schemas.microsoft.com/office/powerpoint/2010/main" val="36866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78FB954-7258-2AA5-8648-6D7CF21773C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9FD3802-7470-CCA3-AF22-28EA3AAA017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5BC410ED-7CC8-6FE1-C0A2-2DCE34C040E8}"/>
              </a:ext>
            </a:extLst>
          </p:cNvPr>
          <p:cNvSpPr txBox="1">
            <a:spLocks noGrp="1"/>
          </p:cNvSpPr>
          <p:nvPr>
            <p:ph type="body" idx="1"/>
          </p:nvPr>
        </p:nvSpPr>
        <p:spPr>
          <a:xfrm>
            <a:off x="684880" y="1343818"/>
            <a:ext cx="10515600" cy="4926550"/>
          </a:xfrm>
          <a:prstGeom prst="rect">
            <a:avLst/>
          </a:prstGeom>
          <a:noFill/>
          <a:ln>
            <a:noFill/>
          </a:ln>
        </p:spPr>
        <p:txBody>
          <a:bodyPr spcFirstLastPara="1" wrap="square" lIns="91425" tIns="45700" rIns="91425" bIns="45700" anchor="t" anchorCtr="0">
            <a:normAutofit/>
          </a:bodyPr>
          <a:lstStyle/>
          <a:p>
            <a:r>
              <a:rPr lang="en-US" dirty="0"/>
              <a:t>ON average </a:t>
            </a:r>
            <a:r>
              <a:rPr lang="en-US" dirty="0" err="1"/>
              <a:t>salary,Date</a:t>
            </a:r>
            <a:r>
              <a:rPr lang="en-US" dirty="0"/>
              <a:t> of join between 2010 and 2015,average salary females</a:t>
            </a:r>
            <a:endParaRPr dirty="0"/>
          </a:p>
        </p:txBody>
      </p:sp>
      <p:pic>
        <p:nvPicPr>
          <p:cNvPr id="3" name="Picture 2">
            <a:extLst>
              <a:ext uri="{FF2B5EF4-FFF2-40B4-BE49-F238E27FC236}">
                <a16:creationId xmlns:a16="http://schemas.microsoft.com/office/drawing/2014/main" id="{8AD2474D-4FDF-0F64-5B10-D8AC86A2BCFF}"/>
              </a:ext>
            </a:extLst>
          </p:cNvPr>
          <p:cNvPicPr>
            <a:picLocks noChangeAspect="1"/>
          </p:cNvPicPr>
          <p:nvPr/>
        </p:nvPicPr>
        <p:blipFill>
          <a:blip r:embed="rId3"/>
          <a:stretch>
            <a:fillRect/>
          </a:stretch>
        </p:blipFill>
        <p:spPr>
          <a:xfrm>
            <a:off x="1447151" y="2781244"/>
            <a:ext cx="4366638" cy="1295512"/>
          </a:xfrm>
          <a:prstGeom prst="rect">
            <a:avLst/>
          </a:prstGeom>
        </p:spPr>
      </p:pic>
      <p:pic>
        <p:nvPicPr>
          <p:cNvPr id="5" name="Picture 4">
            <a:extLst>
              <a:ext uri="{FF2B5EF4-FFF2-40B4-BE49-F238E27FC236}">
                <a16:creationId xmlns:a16="http://schemas.microsoft.com/office/drawing/2014/main" id="{4481CBA4-F4EB-BDC3-9D55-6981E77B6131}"/>
              </a:ext>
            </a:extLst>
          </p:cNvPr>
          <p:cNvPicPr>
            <a:picLocks noChangeAspect="1"/>
          </p:cNvPicPr>
          <p:nvPr/>
        </p:nvPicPr>
        <p:blipFill>
          <a:blip r:embed="rId4"/>
          <a:stretch>
            <a:fillRect/>
          </a:stretch>
        </p:blipFill>
        <p:spPr>
          <a:xfrm>
            <a:off x="6576060" y="2781244"/>
            <a:ext cx="4381880" cy="861135"/>
          </a:xfrm>
          <a:prstGeom prst="rect">
            <a:avLst/>
          </a:prstGeom>
        </p:spPr>
      </p:pic>
      <p:pic>
        <p:nvPicPr>
          <p:cNvPr id="7" name="Picture 6">
            <a:extLst>
              <a:ext uri="{FF2B5EF4-FFF2-40B4-BE49-F238E27FC236}">
                <a16:creationId xmlns:a16="http://schemas.microsoft.com/office/drawing/2014/main" id="{B55F7379-6477-D36E-DB22-B84A7AE6FB29}"/>
              </a:ext>
            </a:extLst>
          </p:cNvPr>
          <p:cNvPicPr>
            <a:picLocks noChangeAspect="1"/>
          </p:cNvPicPr>
          <p:nvPr/>
        </p:nvPicPr>
        <p:blipFill>
          <a:blip r:embed="rId5"/>
          <a:stretch>
            <a:fillRect/>
          </a:stretch>
        </p:blipFill>
        <p:spPr>
          <a:xfrm>
            <a:off x="5173871" y="4491513"/>
            <a:ext cx="2514818" cy="1364098"/>
          </a:xfrm>
          <a:prstGeom prst="rect">
            <a:avLst/>
          </a:prstGeom>
        </p:spPr>
      </p:pic>
    </p:spTree>
    <p:extLst>
      <p:ext uri="{BB962C8B-B14F-4D97-AF65-F5344CB8AC3E}">
        <p14:creationId xmlns:p14="http://schemas.microsoft.com/office/powerpoint/2010/main" val="24757797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775</Words>
  <Application>Microsoft Office PowerPoint</Application>
  <PresentationFormat>Widescreen</PresentationFormat>
  <Paragraphs>62</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Lato Black</vt:lpstr>
      <vt:lpstr>Libre Baskerville</vt:lpstr>
      <vt:lpstr>Arial</vt:lpstr>
      <vt:lpstr>Helvetica Neue</vt:lpstr>
      <vt:lpstr>Wingdings</vt:lpstr>
      <vt:lpstr>Söhne</vt:lpstr>
      <vt:lpstr>Office Theme</vt:lpstr>
      <vt:lpstr>PowerPoint Presentation</vt:lpstr>
      <vt:lpstr>PowerPoint Presentation</vt:lpstr>
      <vt:lpstr>Objective of the Project</vt:lpstr>
      <vt:lpstr>Introduction</vt:lpstr>
      <vt:lpstr>Data Import</vt:lpstr>
      <vt:lpstr>Data Cleaning Steps   </vt:lpstr>
      <vt:lpstr>Data Manipulation Steps </vt:lpstr>
      <vt:lpstr>Data Manipulation Steps </vt:lpstr>
      <vt:lpstr>Univariate Analysis</vt:lpstr>
      <vt:lpstr>Bivariate Analysis</vt:lpstr>
      <vt:lpstr>Research Questions</vt:lpstr>
      <vt:lpstr>Bonus Question</vt:lpstr>
      <vt:lpstr>Bonus Question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Dasari sai srujan goud</cp:lastModifiedBy>
  <cp:revision>1</cp:revision>
  <dcterms:created xsi:type="dcterms:W3CDTF">2021-02-16T05:19:01Z</dcterms:created>
  <dcterms:modified xsi:type="dcterms:W3CDTF">2024-02-23T07:43:34Z</dcterms:modified>
</cp:coreProperties>
</file>