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876424" y="1174460"/>
            <a:ext cx="8791575" cy="3372373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Сценарийно пространство за развитие на динамиката на сигурността в междинна Европа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876424" y="5754848"/>
            <a:ext cx="8791575" cy="377504"/>
          </a:xfrm>
        </p:spPr>
        <p:txBody>
          <a:bodyPr>
            <a:normAutofit fontScale="85000" lnSpcReduction="10000"/>
          </a:bodyPr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613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6" name="Group 15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7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1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2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Line 16"/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0" name="Freeform 1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Rectangle 2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6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1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" name="Group 16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6" name="Picture 2" descr="Картина, която съдържа електроника&#10;&#10;Описание, генерирано с висока достоверност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8" name="Round Diagonal Corner 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Контейнер за съдържание 3" descr="Картина, която съдържа седящ&#10;&#10;Описание, генерирано с висока достоверност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179969"/>
            <a:ext cx="6112382" cy="4492600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891002"/>
          </a:xfrm>
        </p:spPr>
        <p:txBody>
          <a:bodyPr anchor="b">
            <a:normAutofit/>
          </a:bodyPr>
          <a:lstStyle/>
          <a:p>
            <a:pPr>
              <a:lnSpc>
                <a:spcPct val="80000"/>
              </a:lnSpc>
            </a:pPr>
            <a:r>
              <a:rPr lang="bg-BG" sz="2600" dirty="0">
                <a:solidFill>
                  <a:srgbClr val="FFFFFF"/>
                </a:solidFill>
              </a:rPr>
              <a:t>Общо представяне на структурата на разработвания сценарий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036041" y="2641599"/>
            <a:ext cx="3281004" cy="3149601"/>
          </a:xfrm>
        </p:spPr>
        <p:txBody>
          <a:bodyPr>
            <a:normAutofit/>
          </a:bodyPr>
          <a:lstStyle/>
          <a:p>
            <a:r>
              <a:rPr lang="bg-BG" sz="1800" dirty="0">
                <a:solidFill>
                  <a:srgbClr val="FFFFFF"/>
                </a:solidFill>
              </a:rPr>
              <a:t>Инструмент за визуализиране „</a:t>
            </a:r>
            <a:r>
              <a:rPr lang="en-US" sz="1800" dirty="0">
                <a:solidFill>
                  <a:srgbClr val="FFFFFF"/>
                </a:solidFill>
              </a:rPr>
              <a:t>Scenaring Tools</a:t>
            </a:r>
            <a:r>
              <a:rPr lang="bg-BG" sz="1800" dirty="0">
                <a:solidFill>
                  <a:srgbClr val="FFFFFF"/>
                </a:solidFill>
              </a:rPr>
              <a:t>“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bg-BG" sz="1800" dirty="0">
                <a:solidFill>
                  <a:srgbClr val="FFFFFF"/>
                </a:solidFill>
              </a:rPr>
              <a:t>Проверка за логически противоречия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320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" descr="Картина, която съдържа електроника&#10;&#10;Описание, генерирано с висока достоверност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Контейнер за съдържание 4" descr="Картина, която съдържа екранна снимка&#10;&#10;Описание, генерирано с много висока достоверност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48" y="1611313"/>
            <a:ext cx="5810252" cy="381158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/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bg-BG" sz="2000" dirty="0"/>
              <a:t>Съотношение на силите между доминиращите геополитически сили</a:t>
            </a:r>
            <a:r>
              <a:rPr lang="en-US" sz="2000" dirty="0"/>
              <a:t> </a:t>
            </a:r>
            <a:r>
              <a:rPr lang="bg-BG" sz="2000" dirty="0"/>
              <a:t>и избрани вътрешни участници в междинна Европа</a:t>
            </a:r>
          </a:p>
        </p:txBody>
      </p:sp>
      <p:pic>
        <p:nvPicPr>
          <p:cNvPr id="5" name="Контейнер за съдържание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7525" y="2513013"/>
            <a:ext cx="5190548" cy="206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52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източници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78593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bg-BG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Радулов, Н. Разузнавателен анализ. София. АСИ Принт. 2013.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Godet, M., P. Durance. Strategic Foresight: For Corporate And Regional Development. Paris. UNESCO Bureau of Strategic Planning. 2011.</a:t>
            </a:r>
            <a:endParaRPr lang="bg-BG" sz="18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Guardian. </a:t>
            </a:r>
            <a:r>
              <a:rPr lang="bg-BG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Статия</a:t>
            </a: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„GDP projections from PwC: how China, India and Brazil will overtake the West by 2050“, </a:t>
            </a:r>
            <a:r>
              <a:rPr lang="bg-BG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налична</a:t>
            </a: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https://www.theguardian.com/news/datablog/2011/jan/07/gdp-projections-china-us-uk-brazil, </a:t>
            </a:r>
            <a:r>
              <a:rPr lang="bg-BG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към</a:t>
            </a: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bg-BG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.2017 г. </a:t>
            </a:r>
            <a:endParaRPr lang="bg-BG" sz="18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United Nations. World Population Prospects: Key Findings &amp; Advance Tables. Department of Economic and Social Affairs. New York. 2015. </a:t>
            </a:r>
            <a:endParaRPr lang="bg-BG" sz="18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64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Политическо измерение на функциониране на региона</a:t>
            </a:r>
          </a:p>
        </p:txBody>
      </p:sp>
      <p:graphicFrame>
        <p:nvGraphicFramePr>
          <p:cNvPr id="9" name="Контейнер за съдържание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567150"/>
              </p:ext>
            </p:extLst>
          </p:nvPr>
        </p:nvGraphicFramePr>
        <p:xfrm>
          <a:off x="1371600" y="1991360"/>
          <a:ext cx="9123682" cy="40944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7953">
                  <a:extLst>
                    <a:ext uri="{9D8B030D-6E8A-4147-A177-3AD203B41FA5}">
                      <a16:colId xmlns:a16="http://schemas.microsoft.com/office/drawing/2014/main" val="2744924797"/>
                    </a:ext>
                  </a:extLst>
                </a:gridCol>
                <a:gridCol w="4177240">
                  <a:extLst>
                    <a:ext uri="{9D8B030D-6E8A-4147-A177-3AD203B41FA5}">
                      <a16:colId xmlns:a16="http://schemas.microsoft.com/office/drawing/2014/main" val="4035507282"/>
                    </a:ext>
                  </a:extLst>
                </a:gridCol>
                <a:gridCol w="3178489">
                  <a:extLst>
                    <a:ext uri="{9D8B030D-6E8A-4147-A177-3AD203B41FA5}">
                      <a16:colId xmlns:a16="http://schemas.microsoft.com/office/drawing/2014/main" val="2334275448"/>
                    </a:ext>
                  </a:extLst>
                </a:gridCol>
              </a:tblGrid>
              <a:tr h="3493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 dirty="0">
                          <a:effectLst/>
                        </a:rPr>
                        <a:t>Променлива №</a:t>
                      </a:r>
                      <a:endParaRPr lang="bg-BG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Политическо измерение на функциониране на изследваното регионално пространство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Код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 anchor="ctr"/>
                </a:tc>
                <a:extLst>
                  <a:ext uri="{0D108BD9-81ED-4DB2-BD59-A6C34878D82A}">
                    <a16:rowId xmlns:a16="http://schemas.microsoft.com/office/drawing/2014/main" val="2248196436"/>
                  </a:ext>
                </a:extLst>
              </a:tr>
              <a:tr h="1809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1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Руска федерация - поведение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RUSB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 anchor="ctr"/>
                </a:tc>
                <a:extLst>
                  <a:ext uri="{0D108BD9-81ED-4DB2-BD59-A6C34878D82A}">
                    <a16:rowId xmlns:a16="http://schemas.microsoft.com/office/drawing/2014/main" val="4127485917"/>
                  </a:ext>
                </a:extLst>
              </a:tr>
              <a:tr h="1809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2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САЩ - поведение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USAB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 anchor="ctr"/>
                </a:tc>
                <a:extLst>
                  <a:ext uri="{0D108BD9-81ED-4DB2-BD59-A6C34878D82A}">
                    <a16:rowId xmlns:a16="http://schemas.microsoft.com/office/drawing/2014/main" val="555528768"/>
                  </a:ext>
                </a:extLst>
              </a:tr>
              <a:tr h="1809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3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ЕС (външни участници) - поведение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EUOB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 anchor="ctr"/>
                </a:tc>
                <a:extLst>
                  <a:ext uri="{0D108BD9-81ED-4DB2-BD59-A6C34878D82A}">
                    <a16:rowId xmlns:a16="http://schemas.microsoft.com/office/drawing/2014/main" val="679683024"/>
                  </a:ext>
                </a:extLst>
              </a:tr>
              <a:tr h="1809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4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Р Турция - поведение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TURB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 anchor="ctr"/>
                </a:tc>
                <a:extLst>
                  <a:ext uri="{0D108BD9-81ED-4DB2-BD59-A6C34878D82A}">
                    <a16:rowId xmlns:a16="http://schemas.microsoft.com/office/drawing/2014/main" val="4006928392"/>
                  </a:ext>
                </a:extLst>
              </a:tr>
              <a:tr h="1809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5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Р Турция - вътрешни работи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TURI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 anchor="ctr"/>
                </a:tc>
                <a:extLst>
                  <a:ext uri="{0D108BD9-81ED-4DB2-BD59-A6C34878D82A}">
                    <a16:rowId xmlns:a16="http://schemas.microsoft.com/office/drawing/2014/main" val="3170720513"/>
                  </a:ext>
                </a:extLst>
              </a:tr>
              <a:tr h="1809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6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bg-BG" sz="700" dirty="0">
                          <a:effectLst/>
                        </a:rPr>
                        <a:t>Равнище на конфликтност в МЕ</a:t>
                      </a:r>
                      <a:endParaRPr lang="bg-BG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EECE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 anchor="ctr"/>
                </a:tc>
                <a:extLst>
                  <a:ext uri="{0D108BD9-81ED-4DB2-BD59-A6C34878D82A}">
                    <a16:rowId xmlns:a16="http://schemas.microsoft.com/office/drawing/2014/main" val="490220704"/>
                  </a:ext>
                </a:extLst>
              </a:tr>
              <a:tr h="1809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7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Военни бюджети в МЕ (вътрешни участници)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MILBECEIA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 anchor="ctr"/>
                </a:tc>
                <a:extLst>
                  <a:ext uri="{0D108BD9-81ED-4DB2-BD59-A6C34878D82A}">
                    <a16:rowId xmlns:a16="http://schemas.microsoft.com/office/drawing/2014/main" val="715801593"/>
                  </a:ext>
                </a:extLst>
              </a:tr>
              <a:tr h="1809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8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Военни бюджети – външни участници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MILBOA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 anchor="ctr"/>
                </a:tc>
                <a:extLst>
                  <a:ext uri="{0D108BD9-81ED-4DB2-BD59-A6C34878D82A}">
                    <a16:rowId xmlns:a16="http://schemas.microsoft.com/office/drawing/2014/main" val="749400604"/>
                  </a:ext>
                </a:extLst>
              </a:tr>
              <a:tr h="1809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9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Равнище на сътрудничество в МЕ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COOPECE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 anchor="ctr"/>
                </a:tc>
                <a:extLst>
                  <a:ext uri="{0D108BD9-81ED-4DB2-BD59-A6C34878D82A}">
                    <a16:rowId xmlns:a16="http://schemas.microsoft.com/office/drawing/2014/main" val="1348290767"/>
                  </a:ext>
                </a:extLst>
              </a:tr>
              <a:tr h="1809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10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Равнище на сътрудничество на глобално равнище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COOPGLOB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 anchor="ctr"/>
                </a:tc>
                <a:extLst>
                  <a:ext uri="{0D108BD9-81ED-4DB2-BD59-A6C34878D82A}">
                    <a16:rowId xmlns:a16="http://schemas.microsoft.com/office/drawing/2014/main" val="1811789002"/>
                  </a:ext>
                </a:extLst>
              </a:tr>
              <a:tr h="3027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11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bg-BG" sz="700" dirty="0">
                          <a:effectLst/>
                        </a:rPr>
                        <a:t>Равновесие между доминиращите геополитически участници</a:t>
                      </a:r>
                      <a:endParaRPr lang="bg-BG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BALDGA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 anchor="ctr"/>
                </a:tc>
                <a:extLst>
                  <a:ext uri="{0D108BD9-81ED-4DB2-BD59-A6C34878D82A}">
                    <a16:rowId xmlns:a16="http://schemas.microsoft.com/office/drawing/2014/main" val="321365412"/>
                  </a:ext>
                </a:extLst>
              </a:tr>
              <a:tr h="3027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12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Нестабилност произлизаща от поведението на регионални сили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INSTREG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 anchor="ctr"/>
                </a:tc>
                <a:extLst>
                  <a:ext uri="{0D108BD9-81ED-4DB2-BD59-A6C34878D82A}">
                    <a16:rowId xmlns:a16="http://schemas.microsoft.com/office/drawing/2014/main" val="4140987716"/>
                  </a:ext>
                </a:extLst>
              </a:tr>
              <a:tr h="1809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13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Миграционен натиск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MIGPRES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 anchor="ctr"/>
                </a:tc>
                <a:extLst>
                  <a:ext uri="{0D108BD9-81ED-4DB2-BD59-A6C34878D82A}">
                    <a16:rowId xmlns:a16="http://schemas.microsoft.com/office/drawing/2014/main" val="2754583787"/>
                  </a:ext>
                </a:extLst>
              </a:tr>
              <a:tr h="1809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14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Политическа стабилност на Великобритания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UKSTAB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 anchor="ctr"/>
                </a:tc>
                <a:extLst>
                  <a:ext uri="{0D108BD9-81ED-4DB2-BD59-A6C34878D82A}">
                    <a16:rowId xmlns:a16="http://schemas.microsoft.com/office/drawing/2014/main" val="3426060493"/>
                  </a:ext>
                </a:extLst>
              </a:tr>
              <a:tr h="3027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15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Създаване на суверенна кюрдска политико-териториална единица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KURDST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 anchor="ctr"/>
                </a:tc>
                <a:extLst>
                  <a:ext uri="{0D108BD9-81ED-4DB2-BD59-A6C34878D82A}">
                    <a16:rowId xmlns:a16="http://schemas.microsoft.com/office/drawing/2014/main" val="1705240838"/>
                  </a:ext>
                </a:extLst>
              </a:tr>
              <a:tr h="3027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16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Сигурност на енергийните доставки за МЕ (вътрешни участници)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ENERECE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 anchor="ctr"/>
                </a:tc>
                <a:extLst>
                  <a:ext uri="{0D108BD9-81ED-4DB2-BD59-A6C34878D82A}">
                    <a16:rowId xmlns:a16="http://schemas.microsoft.com/office/drawing/2014/main" val="652952414"/>
                  </a:ext>
                </a:extLst>
              </a:tr>
              <a:tr h="1809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17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Разпространение на ОМП (глобално равнище)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WMDPROFGL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 anchor="ctr"/>
                </a:tc>
                <a:extLst>
                  <a:ext uri="{0D108BD9-81ED-4DB2-BD59-A6C34878D82A}">
                    <a16:rowId xmlns:a16="http://schemas.microsoft.com/office/drawing/2014/main" val="4189985697"/>
                  </a:ext>
                </a:extLst>
              </a:tr>
              <a:tr h="1809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18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bg-BG" sz="700">
                          <a:effectLst/>
                        </a:rPr>
                        <a:t>Поведение на Китайската народна република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700" dirty="0">
                          <a:effectLst/>
                        </a:rPr>
                        <a:t>CHNBEH</a:t>
                      </a:r>
                      <a:endParaRPr lang="bg-BG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13" marR="57913" marT="0" marB="0" anchor="ctr"/>
                </a:tc>
                <a:extLst>
                  <a:ext uri="{0D108BD9-81ED-4DB2-BD59-A6C34878D82A}">
                    <a16:rowId xmlns:a16="http://schemas.microsoft.com/office/drawing/2014/main" val="276157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81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Социално и икономическо измерение на функциониране на региона</a:t>
            </a:r>
          </a:p>
        </p:txBody>
      </p:sp>
      <p:graphicFrame>
        <p:nvGraphicFramePr>
          <p:cNvPr id="4" name="Контейнер за съдържани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63502"/>
              </p:ext>
            </p:extLst>
          </p:nvPr>
        </p:nvGraphicFramePr>
        <p:xfrm>
          <a:off x="2143760" y="2097088"/>
          <a:ext cx="6827837" cy="1753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2319">
                  <a:extLst>
                    <a:ext uri="{9D8B030D-6E8A-4147-A177-3AD203B41FA5}">
                      <a16:colId xmlns:a16="http://schemas.microsoft.com/office/drawing/2014/main" val="4242261073"/>
                    </a:ext>
                  </a:extLst>
                </a:gridCol>
                <a:gridCol w="3125344">
                  <a:extLst>
                    <a:ext uri="{9D8B030D-6E8A-4147-A177-3AD203B41FA5}">
                      <a16:colId xmlns:a16="http://schemas.microsoft.com/office/drawing/2014/main" val="2668155643"/>
                    </a:ext>
                  </a:extLst>
                </a:gridCol>
                <a:gridCol w="2380174">
                  <a:extLst>
                    <a:ext uri="{9D8B030D-6E8A-4147-A177-3AD203B41FA5}">
                      <a16:colId xmlns:a16="http://schemas.microsoft.com/office/drawing/2014/main" val="1384312344"/>
                    </a:ext>
                  </a:extLst>
                </a:gridCol>
              </a:tblGrid>
              <a:tr h="4383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Променлива №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Социално измерение на функциониране на изследваното регионално пространство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Код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8594532"/>
                  </a:ext>
                </a:extLst>
              </a:tr>
              <a:tr h="2191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1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Демографски характеристики на МЕ (вътрешни участници)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DEMIAECE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1640193"/>
                  </a:ext>
                </a:extLst>
              </a:tr>
              <a:tr h="2191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2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Стабилност на екосистемата (глобално равнище)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ECOSTAB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6895999"/>
                  </a:ext>
                </a:extLst>
              </a:tr>
              <a:tr h="2191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3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Промени в етническият баланс в МЕ (вътрешни участници)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ETHNBALIA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9603046"/>
                  </a:ext>
                </a:extLst>
              </a:tr>
              <a:tr h="2191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800" dirty="0">
                          <a:effectLst/>
                        </a:rPr>
                        <a:t>4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Стабилност на концепцията за нация в МЕ (вътрешни участници)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NATCONCIA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5527625"/>
                  </a:ext>
                </a:extLst>
              </a:tr>
              <a:tr h="2191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5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Демографски характеристики на външните участници в МЕ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DEMOAECE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5958039"/>
                  </a:ext>
                </a:extLst>
              </a:tr>
              <a:tr h="2191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6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Демографски тенденции (глобално равнище)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800" dirty="0">
                          <a:effectLst/>
                        </a:rPr>
                        <a:t>DEMGLOB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9907024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803985"/>
              </p:ext>
            </p:extLst>
          </p:nvPr>
        </p:nvGraphicFramePr>
        <p:xfrm>
          <a:off x="2143760" y="3850640"/>
          <a:ext cx="6827838" cy="17396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0264">
                  <a:extLst>
                    <a:ext uri="{9D8B030D-6E8A-4147-A177-3AD203B41FA5}">
                      <a16:colId xmlns:a16="http://schemas.microsoft.com/office/drawing/2014/main" val="1752147420"/>
                    </a:ext>
                  </a:extLst>
                </a:gridCol>
                <a:gridCol w="3353642">
                  <a:extLst>
                    <a:ext uri="{9D8B030D-6E8A-4147-A177-3AD203B41FA5}">
                      <a16:colId xmlns:a16="http://schemas.microsoft.com/office/drawing/2014/main" val="4075066445"/>
                    </a:ext>
                  </a:extLst>
                </a:gridCol>
                <a:gridCol w="2163932">
                  <a:extLst>
                    <a:ext uri="{9D8B030D-6E8A-4147-A177-3AD203B41FA5}">
                      <a16:colId xmlns:a16="http://schemas.microsoft.com/office/drawing/2014/main" val="1995185016"/>
                    </a:ext>
                  </a:extLst>
                </a:gridCol>
              </a:tblGrid>
              <a:tr h="4349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Променлива №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800" dirty="0">
                          <a:effectLst/>
                        </a:rPr>
                        <a:t>Икономическо измерение на функциониране на изследваното регионално пространство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Код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1456592"/>
                  </a:ext>
                </a:extLst>
              </a:tr>
              <a:tr h="2174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1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Икономическо състояние на вътрешните участници в МЕ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ECONIAECE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7602865"/>
                  </a:ext>
                </a:extLst>
              </a:tr>
              <a:tr h="2174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2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Икономическо състояние на външните участници в МЕ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ECONOAECE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8108147"/>
                  </a:ext>
                </a:extLst>
              </a:tr>
              <a:tr h="2174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3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Тенденции за развитие на икономиката (глобално равнище)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ECONGLOBT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496585"/>
                  </a:ext>
                </a:extLst>
              </a:tr>
              <a:tr h="2174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4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Качество/количество на работната сила на вътрешните участници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LABFORIA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5302549"/>
                  </a:ext>
                </a:extLst>
              </a:tr>
              <a:tr h="2174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5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Ефикасност/ефективност на образователните системи в МЕ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EDUECEIA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9393979"/>
                  </a:ext>
                </a:extLst>
              </a:tr>
              <a:tr h="2174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6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bg-BG" sz="800">
                          <a:effectLst/>
                        </a:rPr>
                        <a:t>Производителна ефективност в МЕ (вътрешни участници)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800" dirty="0">
                          <a:effectLst/>
                        </a:rPr>
                        <a:t>OPEFFIAECE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2020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03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Картина, която съдържа електроника&#10;&#10;Описание, генерирано с висока достоверност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Картина, която съдържа електроника&#10;&#10;Описание, генерирано с висока достоверност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Контейнер за съдържание 3" descr="Картина, която съдържа екранна снимка&#10;&#10;Описание, генерирано с висока достоверност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672020"/>
            <a:ext cx="6844045" cy="5509456"/>
          </a:xfrm>
          <a:prstGeom prst="rect">
            <a:avLst/>
          </a:prstGeom>
        </p:spPr>
      </p:pic>
      <p:grpSp>
        <p:nvGrpSpPr>
          <p:cNvPr id="21" name="Group 2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/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12799" y="618518"/>
            <a:ext cx="3242821" cy="124044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bg-BG" sz="2400" dirty="0">
                <a:solidFill>
                  <a:srgbClr val="FFFFFF"/>
                </a:solidFill>
              </a:rPr>
              <a:t>Категоризиране на променливите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bg-BG" sz="1400" dirty="0">
                <a:solidFill>
                  <a:srgbClr val="FFFFFF"/>
                </a:solidFill>
              </a:rPr>
              <a:t>Кои променливи предопределят в най-голяма степен останалите?</a:t>
            </a:r>
          </a:p>
          <a:p>
            <a:r>
              <a:rPr lang="bg-BG" sz="1400" dirty="0">
                <a:solidFill>
                  <a:srgbClr val="FFFFFF"/>
                </a:solidFill>
              </a:rPr>
              <a:t>Каква е ролята на отделните групи променливи?</a:t>
            </a:r>
          </a:p>
          <a:p>
            <a:r>
              <a:rPr lang="bg-BG" sz="1400" dirty="0">
                <a:solidFill>
                  <a:srgbClr val="FFFFFF"/>
                </a:solidFill>
              </a:rPr>
              <a:t>Откъде следва да „започне“ сценарият?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72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Прилагане на </a:t>
            </a:r>
            <a:r>
              <a:rPr lang="en-US" sz="2800" dirty="0"/>
              <a:t>MICMAC (</a:t>
            </a:r>
            <a:r>
              <a:rPr lang="fr-FR" sz="2800" dirty="0"/>
              <a:t>Matrice d</a:t>
            </a:r>
            <a:r>
              <a:rPr lang="bg-BG" sz="2800" dirty="0"/>
              <a:t>'</a:t>
            </a:r>
            <a:r>
              <a:rPr lang="fr-FR" sz="2800" dirty="0"/>
              <a:t>Impacts Crois</a:t>
            </a:r>
            <a:r>
              <a:rPr lang="bg-BG" sz="2800" dirty="0"/>
              <a:t>é</a:t>
            </a:r>
            <a:r>
              <a:rPr lang="fr-FR" sz="2800" dirty="0"/>
              <a:t>s Multiplication Appliqu</a:t>
            </a:r>
            <a:r>
              <a:rPr lang="bg-BG" sz="2800" dirty="0"/>
              <a:t>é</a:t>
            </a:r>
            <a:r>
              <a:rPr lang="fr-FR" sz="2800" dirty="0"/>
              <a:t>s</a:t>
            </a:r>
            <a:r>
              <a:rPr lang="bg-BG" sz="2800" dirty="0"/>
              <a:t> à </a:t>
            </a:r>
            <a:r>
              <a:rPr lang="fr-FR" sz="2800" dirty="0"/>
              <a:t>un Classement</a:t>
            </a:r>
            <a:r>
              <a:rPr lang="en-US" sz="2800" dirty="0"/>
              <a:t>)</a:t>
            </a:r>
            <a:endParaRPr lang="bg-BG" sz="2800" dirty="0"/>
          </a:p>
        </p:txBody>
      </p:sp>
      <p:graphicFrame>
        <p:nvGraphicFramePr>
          <p:cNvPr id="4" name="Контейнер за съдържани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642858"/>
              </p:ext>
            </p:extLst>
          </p:nvPr>
        </p:nvGraphicFramePr>
        <p:xfrm>
          <a:off x="1534160" y="1960880"/>
          <a:ext cx="8188969" cy="46329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3409">
                  <a:extLst>
                    <a:ext uri="{9D8B030D-6E8A-4147-A177-3AD203B41FA5}">
                      <a16:colId xmlns:a16="http://schemas.microsoft.com/office/drawing/2014/main" val="1114569566"/>
                    </a:ext>
                  </a:extLst>
                </a:gridCol>
                <a:gridCol w="240852">
                  <a:extLst>
                    <a:ext uri="{9D8B030D-6E8A-4147-A177-3AD203B41FA5}">
                      <a16:colId xmlns:a16="http://schemas.microsoft.com/office/drawing/2014/main" val="1475486507"/>
                    </a:ext>
                  </a:extLst>
                </a:gridCol>
                <a:gridCol w="240852">
                  <a:extLst>
                    <a:ext uri="{9D8B030D-6E8A-4147-A177-3AD203B41FA5}">
                      <a16:colId xmlns:a16="http://schemas.microsoft.com/office/drawing/2014/main" val="1195816872"/>
                    </a:ext>
                  </a:extLst>
                </a:gridCol>
                <a:gridCol w="240852">
                  <a:extLst>
                    <a:ext uri="{9D8B030D-6E8A-4147-A177-3AD203B41FA5}">
                      <a16:colId xmlns:a16="http://schemas.microsoft.com/office/drawing/2014/main" val="2244031076"/>
                    </a:ext>
                  </a:extLst>
                </a:gridCol>
                <a:gridCol w="240852">
                  <a:extLst>
                    <a:ext uri="{9D8B030D-6E8A-4147-A177-3AD203B41FA5}">
                      <a16:colId xmlns:a16="http://schemas.microsoft.com/office/drawing/2014/main" val="3397164721"/>
                    </a:ext>
                  </a:extLst>
                </a:gridCol>
                <a:gridCol w="240852">
                  <a:extLst>
                    <a:ext uri="{9D8B030D-6E8A-4147-A177-3AD203B41FA5}">
                      <a16:colId xmlns:a16="http://schemas.microsoft.com/office/drawing/2014/main" val="3671578063"/>
                    </a:ext>
                  </a:extLst>
                </a:gridCol>
                <a:gridCol w="240852">
                  <a:extLst>
                    <a:ext uri="{9D8B030D-6E8A-4147-A177-3AD203B41FA5}">
                      <a16:colId xmlns:a16="http://schemas.microsoft.com/office/drawing/2014/main" val="906596688"/>
                    </a:ext>
                  </a:extLst>
                </a:gridCol>
                <a:gridCol w="240852">
                  <a:extLst>
                    <a:ext uri="{9D8B030D-6E8A-4147-A177-3AD203B41FA5}">
                      <a16:colId xmlns:a16="http://schemas.microsoft.com/office/drawing/2014/main" val="1393710465"/>
                    </a:ext>
                  </a:extLst>
                </a:gridCol>
                <a:gridCol w="240852">
                  <a:extLst>
                    <a:ext uri="{9D8B030D-6E8A-4147-A177-3AD203B41FA5}">
                      <a16:colId xmlns:a16="http://schemas.microsoft.com/office/drawing/2014/main" val="3826688856"/>
                    </a:ext>
                  </a:extLst>
                </a:gridCol>
                <a:gridCol w="240852">
                  <a:extLst>
                    <a:ext uri="{9D8B030D-6E8A-4147-A177-3AD203B41FA5}">
                      <a16:colId xmlns:a16="http://schemas.microsoft.com/office/drawing/2014/main" val="115415073"/>
                    </a:ext>
                  </a:extLst>
                </a:gridCol>
                <a:gridCol w="240852">
                  <a:extLst>
                    <a:ext uri="{9D8B030D-6E8A-4147-A177-3AD203B41FA5}">
                      <a16:colId xmlns:a16="http://schemas.microsoft.com/office/drawing/2014/main" val="2433446784"/>
                    </a:ext>
                  </a:extLst>
                </a:gridCol>
                <a:gridCol w="240852">
                  <a:extLst>
                    <a:ext uri="{9D8B030D-6E8A-4147-A177-3AD203B41FA5}">
                      <a16:colId xmlns:a16="http://schemas.microsoft.com/office/drawing/2014/main" val="4013070338"/>
                    </a:ext>
                  </a:extLst>
                </a:gridCol>
                <a:gridCol w="240852">
                  <a:extLst>
                    <a:ext uri="{9D8B030D-6E8A-4147-A177-3AD203B41FA5}">
                      <a16:colId xmlns:a16="http://schemas.microsoft.com/office/drawing/2014/main" val="3403278119"/>
                    </a:ext>
                  </a:extLst>
                </a:gridCol>
                <a:gridCol w="240852">
                  <a:extLst>
                    <a:ext uri="{9D8B030D-6E8A-4147-A177-3AD203B41FA5}">
                      <a16:colId xmlns:a16="http://schemas.microsoft.com/office/drawing/2014/main" val="3362975751"/>
                    </a:ext>
                  </a:extLst>
                </a:gridCol>
                <a:gridCol w="240852">
                  <a:extLst>
                    <a:ext uri="{9D8B030D-6E8A-4147-A177-3AD203B41FA5}">
                      <a16:colId xmlns:a16="http://schemas.microsoft.com/office/drawing/2014/main" val="3244520471"/>
                    </a:ext>
                  </a:extLst>
                </a:gridCol>
                <a:gridCol w="240852">
                  <a:extLst>
                    <a:ext uri="{9D8B030D-6E8A-4147-A177-3AD203B41FA5}">
                      <a16:colId xmlns:a16="http://schemas.microsoft.com/office/drawing/2014/main" val="3744317360"/>
                    </a:ext>
                  </a:extLst>
                </a:gridCol>
                <a:gridCol w="240852">
                  <a:extLst>
                    <a:ext uri="{9D8B030D-6E8A-4147-A177-3AD203B41FA5}">
                      <a16:colId xmlns:a16="http://schemas.microsoft.com/office/drawing/2014/main" val="435042972"/>
                    </a:ext>
                  </a:extLst>
                </a:gridCol>
                <a:gridCol w="240852">
                  <a:extLst>
                    <a:ext uri="{9D8B030D-6E8A-4147-A177-3AD203B41FA5}">
                      <a16:colId xmlns:a16="http://schemas.microsoft.com/office/drawing/2014/main" val="1030327539"/>
                    </a:ext>
                  </a:extLst>
                </a:gridCol>
                <a:gridCol w="240852">
                  <a:extLst>
                    <a:ext uri="{9D8B030D-6E8A-4147-A177-3AD203B41FA5}">
                      <a16:colId xmlns:a16="http://schemas.microsoft.com/office/drawing/2014/main" val="226487599"/>
                    </a:ext>
                  </a:extLst>
                </a:gridCol>
                <a:gridCol w="240852">
                  <a:extLst>
                    <a:ext uri="{9D8B030D-6E8A-4147-A177-3AD203B41FA5}">
                      <a16:colId xmlns:a16="http://schemas.microsoft.com/office/drawing/2014/main" val="1150559094"/>
                    </a:ext>
                  </a:extLst>
                </a:gridCol>
                <a:gridCol w="240852">
                  <a:extLst>
                    <a:ext uri="{9D8B030D-6E8A-4147-A177-3AD203B41FA5}">
                      <a16:colId xmlns:a16="http://schemas.microsoft.com/office/drawing/2014/main" val="2426723954"/>
                    </a:ext>
                  </a:extLst>
                </a:gridCol>
                <a:gridCol w="240852">
                  <a:extLst>
                    <a:ext uri="{9D8B030D-6E8A-4147-A177-3AD203B41FA5}">
                      <a16:colId xmlns:a16="http://schemas.microsoft.com/office/drawing/2014/main" val="3295623776"/>
                    </a:ext>
                  </a:extLst>
                </a:gridCol>
                <a:gridCol w="240852">
                  <a:extLst>
                    <a:ext uri="{9D8B030D-6E8A-4147-A177-3AD203B41FA5}">
                      <a16:colId xmlns:a16="http://schemas.microsoft.com/office/drawing/2014/main" val="1143663249"/>
                    </a:ext>
                  </a:extLst>
                </a:gridCol>
                <a:gridCol w="240852">
                  <a:extLst>
                    <a:ext uri="{9D8B030D-6E8A-4147-A177-3AD203B41FA5}">
                      <a16:colId xmlns:a16="http://schemas.microsoft.com/office/drawing/2014/main" val="1364006916"/>
                    </a:ext>
                  </a:extLst>
                </a:gridCol>
                <a:gridCol w="240852">
                  <a:extLst>
                    <a:ext uri="{9D8B030D-6E8A-4147-A177-3AD203B41FA5}">
                      <a16:colId xmlns:a16="http://schemas.microsoft.com/office/drawing/2014/main" val="2065148927"/>
                    </a:ext>
                  </a:extLst>
                </a:gridCol>
                <a:gridCol w="240852">
                  <a:extLst>
                    <a:ext uri="{9D8B030D-6E8A-4147-A177-3AD203B41FA5}">
                      <a16:colId xmlns:a16="http://schemas.microsoft.com/office/drawing/2014/main" val="3500625599"/>
                    </a:ext>
                  </a:extLst>
                </a:gridCol>
                <a:gridCol w="240852">
                  <a:extLst>
                    <a:ext uri="{9D8B030D-6E8A-4147-A177-3AD203B41FA5}">
                      <a16:colId xmlns:a16="http://schemas.microsoft.com/office/drawing/2014/main" val="2245081246"/>
                    </a:ext>
                  </a:extLst>
                </a:gridCol>
                <a:gridCol w="240852">
                  <a:extLst>
                    <a:ext uri="{9D8B030D-6E8A-4147-A177-3AD203B41FA5}">
                      <a16:colId xmlns:a16="http://schemas.microsoft.com/office/drawing/2014/main" val="2371317453"/>
                    </a:ext>
                  </a:extLst>
                </a:gridCol>
                <a:gridCol w="240852">
                  <a:extLst>
                    <a:ext uri="{9D8B030D-6E8A-4147-A177-3AD203B41FA5}">
                      <a16:colId xmlns:a16="http://schemas.microsoft.com/office/drawing/2014/main" val="2425494793"/>
                    </a:ext>
                  </a:extLst>
                </a:gridCol>
                <a:gridCol w="240852">
                  <a:extLst>
                    <a:ext uri="{9D8B030D-6E8A-4147-A177-3AD203B41FA5}">
                      <a16:colId xmlns:a16="http://schemas.microsoft.com/office/drawing/2014/main" val="2362259803"/>
                    </a:ext>
                  </a:extLst>
                </a:gridCol>
                <a:gridCol w="240852">
                  <a:extLst>
                    <a:ext uri="{9D8B030D-6E8A-4147-A177-3AD203B41FA5}">
                      <a16:colId xmlns:a16="http://schemas.microsoft.com/office/drawing/2014/main" val="698516555"/>
                    </a:ext>
                  </a:extLst>
                </a:gridCol>
              </a:tblGrid>
              <a:tr h="10520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600" dirty="0">
                          <a:effectLst/>
                        </a:rPr>
                        <a:t> </a:t>
                      </a:r>
                      <a:endParaRPr lang="bg-BG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rusb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usab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euob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turb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turi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eece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milbeceia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milboa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coopece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coopglob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baldga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instreg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migpres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ukstab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kurdst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enerece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wmdprofgl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chnbeh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demiaece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ecostab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ethnbalia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natconcia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demoaece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demglob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econiaece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econoaece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econglobt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labforia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edueceia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opeffiaece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vert="vert270" anchor="ctr"/>
                </a:tc>
                <a:extLst>
                  <a:ext uri="{0D108BD9-81ED-4DB2-BD59-A6C34878D82A}">
                    <a16:rowId xmlns:a16="http://schemas.microsoft.com/office/drawing/2014/main" val="3905523590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RUSB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extLst>
                  <a:ext uri="{0D108BD9-81ED-4DB2-BD59-A6C34878D82A}">
                    <a16:rowId xmlns:a16="http://schemas.microsoft.com/office/drawing/2014/main" val="480101999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USAB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extLst>
                  <a:ext uri="{0D108BD9-81ED-4DB2-BD59-A6C34878D82A}">
                    <a16:rowId xmlns:a16="http://schemas.microsoft.com/office/drawing/2014/main" val="2187170767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EUOB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extLst>
                  <a:ext uri="{0D108BD9-81ED-4DB2-BD59-A6C34878D82A}">
                    <a16:rowId xmlns:a16="http://schemas.microsoft.com/office/drawing/2014/main" val="2315021450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TURB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extLst>
                  <a:ext uri="{0D108BD9-81ED-4DB2-BD59-A6C34878D82A}">
                    <a16:rowId xmlns:a16="http://schemas.microsoft.com/office/drawing/2014/main" val="3424929242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TURI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extLst>
                  <a:ext uri="{0D108BD9-81ED-4DB2-BD59-A6C34878D82A}">
                    <a16:rowId xmlns:a16="http://schemas.microsoft.com/office/drawing/2014/main" val="2080381108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EECE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extLst>
                  <a:ext uri="{0D108BD9-81ED-4DB2-BD59-A6C34878D82A}">
                    <a16:rowId xmlns:a16="http://schemas.microsoft.com/office/drawing/2014/main" val="4108507781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MILBECEIA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extLst>
                  <a:ext uri="{0D108BD9-81ED-4DB2-BD59-A6C34878D82A}">
                    <a16:rowId xmlns:a16="http://schemas.microsoft.com/office/drawing/2014/main" val="2070534745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MILBOA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extLst>
                  <a:ext uri="{0D108BD9-81ED-4DB2-BD59-A6C34878D82A}">
                    <a16:rowId xmlns:a16="http://schemas.microsoft.com/office/drawing/2014/main" val="3538279180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COOPECE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extLst>
                  <a:ext uri="{0D108BD9-81ED-4DB2-BD59-A6C34878D82A}">
                    <a16:rowId xmlns:a16="http://schemas.microsoft.com/office/drawing/2014/main" val="3018550299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COOPGLOB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extLst>
                  <a:ext uri="{0D108BD9-81ED-4DB2-BD59-A6C34878D82A}">
                    <a16:rowId xmlns:a16="http://schemas.microsoft.com/office/drawing/2014/main" val="4140320276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BALDGA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extLst>
                  <a:ext uri="{0D108BD9-81ED-4DB2-BD59-A6C34878D82A}">
                    <a16:rowId xmlns:a16="http://schemas.microsoft.com/office/drawing/2014/main" val="535887158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INSTREG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extLst>
                  <a:ext uri="{0D108BD9-81ED-4DB2-BD59-A6C34878D82A}">
                    <a16:rowId xmlns:a16="http://schemas.microsoft.com/office/drawing/2014/main" val="3401815392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MIGPRES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extLst>
                  <a:ext uri="{0D108BD9-81ED-4DB2-BD59-A6C34878D82A}">
                    <a16:rowId xmlns:a16="http://schemas.microsoft.com/office/drawing/2014/main" val="1479881212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UKSTAB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extLst>
                  <a:ext uri="{0D108BD9-81ED-4DB2-BD59-A6C34878D82A}">
                    <a16:rowId xmlns:a16="http://schemas.microsoft.com/office/drawing/2014/main" val="989901301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KURDST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extLst>
                  <a:ext uri="{0D108BD9-81ED-4DB2-BD59-A6C34878D82A}">
                    <a16:rowId xmlns:a16="http://schemas.microsoft.com/office/drawing/2014/main" val="4068888911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ENERECE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extLst>
                  <a:ext uri="{0D108BD9-81ED-4DB2-BD59-A6C34878D82A}">
                    <a16:rowId xmlns:a16="http://schemas.microsoft.com/office/drawing/2014/main" val="259665197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WMDPROFGL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extLst>
                  <a:ext uri="{0D108BD9-81ED-4DB2-BD59-A6C34878D82A}">
                    <a16:rowId xmlns:a16="http://schemas.microsoft.com/office/drawing/2014/main" val="4219736046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CHNBEH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extLst>
                  <a:ext uri="{0D108BD9-81ED-4DB2-BD59-A6C34878D82A}">
                    <a16:rowId xmlns:a16="http://schemas.microsoft.com/office/drawing/2014/main" val="4210310217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DEMIAECE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extLst>
                  <a:ext uri="{0D108BD9-81ED-4DB2-BD59-A6C34878D82A}">
                    <a16:rowId xmlns:a16="http://schemas.microsoft.com/office/drawing/2014/main" val="1732619548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ECOSTAB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extLst>
                  <a:ext uri="{0D108BD9-81ED-4DB2-BD59-A6C34878D82A}">
                    <a16:rowId xmlns:a16="http://schemas.microsoft.com/office/drawing/2014/main" val="1995631945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ETHNBALIA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extLst>
                  <a:ext uri="{0D108BD9-81ED-4DB2-BD59-A6C34878D82A}">
                    <a16:rowId xmlns:a16="http://schemas.microsoft.com/office/drawing/2014/main" val="893198978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NATCONCIA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extLst>
                  <a:ext uri="{0D108BD9-81ED-4DB2-BD59-A6C34878D82A}">
                    <a16:rowId xmlns:a16="http://schemas.microsoft.com/office/drawing/2014/main" val="720862743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DEMOAECE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extLst>
                  <a:ext uri="{0D108BD9-81ED-4DB2-BD59-A6C34878D82A}">
                    <a16:rowId xmlns:a16="http://schemas.microsoft.com/office/drawing/2014/main" val="453119733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DEMGLOB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extLst>
                  <a:ext uri="{0D108BD9-81ED-4DB2-BD59-A6C34878D82A}">
                    <a16:rowId xmlns:a16="http://schemas.microsoft.com/office/drawing/2014/main" val="1709842291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ECONIAECE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extLst>
                  <a:ext uri="{0D108BD9-81ED-4DB2-BD59-A6C34878D82A}">
                    <a16:rowId xmlns:a16="http://schemas.microsoft.com/office/drawing/2014/main" val="106459786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ECONOAECE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extLst>
                  <a:ext uri="{0D108BD9-81ED-4DB2-BD59-A6C34878D82A}">
                    <a16:rowId xmlns:a16="http://schemas.microsoft.com/office/drawing/2014/main" val="482582361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ECONGLOBT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extLst>
                  <a:ext uri="{0D108BD9-81ED-4DB2-BD59-A6C34878D82A}">
                    <a16:rowId xmlns:a16="http://schemas.microsoft.com/office/drawing/2014/main" val="3197209638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LABFORIA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extLst>
                  <a:ext uri="{0D108BD9-81ED-4DB2-BD59-A6C34878D82A}">
                    <a16:rowId xmlns:a16="http://schemas.microsoft.com/office/drawing/2014/main" val="542962738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EDUECEIA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extLst>
                  <a:ext uri="{0D108BD9-81ED-4DB2-BD59-A6C34878D82A}">
                    <a16:rowId xmlns:a16="http://schemas.microsoft.com/office/drawing/2014/main" val="1418269201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OPEFFIAECE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0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P1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600" dirty="0">
                          <a:effectLst/>
                        </a:rPr>
                        <a:t>0</a:t>
                      </a:r>
                      <a:endParaRPr lang="bg-BG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0" marB="0" anchor="ctr"/>
                </a:tc>
                <a:extLst>
                  <a:ext uri="{0D108BD9-81ED-4DB2-BD59-A6C34878D82A}">
                    <a16:rowId xmlns:a16="http://schemas.microsoft.com/office/drawing/2014/main" val="4530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10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 Diagonal Corner 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Контейнер за съдържание 3" descr="Картина, която съдържа небе, голям&#10;&#10;Описание, генерирано с висока достоверност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88" y="1382058"/>
            <a:ext cx="2974328" cy="4088422"/>
          </a:xfrm>
          <a:prstGeom prst="rect">
            <a:avLst/>
          </a:prstGeom>
        </p:spPr>
      </p:pic>
      <p:pic>
        <p:nvPicPr>
          <p:cNvPr id="61" name="Контейнер за съдържание 3" descr="Картина, която съдържа екранна снимка&#10;&#10;Описание, генерирано с много висока достоверност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042" y="2861147"/>
            <a:ext cx="2974328" cy="1130244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bg-BG" sz="2800"/>
              <a:t>Резултат при отчитане на преките влияния</a:t>
            </a:r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871449" y="2468880"/>
            <a:ext cx="3445595" cy="357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Картина, която съдържа електроника&#10;&#10;Описание, генерирано с висока достоверност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Картина, която съдържа електроника&#10;&#10;Описание, генерирано с висока достоверност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Контейнер за съдържание 3" descr="Картина, която съдържа текст&#10;&#10;Описание, генерирано с висока достоверност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672020"/>
            <a:ext cx="6844045" cy="5509456"/>
          </a:xfrm>
          <a:prstGeom prst="rect">
            <a:avLst/>
          </a:prstGeom>
        </p:spPr>
      </p:pic>
      <p:grpSp>
        <p:nvGrpSpPr>
          <p:cNvPr id="21" name="Group 2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/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55266" y="1435100"/>
            <a:ext cx="2851417" cy="3705859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bg-BG" sz="2400" dirty="0">
                <a:solidFill>
                  <a:srgbClr val="FFFFFF"/>
                </a:solidFill>
              </a:rPr>
              <a:t>Йерархия по влияние на променливите при отчитане на преките, непреките и потенциалните преки влияния, с посочени изменения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44620" y="5627687"/>
            <a:ext cx="2862444" cy="327025"/>
          </a:xfrm>
        </p:spPr>
        <p:txBody>
          <a:bodyPr>
            <a:normAutofit lnSpcReduction="10000"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580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6" name="Group 15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7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1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2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Line 16"/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0" name="Freeform 1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Rectangle 2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6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1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" name="Group 16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6" name="Picture 2" descr="Картина, която съдържа електроника&#10;&#10;Описание, генерирано с висока достоверност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8" name="Round Diagonal Corner 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Контейнер за съдържание 3" descr="Картина, която съдържа екранна снимка, текст&#10;&#10;Описание, генерирано с висока достоверност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281" y="1137621"/>
            <a:ext cx="5703796" cy="4577297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036041" y="527050"/>
            <a:ext cx="3281003" cy="1839913"/>
          </a:xfrm>
        </p:spPr>
        <p:txBody>
          <a:bodyPr anchor="b">
            <a:normAutofit/>
          </a:bodyPr>
          <a:lstStyle/>
          <a:p>
            <a:r>
              <a:rPr lang="bg-BG" sz="2800" dirty="0">
                <a:solidFill>
                  <a:srgbClr val="FFFFFF"/>
                </a:solidFill>
              </a:rPr>
              <a:t>Определяне на хипотези за развитие на променливите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036041" y="2743200"/>
            <a:ext cx="3167744" cy="3673475"/>
          </a:xfrm>
        </p:spPr>
        <p:txBody>
          <a:bodyPr>
            <a:normAutofit fontScale="85000" lnSpcReduction="20000"/>
          </a:bodyPr>
          <a:lstStyle/>
          <a:p>
            <a:r>
              <a:rPr lang="bg-BG" sz="1900" dirty="0">
                <a:solidFill>
                  <a:srgbClr val="FFFFFF"/>
                </a:solidFill>
              </a:rPr>
              <a:t>Изчерпващи възможните състояния на променливата</a:t>
            </a:r>
          </a:p>
          <a:p>
            <a:r>
              <a:rPr lang="bg-BG" sz="1900" dirty="0">
                <a:solidFill>
                  <a:srgbClr val="FFFFFF"/>
                </a:solidFill>
              </a:rPr>
              <a:t>Ясно отграничени бъдещи състояния</a:t>
            </a:r>
            <a:endParaRPr lang="en-US" sz="1900" dirty="0">
              <a:solidFill>
                <a:srgbClr val="FFFFFF"/>
              </a:solidFill>
            </a:endParaRPr>
          </a:p>
          <a:p>
            <a:r>
              <a:rPr lang="bg-BG" sz="1900" dirty="0">
                <a:solidFill>
                  <a:srgbClr val="FFFFFF"/>
                </a:solidFill>
              </a:rPr>
              <a:t>Комбинации</a:t>
            </a:r>
            <a:r>
              <a:rPr lang="en-US" sz="1900" dirty="0">
                <a:solidFill>
                  <a:srgbClr val="FFFFFF"/>
                </a:solidFill>
              </a:rPr>
              <a:t>:</a:t>
            </a:r>
            <a:r>
              <a:rPr lang="bg-BG" sz="1900" dirty="0">
                <a:solidFill>
                  <a:srgbClr val="FFFFFF"/>
                </a:solidFill>
              </a:rPr>
              <a:t> 205891132094649</a:t>
            </a:r>
          </a:p>
          <a:p>
            <a:r>
              <a:rPr lang="bg-BG" sz="1900" dirty="0">
                <a:solidFill>
                  <a:srgbClr val="FFFFFF"/>
                </a:solidFill>
              </a:rPr>
              <a:t>Пермутации</a:t>
            </a:r>
            <a:r>
              <a:rPr lang="en-US" sz="1900" dirty="0">
                <a:solidFill>
                  <a:srgbClr val="FFFFFF"/>
                </a:solidFill>
              </a:rPr>
              <a:t>:</a:t>
            </a:r>
            <a:r>
              <a:rPr lang="bg-BG" sz="1900" dirty="0">
                <a:solidFill>
                  <a:srgbClr val="FFFFFF"/>
                </a:solidFill>
              </a:rPr>
              <a:t> 265252859812191058636308480000000</a:t>
            </a:r>
          </a:p>
          <a:p>
            <a:r>
              <a:rPr lang="bg-BG" sz="1900" dirty="0">
                <a:solidFill>
                  <a:srgbClr val="FFFFFF"/>
                </a:solidFill>
              </a:rPr>
              <a:t>Общо варианти</a:t>
            </a:r>
            <a:r>
              <a:rPr lang="en-US" sz="1900" dirty="0">
                <a:solidFill>
                  <a:srgbClr val="FFFFFF"/>
                </a:solidFill>
              </a:rPr>
              <a:t>: 54613211598075242391272000757267321323520000000</a:t>
            </a:r>
            <a:endParaRPr lang="bg-BG" sz="19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037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6" name="Group 15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7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1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2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Line 16"/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0" name="Freeform 1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Rectangle 2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6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1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4" name="Group 16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6" name="Picture 2" descr="Картина, която съдържа електроника&#10;&#10;Описание, генерирано с висока достоверност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8" name="Round Diagonal Corner 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Контейнер за съдържание 3" descr="Картина, която съдържа текст&#10;&#10;Описание, генерирано с много висока достоверност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498" y="1137621"/>
            <a:ext cx="3959362" cy="4577297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pPr>
              <a:lnSpc>
                <a:spcPct val="70000"/>
              </a:lnSpc>
            </a:pPr>
            <a:r>
              <a:rPr lang="bg-BG" sz="2200">
                <a:solidFill>
                  <a:srgbClr val="FFFFFF"/>
                </a:solidFill>
              </a:rPr>
              <a:t>Извеждане на най-вероятните хипотези</a:t>
            </a:r>
            <a:r>
              <a:rPr lang="en-US" sz="2200">
                <a:solidFill>
                  <a:srgbClr val="FFFFFF"/>
                </a:solidFill>
              </a:rPr>
              <a:t>: </a:t>
            </a:r>
            <a:r>
              <a:rPr lang="bg-BG" sz="2200">
                <a:solidFill>
                  <a:srgbClr val="FFFFFF"/>
                </a:solidFill>
              </a:rPr>
              <a:t>прилагане на </a:t>
            </a:r>
            <a:r>
              <a:rPr lang="en-US" sz="2200">
                <a:solidFill>
                  <a:srgbClr val="FFFFFF"/>
                </a:solidFill>
              </a:rPr>
              <a:t>SMIC (</a:t>
            </a:r>
            <a:r>
              <a:rPr lang="fr-FR" sz="2200">
                <a:solidFill>
                  <a:srgbClr val="FFFFFF"/>
                </a:solidFill>
              </a:rPr>
              <a:t>Syst</a:t>
            </a:r>
            <a:r>
              <a:rPr lang="ru-RU" sz="2200">
                <a:solidFill>
                  <a:srgbClr val="FFFFFF"/>
                </a:solidFill>
              </a:rPr>
              <a:t>è</a:t>
            </a:r>
            <a:r>
              <a:rPr lang="fr-FR" sz="2200">
                <a:solidFill>
                  <a:srgbClr val="FFFFFF"/>
                </a:solidFill>
              </a:rPr>
              <a:t>mes et Matrices d</a:t>
            </a:r>
            <a:r>
              <a:rPr lang="ru-RU" sz="2200">
                <a:solidFill>
                  <a:srgbClr val="FFFFFF"/>
                </a:solidFill>
              </a:rPr>
              <a:t>’</a:t>
            </a:r>
            <a:r>
              <a:rPr lang="fr-FR" sz="2200">
                <a:solidFill>
                  <a:srgbClr val="FFFFFF"/>
                </a:solidFill>
              </a:rPr>
              <a:t>Impacts Crois</a:t>
            </a:r>
            <a:r>
              <a:rPr lang="ru-RU" sz="2200">
                <a:solidFill>
                  <a:srgbClr val="FFFFFF"/>
                </a:solidFill>
              </a:rPr>
              <a:t>é</a:t>
            </a:r>
            <a:r>
              <a:rPr lang="fr-FR" sz="2200">
                <a:solidFill>
                  <a:srgbClr val="FFFFFF"/>
                </a:solidFill>
              </a:rPr>
              <a:t>s</a:t>
            </a:r>
            <a:r>
              <a:rPr lang="en-US" sz="2200">
                <a:solidFill>
                  <a:srgbClr val="FFFFFF"/>
                </a:solidFill>
              </a:rPr>
              <a:t>)</a:t>
            </a:r>
            <a:endParaRPr lang="bg-BG" sz="2200">
              <a:solidFill>
                <a:srgbClr val="FFFFFF"/>
              </a:solidFill>
            </a:endParaRPr>
          </a:p>
        </p:txBody>
      </p:sp>
      <p:sp>
        <p:nvSpPr>
          <p:cNvPr id="76" name="Content Placeholder 8"/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bg-BG" sz="1800" dirty="0">
                <a:solidFill>
                  <a:srgbClr val="FFFFFF"/>
                </a:solidFill>
              </a:rPr>
              <a:t>Обикновени вероятности</a:t>
            </a:r>
          </a:p>
          <a:p>
            <a:r>
              <a:rPr lang="bg-BG" sz="1800" dirty="0">
                <a:solidFill>
                  <a:srgbClr val="FFFFFF"/>
                </a:solidFill>
              </a:rPr>
              <a:t>Вероятности при реализиране на дадена хипотеза</a:t>
            </a:r>
          </a:p>
          <a:p>
            <a:r>
              <a:rPr lang="bg-BG" sz="1800" dirty="0">
                <a:solidFill>
                  <a:srgbClr val="FFFFFF"/>
                </a:solidFill>
              </a:rPr>
              <a:t>Вероятности при нереализиране на дадена хипотеза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761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ерига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Верига</Template>
  <TotalTime>127</TotalTime>
  <Words>1557</Words>
  <Application>Microsoft Office PowerPoint</Application>
  <PresentationFormat>Широк екран</PresentationFormat>
  <Paragraphs>1089</Paragraphs>
  <Slides>12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Tw Cen MT</vt:lpstr>
      <vt:lpstr>Верига</vt:lpstr>
      <vt:lpstr>Сценарийно пространство за развитие на динамиката на сигурността в междинна Европа</vt:lpstr>
      <vt:lpstr>Политическо измерение на функциониране на региона</vt:lpstr>
      <vt:lpstr>Социално и икономическо измерение на функциониране на региона</vt:lpstr>
      <vt:lpstr>Категоризиране на променливите</vt:lpstr>
      <vt:lpstr>Прилагане на MICMAC (Matrice d'Impacts Croisés Multiplication Appliqués à un Classement)</vt:lpstr>
      <vt:lpstr>Резултат при отчитане на преките влияния</vt:lpstr>
      <vt:lpstr>Йерархия по влияние на променливите при отчитане на преките, непреките и потенциалните преки влияния, с посочени изменения</vt:lpstr>
      <vt:lpstr>Определяне на хипотези за развитие на променливите</vt:lpstr>
      <vt:lpstr>Извеждане на най-вероятните хипотези: прилагане на SMIC (Systèmes et Matrices d’Impacts Croisés)</vt:lpstr>
      <vt:lpstr>Общо представяне на структурата на разработвания сценарий</vt:lpstr>
      <vt:lpstr>Съотношение на силите между доминиращите геополитически сили и избрани вътрешни участници в междинна Европа</vt:lpstr>
      <vt:lpstr>Използвани източници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Сценарийно пространство за развитие на динамиката на сигурността в междинна Европа</dc:title>
  <dc:creator>Mihael Dimitrov</dc:creator>
  <cp:lastModifiedBy>Mihael Dimitrov</cp:lastModifiedBy>
  <cp:revision>12</cp:revision>
  <dcterms:created xsi:type="dcterms:W3CDTF">2017-05-09T08:17:21Z</dcterms:created>
  <dcterms:modified xsi:type="dcterms:W3CDTF">2017-05-10T15:06:26Z</dcterms:modified>
</cp:coreProperties>
</file>