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95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238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831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005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555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2593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727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532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61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7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731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115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307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791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275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57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03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4278-E4BC-4013-A342-A4B677DCA78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63C8-194E-4FD0-A388-DCD7CEAC13D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568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3500" dirty="0" smtClean="0"/>
              <a:t>Геополитически трансформации в Междинна Европа и Близкия изток</a:t>
            </a:r>
            <a:endParaRPr lang="bg-BG" sz="35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Предизвикателства за българската национална сигурност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2083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944131" cy="2421924"/>
          </a:xfrm>
        </p:spPr>
        <p:txBody>
          <a:bodyPr>
            <a:normAutofit/>
          </a:bodyPr>
          <a:lstStyle/>
          <a:p>
            <a:r>
              <a:rPr lang="bg-BG" sz="25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Междинна Европа</a:t>
            </a:r>
            <a:endParaRPr lang="bg-BG" sz="25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30" y="0"/>
            <a:ext cx="8534399" cy="6858000"/>
          </a:xfrm>
        </p:spPr>
      </p:pic>
    </p:spTree>
    <p:extLst>
      <p:ext uri="{BB962C8B-B14F-4D97-AF65-F5344CB8AC3E}">
        <p14:creationId xmlns:p14="http://schemas.microsoft.com/office/powerpoint/2010/main" val="25797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Исторически контекст на кризата в Украйна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0321" y="1985320"/>
            <a:ext cx="9613861" cy="4629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1700" dirty="0" smtClean="0"/>
              <a:t> Меморандум за Обещание за Сигурност (1994)</a:t>
            </a:r>
            <a:endParaRPr lang="bg-BG" sz="17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1700" dirty="0" smtClean="0"/>
              <a:t> Споразумения уреждащи арендата на военни обекти на Кримския полуостров (1997)</a:t>
            </a:r>
            <a:endParaRPr lang="bg-BG" sz="17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1700" dirty="0" smtClean="0"/>
              <a:t> „Оранжевата революция“ (2004)</a:t>
            </a:r>
            <a:endParaRPr lang="bg-BG" sz="17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1700" dirty="0" smtClean="0"/>
              <a:t> Газови кризи между Украйна и Руската Федерация (2006, 2008-2009)</a:t>
            </a:r>
            <a:endParaRPr lang="bg-BG" sz="17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1700" dirty="0" smtClean="0"/>
              <a:t> Харковски пакт (2010)</a:t>
            </a:r>
            <a:endParaRPr lang="bg-BG" sz="17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1700" dirty="0" smtClean="0"/>
              <a:t> Протести срещу Виктор Янукович, довели до неговото отстраняване от длъжност</a:t>
            </a:r>
            <a:r>
              <a:rPr lang="en-US" sz="1700" dirty="0" smtClean="0"/>
              <a:t> </a:t>
            </a:r>
            <a:r>
              <a:rPr lang="bg-BG" sz="1700" dirty="0" smtClean="0"/>
              <a:t>(2013-2014) </a:t>
            </a:r>
            <a:endParaRPr lang="bg-BG" sz="17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1700" dirty="0" smtClean="0"/>
              <a:t> Анексиране на Кримския полуостров от страна на Руската Федерация (2014)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1700" dirty="0" smtClean="0"/>
              <a:t> Ескалиране на напрежението в областите Донецк и Луганск (2014)</a:t>
            </a:r>
          </a:p>
        </p:txBody>
      </p:sp>
    </p:spTree>
    <p:extLst>
      <p:ext uri="{BB962C8B-B14F-4D97-AF65-F5344CB8AC3E}">
        <p14:creationId xmlns:p14="http://schemas.microsoft.com/office/powerpoint/2010/main" val="29357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500" dirty="0" smtClean="0"/>
              <a:t>Предизвикателства за българската национална сигурност, произлизащи от събитията в Междинна Европа</a:t>
            </a:r>
            <a:endParaRPr lang="bg-BG" sz="25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 Недопускане на допълнително дестабилизиране на региона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 Необходимост от институционализиране на Междинна Европа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 Възприемане и прилагане на последователна и национално отговорна политика, по отношение на кризата в Украйна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1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500" dirty="0" smtClean="0"/>
              <a:t>Исторически контекст на съперничеството между Саудитска Арабия и Иран</a:t>
            </a:r>
            <a:endParaRPr lang="bg-BG" sz="25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sz="2000" dirty="0" smtClean="0"/>
              <a:t> Иранската революция (1978-1979)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sz="2000" dirty="0" smtClean="0"/>
              <a:t> Създаване на Съветът за сътрудничество в Персийския залив (1981)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sz="2000" dirty="0" smtClean="0"/>
              <a:t> Войната между Иран и Ирак (1980-1988)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bg-BG" sz="2000" dirty="0" smtClean="0"/>
              <a:t>Инвазията в Ирак (2003)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sz="2000" dirty="0"/>
              <a:t> </a:t>
            </a:r>
            <a:r>
              <a:rPr lang="bg-BG" sz="2000" dirty="0" smtClean="0"/>
              <a:t>Арабските протести (2010-2012)</a:t>
            </a:r>
          </a:p>
        </p:txBody>
      </p:sp>
    </p:spTree>
    <p:extLst>
      <p:ext uri="{BB962C8B-B14F-4D97-AF65-F5344CB8AC3E}">
        <p14:creationId xmlns:p14="http://schemas.microsoft.com/office/powerpoint/2010/main" val="2795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500" dirty="0" smtClean="0"/>
              <a:t>Предизвикателства за българската национална сигурност, произлизащи от ситуацията в Близкия изток</a:t>
            </a:r>
            <a:endParaRPr lang="bg-BG" sz="25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 Възстановяване на стабилността в Ирак, Сирия и Йемен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 Недопускане на разпространение на радикален ислям на територията на страната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 Евентуално премахване на санкциите срещу Иран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50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Изводи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 Основни направления на руската геополитика в Междинна Европа и Близкия изток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 Ефекти от дестабилизацията на евразийското пространство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 Последствия от евентуален неуспех, по отношение на преговорите за бъдещата форма на иранската ядрена програма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01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източници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96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200" dirty="0"/>
              <a:t>1. Георгиев, Х. Политика на сигурност на Република България в началото на </a:t>
            </a:r>
            <a:r>
              <a:rPr lang="en-GB" sz="1200" dirty="0"/>
              <a:t>XXI </a:t>
            </a:r>
            <a:r>
              <a:rPr lang="bg-BG" sz="1200" dirty="0"/>
              <a:t>век. С. НБУ. 2011.</a:t>
            </a:r>
          </a:p>
          <a:p>
            <a:pPr marL="0" indent="0">
              <a:buNone/>
            </a:pPr>
            <a:r>
              <a:rPr lang="bg-BG" sz="1200" dirty="0"/>
              <a:t>2. Йончев, Д. Руската геополитика на Балканите. Статия налична на </a:t>
            </a:r>
            <a:r>
              <a:rPr lang="en-GB" sz="1200" dirty="0"/>
              <a:t>http://sigurnostta.com/, </a:t>
            </a:r>
            <a:r>
              <a:rPr lang="bg-BG" sz="1200" dirty="0"/>
              <a:t>към </a:t>
            </a:r>
            <a:r>
              <a:rPr lang="bg-BG" sz="1200" dirty="0" smtClean="0"/>
              <a:t>01.06.2015 </a:t>
            </a:r>
            <a:r>
              <a:rPr lang="bg-BG" sz="1200" dirty="0"/>
              <a:t>г.</a:t>
            </a:r>
          </a:p>
          <a:p>
            <a:pPr marL="0" indent="0">
              <a:buNone/>
            </a:pPr>
            <a:r>
              <a:rPr lang="bg-BG" sz="1200" dirty="0"/>
              <a:t>3. </a:t>
            </a:r>
            <a:r>
              <a:rPr lang="bg-BG" sz="1200" dirty="0" err="1"/>
              <a:t>Фейтьо</a:t>
            </a:r>
            <a:r>
              <a:rPr lang="bg-BG" sz="1200" dirty="0"/>
              <a:t>, Ф. Реквием за една загинала империя. История на разрушаването на Австро-Унгария. С. ИК „Кама“. 2003.</a:t>
            </a:r>
          </a:p>
          <a:p>
            <a:pPr marL="0" indent="0">
              <a:buNone/>
            </a:pPr>
            <a:r>
              <a:rPr lang="bg-BG" sz="1200" dirty="0"/>
              <a:t>4. </a:t>
            </a:r>
            <a:r>
              <a:rPr lang="en-GB" sz="1200" dirty="0"/>
              <a:t>Beauchamp, Z. Iran and Saudi Arabia`s cold war is making the Middle East even more dangerous. </a:t>
            </a:r>
            <a:r>
              <a:rPr lang="bg-BG" sz="1200" dirty="0"/>
              <a:t>Статия налична на </a:t>
            </a:r>
            <a:r>
              <a:rPr lang="en-GB" sz="1200" dirty="0"/>
              <a:t>http://www.vox.com/, </a:t>
            </a:r>
            <a:r>
              <a:rPr lang="bg-BG" sz="1200" dirty="0"/>
              <a:t>към </a:t>
            </a:r>
            <a:r>
              <a:rPr lang="bg-BG" sz="1200" dirty="0" smtClean="0"/>
              <a:t>01.06.2015 </a:t>
            </a:r>
            <a:r>
              <a:rPr lang="bg-BG" sz="1200" dirty="0"/>
              <a:t>г.</a:t>
            </a:r>
          </a:p>
          <a:p>
            <a:pPr marL="0" indent="0">
              <a:buNone/>
            </a:pPr>
            <a:r>
              <a:rPr lang="bg-BG" sz="1200" dirty="0"/>
              <a:t>5. </a:t>
            </a:r>
            <a:r>
              <a:rPr lang="en-GB" sz="1200" dirty="0"/>
              <a:t>Gustafson, T. Putin`s Petroleum Problem. </a:t>
            </a:r>
            <a:r>
              <a:rPr lang="bg-BG" sz="1200" dirty="0"/>
              <a:t>Статия налична на </a:t>
            </a:r>
            <a:r>
              <a:rPr lang="en-GB" sz="1200" dirty="0"/>
              <a:t>https://www.foreignaffairs.com/, </a:t>
            </a:r>
            <a:r>
              <a:rPr lang="bg-BG" sz="1200" dirty="0"/>
              <a:t>към </a:t>
            </a:r>
            <a:r>
              <a:rPr lang="bg-BG" sz="1200" dirty="0" smtClean="0"/>
              <a:t>01.06.2015 </a:t>
            </a:r>
            <a:r>
              <a:rPr lang="bg-BG" sz="1200" dirty="0"/>
              <a:t>г.</a:t>
            </a:r>
          </a:p>
          <a:p>
            <a:pPr marL="0" indent="0">
              <a:buNone/>
            </a:pPr>
            <a:r>
              <a:rPr lang="bg-BG" sz="1200" dirty="0"/>
              <a:t>6. </a:t>
            </a:r>
            <a:r>
              <a:rPr lang="en-GB" sz="1200" dirty="0" err="1"/>
              <a:t>Quandt</a:t>
            </a:r>
            <a:r>
              <a:rPr lang="en-GB" sz="1200" dirty="0"/>
              <a:t>, W. Saudi Arabia in the 1980s. Foreign Policy, Security and Oil. Washington. The Brookings Institution. 1981.</a:t>
            </a:r>
          </a:p>
          <a:p>
            <a:pPr marL="0" indent="0">
              <a:buNone/>
            </a:pPr>
            <a:r>
              <a:rPr lang="en-GB" sz="1200" dirty="0"/>
              <a:t>7. Schwartz, P. Crimea`s Strategic Value to Russia. </a:t>
            </a:r>
            <a:r>
              <a:rPr lang="bg-BG" sz="1200" dirty="0"/>
              <a:t>Статия налична на </a:t>
            </a:r>
            <a:r>
              <a:rPr lang="en-GB" sz="1200" dirty="0"/>
              <a:t>http://csis.org/, </a:t>
            </a:r>
            <a:r>
              <a:rPr lang="bg-BG" sz="1200" dirty="0"/>
              <a:t>към </a:t>
            </a:r>
            <a:r>
              <a:rPr lang="bg-BG" sz="1200" dirty="0" smtClean="0"/>
              <a:t>01.06.2015 </a:t>
            </a:r>
            <a:r>
              <a:rPr lang="bg-BG" sz="1200" dirty="0"/>
              <a:t>г.</a:t>
            </a:r>
          </a:p>
          <a:p>
            <a:pPr marL="0" indent="0">
              <a:buNone/>
            </a:pPr>
            <a:r>
              <a:rPr lang="bg-BG" sz="1200" dirty="0"/>
              <a:t>8. </a:t>
            </a:r>
            <a:r>
              <a:rPr lang="en-GB" sz="1200" dirty="0"/>
              <a:t>Starr, S. How the 1936 Montreux Convention Would Help Russia In A Ukraine War. </a:t>
            </a:r>
            <a:r>
              <a:rPr lang="bg-BG" sz="1200" dirty="0"/>
              <a:t>Статия налична на </a:t>
            </a:r>
            <a:r>
              <a:rPr lang="en-GB" sz="1200" dirty="0"/>
              <a:t>http://www.ibtimes.com/, </a:t>
            </a:r>
            <a:r>
              <a:rPr lang="bg-BG" sz="1200" dirty="0"/>
              <a:t>към </a:t>
            </a:r>
            <a:r>
              <a:rPr lang="bg-BG" sz="1200" dirty="0" smtClean="0"/>
              <a:t>01.06.2015 </a:t>
            </a:r>
            <a:r>
              <a:rPr lang="bg-BG" sz="1200" dirty="0"/>
              <a:t>г.</a:t>
            </a:r>
          </a:p>
          <a:p>
            <a:pPr marL="0" indent="0">
              <a:buNone/>
            </a:pPr>
            <a:r>
              <a:rPr lang="bg-BG" sz="1200" dirty="0"/>
              <a:t>9. </a:t>
            </a:r>
            <a:r>
              <a:rPr lang="en-GB" sz="1200" dirty="0"/>
              <a:t>The Baltic Countries Respond to Russian Minorities. </a:t>
            </a:r>
            <a:r>
              <a:rPr lang="bg-BG" sz="1200" dirty="0"/>
              <a:t>Статия налична на </a:t>
            </a:r>
            <a:r>
              <a:rPr lang="en-GB" sz="1200" dirty="0"/>
              <a:t>https://www.stratfor.com/, </a:t>
            </a:r>
            <a:r>
              <a:rPr lang="bg-BG" sz="1200" dirty="0"/>
              <a:t>към </a:t>
            </a:r>
            <a:r>
              <a:rPr lang="bg-BG" sz="1200" dirty="0" smtClean="0"/>
              <a:t>01.06.2015 </a:t>
            </a:r>
            <a:r>
              <a:rPr lang="bg-BG" sz="1200" dirty="0"/>
              <a:t>г.</a:t>
            </a:r>
          </a:p>
          <a:p>
            <a:pPr marL="0" indent="0">
              <a:buNone/>
            </a:pPr>
            <a:r>
              <a:rPr lang="bg-BG" sz="1200" dirty="0"/>
              <a:t>10. </a:t>
            </a:r>
            <a:r>
              <a:rPr lang="en-GB" sz="1200" dirty="0"/>
              <a:t>http://www.pravda.com.ua/ </a:t>
            </a:r>
            <a:r>
              <a:rPr lang="bg-BG" sz="1200" dirty="0"/>
              <a:t>към </a:t>
            </a:r>
            <a:r>
              <a:rPr lang="bg-BG" sz="1200" dirty="0" smtClean="0"/>
              <a:t>01.06.2015 </a:t>
            </a:r>
            <a:r>
              <a:rPr lang="bg-BG" sz="1200" dirty="0"/>
              <a:t>г.</a:t>
            </a:r>
          </a:p>
          <a:p>
            <a:pPr marL="0" indent="0">
              <a:buNone/>
            </a:pPr>
            <a:r>
              <a:rPr lang="bg-BG" sz="1200" dirty="0"/>
              <a:t>11. </a:t>
            </a:r>
            <a:r>
              <a:rPr lang="en-GB" sz="1200" dirty="0"/>
              <a:t>http://zakon4.rada.gov.ua/ </a:t>
            </a:r>
            <a:r>
              <a:rPr lang="bg-BG" sz="1200" dirty="0"/>
              <a:t>към </a:t>
            </a:r>
            <a:r>
              <a:rPr lang="bg-BG" sz="1200" dirty="0" smtClean="0"/>
              <a:t>01.06.2015 </a:t>
            </a:r>
            <a:r>
              <a:rPr lang="bg-BG" sz="1200" dirty="0"/>
              <a:t>г</a:t>
            </a:r>
            <a:r>
              <a:rPr lang="bg-BG" sz="1200" dirty="0" smtClean="0"/>
              <a:t>.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8967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129</TotalTime>
  <Words>527</Words>
  <Application>Microsoft Office PowerPoint</Application>
  <PresentationFormat>Широк екран</PresentationFormat>
  <Paragraphs>52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Берлин</vt:lpstr>
      <vt:lpstr>Геополитически трансформации в Междинна Европа и Близкия изток</vt:lpstr>
      <vt:lpstr>Междинна Европа</vt:lpstr>
      <vt:lpstr>Исторически контекст на кризата в Украйна</vt:lpstr>
      <vt:lpstr>Предизвикателства за българската национална сигурност, произлизащи от събитията в Междинна Европа</vt:lpstr>
      <vt:lpstr>Исторически контекст на съперничеството между Саудитска Арабия и Иран</vt:lpstr>
      <vt:lpstr>Предизвикателства за българската национална сигурност, произлизащи от ситуацията в Близкия изток</vt:lpstr>
      <vt:lpstr>Изводи</vt:lpstr>
      <vt:lpstr>Използвани източници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Геополитически трансформации в Междинна Европа и Близкия изток</dc:title>
  <dc:creator>Mihael Dimitrov</dc:creator>
  <cp:lastModifiedBy>Mihael Dimitrov</cp:lastModifiedBy>
  <cp:revision>15</cp:revision>
  <dcterms:created xsi:type="dcterms:W3CDTF">2015-05-25T09:43:56Z</dcterms:created>
  <dcterms:modified xsi:type="dcterms:W3CDTF">2015-06-01T09:42:43Z</dcterms:modified>
</cp:coreProperties>
</file>