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el\Desktop\PhD\PC\1TestComUPR_f44011\CARAT\Ge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bg-BG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Твърдост на скъпоценните камъни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solidFill>
          <a:schemeClr val="dk1">
            <a:tint val="88500"/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ysClr val="windowText" lastClr="000000">
                  <a:tint val="88500"/>
                  <a:alpha val="7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tint val="88500"/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[Gem.xlsx]Лист1!$A$2:$A$6</c:f>
              <c:strCache>
                <c:ptCount val="5"/>
                <c:pt idx="0">
                  <c:v>Диамант</c:v>
                </c:pt>
                <c:pt idx="1">
                  <c:v>Рубин</c:v>
                </c:pt>
                <c:pt idx="2">
                  <c:v>Сапфир</c:v>
                </c:pt>
                <c:pt idx="3">
                  <c:v>Аметист</c:v>
                </c:pt>
                <c:pt idx="4">
                  <c:v>Изумруд</c:v>
                </c:pt>
              </c:strCache>
            </c:strRef>
          </c:cat>
          <c:val>
            <c:numRef>
              <c:f>[Gem.xlsx]Лист1!$B$2:$B$6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4"/>
        <c:gapDepth val="0"/>
        <c:shape val="box"/>
        <c:axId val="271862288"/>
        <c:axId val="271857584"/>
        <c:axId val="0"/>
      </c:bar3DChart>
      <c:catAx>
        <c:axId val="271862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271857584"/>
        <c:crosses val="autoZero"/>
        <c:auto val="1"/>
        <c:lblAlgn val="ctr"/>
        <c:lblOffset val="100"/>
        <c:noMultiLvlLbl val="0"/>
      </c:catAx>
      <c:valAx>
        <c:axId val="27185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27186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5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289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17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331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45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231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184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151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763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007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204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767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992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053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66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51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671B47-457A-426A-9EA6-0404F1E2CF48}" type="datetimeFigureOut">
              <a:rPr lang="bg-BG" smtClean="0"/>
              <a:t>27.3.2015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51F3D5-F847-4E1F-8759-FE8D8BC07FE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6167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6729842" cy="2502244"/>
          </a:xfrm>
        </p:spPr>
        <p:txBody>
          <a:bodyPr/>
          <a:lstStyle/>
          <a:p>
            <a:pPr algn="r"/>
            <a:r>
              <a:rPr lang="bg-BG" dirty="0" smtClean="0"/>
              <a:t>Скъпоценните камъни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689125" y="5700584"/>
            <a:ext cx="5239264" cy="584886"/>
          </a:xfrm>
        </p:spPr>
        <p:txBody>
          <a:bodyPr>
            <a:normAutofit/>
          </a:bodyPr>
          <a:lstStyle/>
          <a:p>
            <a:r>
              <a:rPr lang="bg-BG" sz="1800" dirty="0" smtClean="0">
                <a:solidFill>
                  <a:schemeClr val="tx1"/>
                </a:solidFill>
              </a:rPr>
              <a:t>Автор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bg-BG" sz="1800" dirty="0" smtClean="0">
                <a:solidFill>
                  <a:schemeClr val="tx1"/>
                </a:solidFill>
              </a:rPr>
              <a:t>Михаел Минев Димитров, </a:t>
            </a:r>
            <a:r>
              <a:rPr lang="en-US" sz="1800" dirty="0" smtClean="0">
                <a:solidFill>
                  <a:schemeClr val="tx1"/>
                </a:solidFill>
              </a:rPr>
              <a:t>F44011</a:t>
            </a:r>
            <a:endParaRPr lang="bg-B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1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29167" y="469558"/>
            <a:ext cx="3484605" cy="1136820"/>
          </a:xfrm>
        </p:spPr>
        <p:txBody>
          <a:bodyPr/>
          <a:lstStyle/>
          <a:p>
            <a:r>
              <a:rPr lang="bg-BG" dirty="0" smtClean="0"/>
              <a:t>Стойност</a:t>
            </a:r>
            <a:endParaRPr lang="bg-BG" dirty="0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557319" y="1804085"/>
            <a:ext cx="3525795" cy="354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dirty="0" smtClean="0">
                <a:solidFill>
                  <a:schemeClr val="tx1"/>
                </a:solidFill>
              </a:rPr>
              <a:t>Стойността на скъпоценните камъни се определя от тяхната рядкост и красота, но тя може да се увеличава многократно чрез шлифоване и </a:t>
            </a:r>
            <a:r>
              <a:rPr lang="bg-BG" dirty="0" err="1" smtClean="0">
                <a:solidFill>
                  <a:schemeClr val="tx1"/>
                </a:solidFill>
              </a:rPr>
              <a:t>фасетиране</a:t>
            </a:r>
            <a:r>
              <a:rPr lang="bg-BG" dirty="0" smtClean="0">
                <a:solidFill>
                  <a:schemeClr val="tx1"/>
                </a:solidFill>
              </a:rPr>
              <a:t>.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685800"/>
            <a:ext cx="4819650" cy="36147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539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/>
              <a:t>Най-общо скъпоценните камъни се разделят на:</a:t>
            </a:r>
            <a:endParaRPr lang="bg-BG" u="sn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bg-BG" sz="24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скъпоценни камъни с неорганичен произход – традиционни и нетрадиционни (редки и екзотични скъпоценни камъни, които рядко се използват в бижутерийната промишленост);</a:t>
            </a:r>
            <a:endParaRPr lang="bg-BG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bg-BG" sz="24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скъпоценни камъни с органичен произход (перла, седеф, кехлибар)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bg-BG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bg-BG" sz="24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изкуствени скъпоценни камъни.</a:t>
            </a:r>
            <a:endParaRPr lang="bg-BG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2062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4212" y="4942703"/>
            <a:ext cx="8270318" cy="1051696"/>
          </a:xfrm>
        </p:spPr>
        <p:txBody>
          <a:bodyPr>
            <a:noAutofit/>
          </a:bodyPr>
          <a:lstStyle/>
          <a:p>
            <a:pPr algn="ctr"/>
            <a:r>
              <a:rPr lang="bg-BG" sz="2100" dirty="0" smtClean="0"/>
              <a:t>Скъпоценните камъни често са класифицирани според твърдостта им съгласно скалата на </a:t>
            </a:r>
            <a:r>
              <a:rPr lang="bg-BG" sz="2100" dirty="0" err="1" smtClean="0"/>
              <a:t>моос</a:t>
            </a:r>
            <a:r>
              <a:rPr lang="bg-BG" sz="2100" dirty="0" smtClean="0"/>
              <a:t>.</a:t>
            </a:r>
            <a:endParaRPr lang="bg-BG" sz="2100" dirty="0"/>
          </a:p>
        </p:txBody>
      </p:sp>
      <p:graphicFrame>
        <p:nvGraphicFramePr>
          <p:cNvPr id="4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395506"/>
              </p:ext>
            </p:extLst>
          </p:nvPr>
        </p:nvGraphicFramePr>
        <p:xfrm>
          <a:off x="684213" y="313038"/>
          <a:ext cx="9085863" cy="448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11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Сегмент">
  <a:themeElements>
    <a:clrScheme name="Сегмент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гмент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гмент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99</Words>
  <Application>Microsoft Office PowerPoint</Application>
  <PresentationFormat>Широк екран</PresentationFormat>
  <Paragraphs>10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Сегмент</vt:lpstr>
      <vt:lpstr>Скъпоценните камъни</vt:lpstr>
      <vt:lpstr>Стойност</vt:lpstr>
      <vt:lpstr>Най-общо скъпоценните камъни се разделят на:</vt:lpstr>
      <vt:lpstr>Скъпоценните камъни често са класифицирани според твърдостта им съгласно скалата на моос.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Скъпоценните камъни</dc:title>
  <dc:creator>Mihael Dimitrov</dc:creator>
  <cp:lastModifiedBy>Mihael Dimitrov</cp:lastModifiedBy>
  <cp:revision>2</cp:revision>
  <dcterms:created xsi:type="dcterms:W3CDTF">2015-03-27T11:47:33Z</dcterms:created>
  <dcterms:modified xsi:type="dcterms:W3CDTF">2015-03-27T12:00:54Z</dcterms:modified>
</cp:coreProperties>
</file>