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el\Desktop\PhD\PC\Students_new\TESTComUPR_f44011\ART\Pyramid.xl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 b="1">
                <a:solidFill>
                  <a:sysClr val="windowText" lastClr="000000"/>
                </a:solidFill>
              </a:rPr>
              <a:t>Царствата в Древен Египет   (продължителност в години)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Лист1!$A$3</c:f>
              <c:strCache>
                <c:ptCount val="1"/>
                <c:pt idx="0">
                  <c:v>Древно царство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Лист1!$D$3</c:f>
              <c:numCache>
                <c:formatCode>General</c:formatCode>
                <c:ptCount val="1"/>
                <c:pt idx="0">
                  <c:v>920</c:v>
                </c:pt>
              </c:numCache>
            </c:numRef>
          </c:val>
        </c:ser>
        <c:ser>
          <c:idx val="1"/>
          <c:order val="1"/>
          <c:tx>
            <c:strRef>
              <c:f>Лист1!$A$4</c:f>
              <c:strCache>
                <c:ptCount val="1"/>
                <c:pt idx="0">
                  <c:v>Междинен период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Лист1!$D$4</c:f>
              <c:numCache>
                <c:formatCode>General</c:formatCode>
                <c:ptCount val="1"/>
                <c:pt idx="0">
                  <c:v>140</c:v>
                </c:pt>
              </c:numCache>
            </c:numRef>
          </c:val>
        </c:ser>
        <c:ser>
          <c:idx val="2"/>
          <c:order val="2"/>
          <c:tx>
            <c:strRef>
              <c:f>Лист1!$A$5</c:f>
              <c:strCache>
                <c:ptCount val="1"/>
                <c:pt idx="0">
                  <c:v>Средно царство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Лист1!$D$5</c:f>
              <c:numCache>
                <c:formatCode>General</c:formatCode>
                <c:ptCount val="1"/>
                <c:pt idx="0">
                  <c:v>260</c:v>
                </c:pt>
              </c:numCache>
            </c:numRef>
          </c:val>
        </c:ser>
        <c:ser>
          <c:idx val="3"/>
          <c:order val="3"/>
          <c:tx>
            <c:strRef>
              <c:f>Лист1!$A$6</c:f>
              <c:strCache>
                <c:ptCount val="1"/>
                <c:pt idx="0">
                  <c:v>Междинен период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Лист1!$D$6</c:f>
              <c:numCache>
                <c:formatCode>General</c:formatCode>
                <c:ptCount val="1"/>
                <c:pt idx="0">
                  <c:v>220</c:v>
                </c:pt>
              </c:numCache>
            </c:numRef>
          </c:val>
        </c:ser>
        <c:ser>
          <c:idx val="4"/>
          <c:order val="4"/>
          <c:tx>
            <c:strRef>
              <c:f>Лист1!$A$7</c:f>
              <c:strCache>
                <c:ptCount val="1"/>
                <c:pt idx="0">
                  <c:v>Ново царство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Лист1!$D$7</c:f>
              <c:numCache>
                <c:formatCode>General</c:formatCode>
                <c:ptCount val="1"/>
                <c:pt idx="0">
                  <c:v>490</c:v>
                </c:pt>
              </c:numCache>
            </c:numRef>
          </c:val>
        </c:ser>
        <c:ser>
          <c:idx val="5"/>
          <c:order val="5"/>
          <c:tx>
            <c:strRef>
              <c:f>Лист1!$A$8</c:f>
              <c:strCache>
                <c:ptCount val="1"/>
                <c:pt idx="0">
                  <c:v>Късна епоха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Лист1!$D$8</c:f>
              <c:numCache>
                <c:formatCode>General</c:formatCode>
                <c:ptCount val="1"/>
                <c:pt idx="0">
                  <c:v>1040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05667704"/>
        <c:axId val="305661824"/>
      </c:barChart>
      <c:catAx>
        <c:axId val="305667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5661824"/>
        <c:crosses val="autoZero"/>
        <c:auto val="1"/>
        <c:lblAlgn val="ctr"/>
        <c:lblOffset val="100"/>
        <c:noMultiLvlLbl val="0"/>
      </c:catAx>
      <c:valAx>
        <c:axId val="30566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305667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CBC4F8-3EDF-420C-AA4C-B893DE45D3F6}" type="datetimeFigureOut">
              <a:rPr lang="bg-BG" smtClean="0"/>
              <a:t>26.3.2015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E61711-A8CD-4C5E-BFDF-C8A50197487C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4083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C4F8-3EDF-420C-AA4C-B893DE45D3F6}" type="datetimeFigureOut">
              <a:rPr lang="bg-BG" smtClean="0"/>
              <a:t>26.3.2015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1711-A8CD-4C5E-BFDF-C8A50197487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92321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C4F8-3EDF-420C-AA4C-B893DE45D3F6}" type="datetimeFigureOut">
              <a:rPr lang="bg-BG" smtClean="0"/>
              <a:t>26.3.2015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1711-A8CD-4C5E-BFDF-C8A50197487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2721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C4F8-3EDF-420C-AA4C-B893DE45D3F6}" type="datetimeFigureOut">
              <a:rPr lang="bg-BG" smtClean="0"/>
              <a:t>26.3.2015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1711-A8CD-4C5E-BFDF-C8A50197487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72186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C4F8-3EDF-420C-AA4C-B893DE45D3F6}" type="datetimeFigureOut">
              <a:rPr lang="bg-BG" smtClean="0"/>
              <a:t>26.3.2015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1711-A8CD-4C5E-BFDF-C8A50197487C}" type="slidenum">
              <a:rPr lang="bg-BG" smtClean="0"/>
              <a:t>‹#›</a:t>
            </a:fld>
            <a:endParaRPr lang="bg-BG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1914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C4F8-3EDF-420C-AA4C-B893DE45D3F6}" type="datetimeFigureOut">
              <a:rPr lang="bg-BG" smtClean="0"/>
              <a:t>26.3.2015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1711-A8CD-4C5E-BFDF-C8A50197487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42352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C4F8-3EDF-420C-AA4C-B893DE45D3F6}" type="datetimeFigureOut">
              <a:rPr lang="bg-BG" smtClean="0"/>
              <a:t>26.3.2015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1711-A8CD-4C5E-BFDF-C8A50197487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85939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C4F8-3EDF-420C-AA4C-B893DE45D3F6}" type="datetimeFigureOut">
              <a:rPr lang="bg-BG" smtClean="0"/>
              <a:t>26.3.2015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1711-A8CD-4C5E-BFDF-C8A50197487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26007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C4F8-3EDF-420C-AA4C-B893DE45D3F6}" type="datetimeFigureOut">
              <a:rPr lang="bg-BG" smtClean="0"/>
              <a:t>26.3.2015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1711-A8CD-4C5E-BFDF-C8A50197487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3781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C4F8-3EDF-420C-AA4C-B893DE45D3F6}" type="datetimeFigureOut">
              <a:rPr lang="bg-BG" smtClean="0"/>
              <a:t>26.3.2015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1711-A8CD-4C5E-BFDF-C8A50197487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68578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C4F8-3EDF-420C-AA4C-B893DE45D3F6}" type="datetimeFigureOut">
              <a:rPr lang="bg-BG" smtClean="0"/>
              <a:t>26.3.2015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1711-A8CD-4C5E-BFDF-C8A50197487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20443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6CBC4F8-3EDF-420C-AA4C-B893DE45D3F6}" type="datetimeFigureOut">
              <a:rPr lang="bg-BG" smtClean="0"/>
              <a:t>26.3.2015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FE61711-A8CD-4C5E-BFDF-C8A50197487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987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bg.wikipedia.org/wiki/%D0%93%D0%BE%D1%80%D0%B5%D0%BD_%D0%95%D0%B3%D0%B8%D0%BF%D0%B5%D1%82" TargetMode="External"/><Relationship Id="rId13" Type="http://schemas.openxmlformats.org/officeDocument/2006/relationships/hyperlink" Target="http://bg.wikipedia.org/wiki/%D0%A1%D1%82%D0%B0%D1%80%D0%BE_%D1%86%D0%B0%D1%80%D1%81%D1%82%D0%B2%D0%BE" TargetMode="External"/><Relationship Id="rId18" Type="http://schemas.openxmlformats.org/officeDocument/2006/relationships/hyperlink" Target="http://bg.wikipedia.org/wiki/%D0%94%D0%B2%D0%B0%D0%B4%D0%B5%D1%81%D0%B5%D1%82%D0%B0_%D0%B4%D0%B8%D0%BD%D0%B0%D1%81%D1%82%D0%B8%D1%8F_%D0%BD%D0%B0_%D0%94%D1%80%D0%B5%D0%B2%D0%B5%D0%BD_%D0%95%D0%B3%D0%B8%D0%BF%D0%B5%D1%82" TargetMode="External"/><Relationship Id="rId3" Type="http://schemas.openxmlformats.org/officeDocument/2006/relationships/hyperlink" Target="http://bg.wikipedia.org/wiki/%D0%A6%D0%B8%D0%B2%D0%B8%D0%BB%D0%B8%D0%B7%D0%B0%D1%86%D0%B8%D1%8F" TargetMode="External"/><Relationship Id="rId21" Type="http://schemas.openxmlformats.org/officeDocument/2006/relationships/hyperlink" Target="http://bg.wikipedia.org/wiki/%D0%94%D1%80%D0%B5%D0%B2%D0%B5%D0%BD_%D0%95%D0%B3%D0%B8%D0%BF%D0%B5%D1%82#cite_note-Clayton1994217-3" TargetMode="External"/><Relationship Id="rId7" Type="http://schemas.openxmlformats.org/officeDocument/2006/relationships/hyperlink" Target="http://bg.wikipedia.org/wiki/%D0%94%D1%80%D0%B5%D0%B2%D0%B5%D0%BD_%D0%95%D0%B3%D0%B8%D0%BF%D0%B5%D1%82#cite_note-1" TargetMode="External"/><Relationship Id="rId12" Type="http://schemas.openxmlformats.org/officeDocument/2006/relationships/hyperlink" Target="http://bg.wikipedia.org/wiki/%D0%98%D1%81%D1%82%D0%BE%D1%80%D0%B8%D1%8F_%D0%BD%D0%B0_%D0%94%D1%80%D0%B5%D0%B2%D0%B5%D0%BD_%D0%95%D0%B3%D0%B8%D0%BF%D0%B5%D1%82" TargetMode="External"/><Relationship Id="rId17" Type="http://schemas.openxmlformats.org/officeDocument/2006/relationships/hyperlink" Target="http://bg.wikipedia.org/wiki/%D0%94%D0%B5%D0%B2%D0%B5%D1%82%D0%BD%D0%B0%D0%B4%D0%B5%D1%81%D0%B5%D1%82%D0%B0_%D0%B4%D0%B8%D0%BD%D0%B0%D1%81%D1%82%D0%B8%D1%8F_%D0%BD%D0%B0_%D0%94%D1%80%D0%B5%D0%B2%D0%B5%D0%BD_%D0%95%D0%B3%D0%B8%D0%BF%D0%B5%D1%82" TargetMode="External"/><Relationship Id="rId2" Type="http://schemas.openxmlformats.org/officeDocument/2006/relationships/hyperlink" Target="http://bg.wikipedia.org/wiki/%D0%90%D0%BD%D1%82%D0%B8%D1%87%D0%BD%D0%BE%D1%81%D1%82" TargetMode="External"/><Relationship Id="rId16" Type="http://schemas.openxmlformats.org/officeDocument/2006/relationships/hyperlink" Target="http://bg.wikipedia.org/wiki/%D0%9D%D0%BE%D0%B2%D0%BE_%D1%86%D0%B0%D1%80%D1%81%D1%82%D0%B2%D0%BE" TargetMode="External"/><Relationship Id="rId20" Type="http://schemas.openxmlformats.org/officeDocument/2006/relationships/hyperlink" Target="http://bg.wikipedia.org/wiki/%D0%A0%D0%B8%D0%BC%D1%81%D0%BA%D0%B0_%D1%80%D0%B5%D0%BF%D1%83%D0%B1%D0%BB%D0%B8%D0%BA%D0%B0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bg.wikipedia.org/wiki/%D0%95%D0%B3%D0%B8%D0%BF%D0%B5%D1%82" TargetMode="External"/><Relationship Id="rId11" Type="http://schemas.openxmlformats.org/officeDocument/2006/relationships/hyperlink" Target="http://bg.wikipedia.org/wiki/%D0%94%D1%80%D0%B5%D0%B2%D0%B5%D0%BD_%D0%95%D0%B3%D0%B8%D0%BF%D0%B5%D1%82#cite_note-Dodson200446-2" TargetMode="External"/><Relationship Id="rId5" Type="http://schemas.openxmlformats.org/officeDocument/2006/relationships/hyperlink" Target="http://bg.wikipedia.org/wiki/%D0%9D%D0%B8%D0%BB" TargetMode="External"/><Relationship Id="rId15" Type="http://schemas.openxmlformats.org/officeDocument/2006/relationships/hyperlink" Target="http://bg.wikipedia.org/wiki/%D0%A1%D1%80%D0%B5%D0%B4%D0%BD%D0%BE_%D1%86%D0%B0%D1%80%D1%81%D1%82%D0%B2%D0%BE" TargetMode="External"/><Relationship Id="rId10" Type="http://schemas.openxmlformats.org/officeDocument/2006/relationships/hyperlink" Target="http://bg.wikipedia.org/wiki/%D0%A4%D0%B0%D1%80%D0%B0%D0%BE%D0%BD" TargetMode="External"/><Relationship Id="rId19" Type="http://schemas.openxmlformats.org/officeDocument/2006/relationships/hyperlink" Target="http://bg.wikipedia.org/wiki/%D0%95%D0%B3%D0%B8%D0%BF%D0%B5%D1%82_(%D1%80%D0%B8%D0%BC%D1%81%D0%BA%D0%B0_%D0%BF%D1%80%D0%BE%D0%B2%D0%B8%D0%BD%D1%86%D0%B8%D1%8F)" TargetMode="External"/><Relationship Id="rId4" Type="http://schemas.openxmlformats.org/officeDocument/2006/relationships/hyperlink" Target="http://bg.wikipedia.org/wiki/%D0%A1%D0%B5%D0%B2%D0%B5%D1%80%D0%BD%D0%B0_%D0%90%D1%84%D1%80%D0%B8%D0%BA%D0%B0" TargetMode="External"/><Relationship Id="rId9" Type="http://schemas.openxmlformats.org/officeDocument/2006/relationships/hyperlink" Target="http://bg.wikipedia.org/wiki/%D0%94%D0%BE%D0%BB%D0%B5%D0%BD_%D0%95%D0%B3%D0%B8%D0%BF%D0%B5%D1%82" TargetMode="External"/><Relationship Id="rId14" Type="http://schemas.openxmlformats.org/officeDocument/2006/relationships/hyperlink" Target="http://bg.wikipedia.org/wiki/%D0%91%D1%80%D0%BE%D0%BD%D0%B7%D0%BE%D0%B2%D0%B0_%D0%B5%D0%BF%D0%BE%D1%85%D0%B0" TargetMode="External"/><Relationship Id="rId2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Древен Египет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Автор</a:t>
            </a:r>
            <a:r>
              <a:rPr lang="en-US" dirty="0" smtClean="0"/>
              <a:t>: </a:t>
            </a:r>
            <a:r>
              <a:rPr lang="bg-BG" dirty="0" smtClean="0"/>
              <a:t>Михаел Минев Димитров</a:t>
            </a:r>
          </a:p>
          <a:p>
            <a:r>
              <a:rPr lang="bg-BG" dirty="0" smtClean="0"/>
              <a:t>Факултетен номер</a:t>
            </a:r>
            <a:r>
              <a:rPr lang="en-US" dirty="0" smtClean="0"/>
              <a:t>: F44011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81553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graphicFrame>
        <p:nvGraphicFramePr>
          <p:cNvPr id="4" name="Контейнер за съдържани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504525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60955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Живопис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2279491"/>
            <a:ext cx="5181600" cy="3897472"/>
          </a:xfrm>
        </p:spPr>
        <p:txBody>
          <a:bodyPr>
            <a:normAutofit/>
          </a:bodyPr>
          <a:lstStyle/>
          <a:p>
            <a:r>
              <a:rPr lang="bg-BG" sz="1300" b="1" dirty="0"/>
              <a:t>Древен Египет</a:t>
            </a:r>
            <a:r>
              <a:rPr lang="bg-BG" sz="1300" dirty="0"/>
              <a:t> е </a:t>
            </a:r>
            <a:r>
              <a:rPr lang="bg-BG" sz="1300" u="sng" dirty="0">
                <a:hlinkClick r:id="rId2" tooltip="Античност"/>
              </a:rPr>
              <a:t>антична</a:t>
            </a:r>
            <a:r>
              <a:rPr lang="bg-BG" sz="1300" dirty="0"/>
              <a:t> </a:t>
            </a:r>
            <a:r>
              <a:rPr lang="bg-BG" sz="1300" u="sng" dirty="0">
                <a:hlinkClick r:id="rId3" tooltip="Цивилизация"/>
              </a:rPr>
              <a:t>цивилизация</a:t>
            </a:r>
            <a:r>
              <a:rPr lang="bg-BG" sz="1300" dirty="0"/>
              <a:t> в източната част на </a:t>
            </a:r>
            <a:r>
              <a:rPr lang="bg-BG" sz="1300" u="sng" dirty="0">
                <a:hlinkClick r:id="rId4" tooltip="Северна Африка"/>
              </a:rPr>
              <a:t>Северна Африка</a:t>
            </a:r>
            <a:r>
              <a:rPr lang="bg-BG" sz="1300" dirty="0"/>
              <a:t>, по долното течение на река </a:t>
            </a:r>
            <a:r>
              <a:rPr lang="bg-BG" sz="1300" u="sng" dirty="0">
                <a:hlinkClick r:id="rId5" tooltip="Нил"/>
              </a:rPr>
              <a:t>Нил</a:t>
            </a:r>
            <a:r>
              <a:rPr lang="bg-BG" sz="1300" dirty="0"/>
              <a:t> на територията на днешната държава </a:t>
            </a:r>
            <a:r>
              <a:rPr lang="bg-BG" sz="1300" u="sng" dirty="0">
                <a:hlinkClick r:id="rId6" tooltip="Египет"/>
              </a:rPr>
              <a:t>Египет</a:t>
            </a:r>
            <a:r>
              <a:rPr lang="bg-BG" sz="1300" dirty="0"/>
              <a:t>.</a:t>
            </a:r>
          </a:p>
          <a:p>
            <a:r>
              <a:rPr lang="bg-BG" sz="1300" dirty="0"/>
              <a:t>Египетската цивилизация възниква около 3150 година </a:t>
            </a:r>
            <a:r>
              <a:rPr lang="bg-BG" sz="1300" dirty="0" err="1"/>
              <a:t>пр.н.е</a:t>
            </a:r>
            <a:r>
              <a:rPr lang="bg-BG" sz="1300" dirty="0"/>
              <a:t>.</a:t>
            </a:r>
            <a:r>
              <a:rPr lang="bg-BG" sz="1300" u="sng" baseline="30000" dirty="0">
                <a:hlinkClick r:id="rId7"/>
              </a:rPr>
              <a:t>[1]</a:t>
            </a:r>
            <a:r>
              <a:rPr lang="bg-BG" sz="1300" dirty="0"/>
              <a:t> с политическото обединение на </a:t>
            </a:r>
            <a:r>
              <a:rPr lang="bg-BG" sz="1300" u="sng" dirty="0">
                <a:hlinkClick r:id="rId8" tooltip="Горен Египет"/>
              </a:rPr>
              <a:t>Горен</a:t>
            </a:r>
            <a:r>
              <a:rPr lang="bg-BG" sz="1300" dirty="0"/>
              <a:t> и </a:t>
            </a:r>
            <a:r>
              <a:rPr lang="bg-BG" sz="1300" u="sng" dirty="0">
                <a:hlinkClick r:id="rId9" tooltip="Долен Египет"/>
              </a:rPr>
              <a:t>Долен Египет</a:t>
            </a:r>
            <a:r>
              <a:rPr lang="bg-BG" sz="1300" dirty="0"/>
              <a:t> при първия </a:t>
            </a:r>
            <a:r>
              <a:rPr lang="bg-BG" sz="1300" u="sng" dirty="0">
                <a:hlinkClick r:id="rId10" tooltip="Фараон"/>
              </a:rPr>
              <a:t>фараон</a:t>
            </a:r>
            <a:r>
              <a:rPr lang="bg-BG" sz="1300" dirty="0"/>
              <a:t>.</a:t>
            </a:r>
            <a:r>
              <a:rPr lang="bg-BG" sz="1300" u="sng" baseline="30000" dirty="0">
                <a:hlinkClick r:id="rId11"/>
              </a:rPr>
              <a:t>[2]</a:t>
            </a:r>
            <a:r>
              <a:rPr lang="bg-BG" sz="1300" dirty="0"/>
              <a:t> </a:t>
            </a:r>
            <a:r>
              <a:rPr lang="bg-BG" sz="1300" u="sng" dirty="0">
                <a:hlinkClick r:id="rId12" tooltip="История на Древен Египет"/>
              </a:rPr>
              <a:t>Историята на Древен Египет</a:t>
            </a:r>
            <a:r>
              <a:rPr lang="bg-BG" sz="1300" dirty="0"/>
              <a:t> се разделя на поредица от устойчиви </a:t>
            </a:r>
            <a:r>
              <a:rPr lang="bg-BG" sz="1300" i="1" dirty="0"/>
              <a:t>царства</a:t>
            </a:r>
            <a:r>
              <a:rPr lang="bg-BG" sz="1300" dirty="0"/>
              <a:t>, разделени от периоди на относителна нестабилност, наричани </a:t>
            </a:r>
            <a:r>
              <a:rPr lang="bg-BG" sz="1300" i="1" dirty="0"/>
              <a:t>преходни периоди</a:t>
            </a:r>
            <a:r>
              <a:rPr lang="bg-BG" sz="1300" dirty="0"/>
              <a:t> - </a:t>
            </a:r>
            <a:r>
              <a:rPr lang="bg-BG" sz="1300" u="sng" dirty="0">
                <a:hlinkClick r:id="rId13" tooltip="Старо царство"/>
              </a:rPr>
              <a:t>Старото царство</a:t>
            </a:r>
            <a:r>
              <a:rPr lang="bg-BG" sz="1300" dirty="0"/>
              <a:t> през ранната </a:t>
            </a:r>
            <a:r>
              <a:rPr lang="bg-BG" sz="1300" u="sng" dirty="0">
                <a:hlinkClick r:id="rId14" tooltip="Бронзова епоха"/>
              </a:rPr>
              <a:t>бронзова епоха</a:t>
            </a:r>
            <a:r>
              <a:rPr lang="bg-BG" sz="1300" dirty="0"/>
              <a:t>, </a:t>
            </a:r>
            <a:r>
              <a:rPr lang="bg-BG" sz="1300" u="sng" dirty="0">
                <a:hlinkClick r:id="rId15" tooltip="Средно царство"/>
              </a:rPr>
              <a:t>Средното царство</a:t>
            </a:r>
            <a:r>
              <a:rPr lang="bg-BG" sz="1300" dirty="0"/>
              <a:t> през средната бронзова епоха и </a:t>
            </a:r>
            <a:r>
              <a:rPr lang="bg-BG" sz="1300" u="sng" dirty="0">
                <a:hlinkClick r:id="rId16" tooltip="Ново царство"/>
              </a:rPr>
              <a:t>Новото царство</a:t>
            </a:r>
            <a:r>
              <a:rPr lang="bg-BG" sz="1300" dirty="0"/>
              <a:t> през късната бронзова епоха. Египет достига апогея на своето могъщество при Новото царство, при управлението на </a:t>
            </a:r>
            <a:r>
              <a:rPr lang="bg-BG" sz="1300" u="sng" dirty="0">
                <a:hlinkClick r:id="rId17" tooltip="Деветнадесета династия на Древен Египет"/>
              </a:rPr>
              <a:t>XIX</a:t>
            </a:r>
            <a:r>
              <a:rPr lang="bg-BG" sz="1300" dirty="0"/>
              <a:t> и </a:t>
            </a:r>
            <a:r>
              <a:rPr lang="bg-BG" sz="1300" u="sng" dirty="0">
                <a:hlinkClick r:id="rId18" tooltip="Двадесета династия на Древен Египет"/>
              </a:rPr>
              <a:t>XX династия</a:t>
            </a:r>
            <a:r>
              <a:rPr lang="bg-BG" sz="1300" dirty="0"/>
              <a:t>, след което навлиза в период на бавен упадък. През последните столетия на Античността страната попада под властта на няколко последователни външни сили, а през 31 година </a:t>
            </a:r>
            <a:r>
              <a:rPr lang="bg-BG" sz="1300" dirty="0" err="1"/>
              <a:t>пр.н.е</a:t>
            </a:r>
            <a:r>
              <a:rPr lang="bg-BG" sz="1300" dirty="0"/>
              <a:t>. властта на фараоните е премахната и Египет става </a:t>
            </a:r>
            <a:r>
              <a:rPr lang="bg-BG" sz="1300" u="sng" dirty="0">
                <a:hlinkClick r:id="rId19" tooltip="Египет (римска провинция)"/>
              </a:rPr>
              <a:t>провинция</a:t>
            </a:r>
            <a:r>
              <a:rPr lang="bg-BG" sz="1300" dirty="0"/>
              <a:t> на </a:t>
            </a:r>
            <a:r>
              <a:rPr lang="bg-BG" sz="1300" u="sng" dirty="0">
                <a:hlinkClick r:id="rId20" tooltip="Римска република"/>
              </a:rPr>
              <a:t>Римската република</a:t>
            </a:r>
            <a:r>
              <a:rPr lang="bg-BG" sz="1300" dirty="0"/>
              <a:t>.</a:t>
            </a:r>
            <a:r>
              <a:rPr lang="bg-BG" sz="1300" u="sng" baseline="30000" dirty="0">
                <a:hlinkClick r:id="rId21"/>
              </a:rPr>
              <a:t>[3]</a:t>
            </a:r>
            <a:endParaRPr lang="bg-BG" sz="1300" dirty="0"/>
          </a:p>
          <a:p>
            <a:endParaRPr lang="bg-BG" dirty="0"/>
          </a:p>
        </p:txBody>
      </p:sp>
      <p:pic>
        <p:nvPicPr>
          <p:cNvPr id="5" name="Контейнер за съдържание 4"/>
          <p:cNvPicPr>
            <a:picLocks noGrp="1" noChangeAspect="1"/>
          </p:cNvPicPr>
          <p:nvPr>
            <p:ph sz="half" idx="2"/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2488996"/>
            <a:ext cx="4754563" cy="3159533"/>
          </a:xfrm>
        </p:spPr>
      </p:pic>
    </p:spTree>
    <p:extLst>
      <p:ext uri="{BB962C8B-B14F-4D97-AF65-F5344CB8AC3E}">
        <p14:creationId xmlns:p14="http://schemas.microsoft.com/office/powerpoint/2010/main" val="11982495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8200" y="3583459"/>
            <a:ext cx="10515600" cy="1383957"/>
          </a:xfrm>
        </p:spPr>
        <p:txBody>
          <a:bodyPr>
            <a:normAutofit/>
          </a:bodyPr>
          <a:lstStyle/>
          <a:p>
            <a:pPr algn="r"/>
            <a:r>
              <a:rPr lang="bg-BG" sz="2000" i="1" dirty="0" smtClean="0"/>
              <a:t>Из </a:t>
            </a:r>
            <a:r>
              <a:rPr lang="bg-BG" sz="2000" i="1" dirty="0"/>
              <a:t>Предговор към третото издание на “Египет на Фараоните”</a:t>
            </a:r>
            <a:br>
              <a:rPr lang="bg-BG" sz="2000" i="1" dirty="0"/>
            </a:br>
            <a:r>
              <a:rPr lang="bg-BG" sz="2000" i="1" dirty="0"/>
              <a:t>Сергей Игнатов, 16 юни 2004</a:t>
            </a:r>
            <a:br>
              <a:rPr lang="bg-BG" sz="2000" i="1" dirty="0"/>
            </a:br>
            <a:endParaRPr lang="bg-BG" sz="2000" i="1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293341"/>
            <a:ext cx="10515600" cy="2364259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Все </a:t>
            </a:r>
            <a:r>
              <a:rPr lang="ru-RU" sz="3200" dirty="0" err="1" smtClean="0"/>
              <a:t>повече</a:t>
            </a:r>
            <a:r>
              <a:rPr lang="ru-RU" sz="3200" dirty="0" smtClean="0"/>
              <a:t> се </a:t>
            </a:r>
            <a:r>
              <a:rPr lang="ru-RU" sz="3200" dirty="0" err="1" smtClean="0"/>
              <a:t>убеждавам</a:t>
            </a:r>
            <a:r>
              <a:rPr lang="ru-RU" sz="3200" dirty="0" smtClean="0"/>
              <a:t>, че </a:t>
            </a:r>
            <a:r>
              <a:rPr lang="ru-RU" sz="3200" dirty="0" err="1" smtClean="0"/>
              <a:t>ние</a:t>
            </a:r>
            <a:r>
              <a:rPr lang="ru-RU" sz="3200" dirty="0" smtClean="0"/>
              <a:t> не </a:t>
            </a:r>
            <a:r>
              <a:rPr lang="ru-RU" sz="3200" dirty="0" err="1" smtClean="0"/>
              <a:t>откриваме</a:t>
            </a:r>
            <a:r>
              <a:rPr lang="ru-RU" sz="3200" dirty="0" smtClean="0"/>
              <a:t> </a:t>
            </a:r>
            <a:r>
              <a:rPr lang="ru-RU" sz="3200" dirty="0" err="1" smtClean="0"/>
              <a:t>древните</a:t>
            </a:r>
            <a:r>
              <a:rPr lang="ru-RU" sz="3200" dirty="0" smtClean="0"/>
              <a:t> цивилизации, а </a:t>
            </a:r>
            <a:r>
              <a:rPr lang="ru-RU" sz="3200" dirty="0" err="1" smtClean="0"/>
              <a:t>тъкмо</a:t>
            </a:r>
            <a:r>
              <a:rPr lang="ru-RU" sz="3200" dirty="0" smtClean="0"/>
              <a:t> </a:t>
            </a:r>
            <a:r>
              <a:rPr lang="ru-RU" sz="3200" dirty="0" err="1" smtClean="0"/>
              <a:t>обратното</a:t>
            </a:r>
            <a:r>
              <a:rPr lang="ru-RU" sz="3200" dirty="0" smtClean="0"/>
              <a:t>. </a:t>
            </a:r>
            <a:r>
              <a:rPr lang="ru-RU" sz="3200" dirty="0" err="1" smtClean="0"/>
              <a:t>Древните</a:t>
            </a:r>
            <a:r>
              <a:rPr lang="ru-RU" sz="3200" dirty="0" smtClean="0"/>
              <a:t> цивилизации се </a:t>
            </a:r>
            <a:r>
              <a:rPr lang="ru-RU" sz="3200" dirty="0" err="1" smtClean="0"/>
              <a:t>саморазкриват</a:t>
            </a:r>
            <a:r>
              <a:rPr lang="ru-RU" sz="3200" dirty="0" smtClean="0"/>
              <a:t> пред нас - всяка в </a:t>
            </a:r>
            <a:r>
              <a:rPr lang="ru-RU" sz="3200" dirty="0" err="1" smtClean="0"/>
              <a:t>своето</a:t>
            </a:r>
            <a:r>
              <a:rPr lang="ru-RU" sz="3200" dirty="0" smtClean="0"/>
              <a:t> </a:t>
            </a:r>
            <a:r>
              <a:rPr lang="ru-RU" sz="3200" dirty="0" err="1" smtClean="0"/>
              <a:t>време</a:t>
            </a:r>
            <a:r>
              <a:rPr lang="ru-RU" sz="3200" dirty="0" smtClean="0"/>
              <a:t>. 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21393838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а">
  <a:themeElements>
    <a:clrScheme name="База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а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а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TM03457444[[fn=База]]</Template>
  <TotalTime>6</TotalTime>
  <Words>216</Words>
  <Application>Microsoft Office PowerPoint</Application>
  <PresentationFormat>Широк екран</PresentationFormat>
  <Paragraphs>9</Paragraphs>
  <Slides>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6" baseType="lpstr">
      <vt:lpstr>Corbel</vt:lpstr>
      <vt:lpstr>База</vt:lpstr>
      <vt:lpstr>Древен Египет</vt:lpstr>
      <vt:lpstr>Презентация на PowerPoint</vt:lpstr>
      <vt:lpstr>Живопис</vt:lpstr>
      <vt:lpstr>Из Предговор към третото издание на “Египет на Фараоните” Сергей Игнатов, 16 юни 2004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Древен Египет</dc:title>
  <dc:creator>Mihael Dimitrov</dc:creator>
  <cp:lastModifiedBy>Mihael Dimitrov</cp:lastModifiedBy>
  <cp:revision>1</cp:revision>
  <dcterms:created xsi:type="dcterms:W3CDTF">2015-03-26T11:46:09Z</dcterms:created>
  <dcterms:modified xsi:type="dcterms:W3CDTF">2015-03-26T11:52:11Z</dcterms:modified>
</cp:coreProperties>
</file>