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7" r:id="rId2"/>
    <p:sldId id="258" r:id="rId3"/>
    <p:sldId id="259" r:id="rId4"/>
    <p:sldId id="261" r:id="rId5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udent\BStefanova\Test_Primer1_za%20izpit\Result%20-Excel&amp;PowerPoint&amp;Internet\Gem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bg-BG"/>
              <a:t>Твърдост</a:t>
            </a:r>
            <a:r>
              <a:rPr lang="en-US"/>
              <a:t> </a:t>
            </a:r>
            <a:r>
              <a:rPr lang="bg-BG"/>
              <a:t>на скъпоценните камъни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bg-BG"/>
        </a:p>
      </c:txPr>
    </c:title>
    <c:autoTitleDeleted val="0"/>
    <c:view3D>
      <c:rotX val="15"/>
      <c:rotY val="20"/>
      <c:depthPercent val="100"/>
      <c:rAngAx val="0"/>
    </c:view3D>
    <c:floor>
      <c:thickness val="0"/>
      <c:spPr>
        <a:solidFill>
          <a:schemeClr val="dk1">
            <a:tint val="88500"/>
            <a:alpha val="30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[Gem.xlsx]Sheet1!$B$2</c:f>
              <c:strCache>
                <c:ptCount val="1"/>
                <c:pt idx="0">
                  <c:v>Твърдост</c:v>
                </c:pt>
              </c:strCache>
            </c:strRef>
          </c:tx>
          <c:spPr>
            <a:solidFill>
              <a:schemeClr val="dk1">
                <a:tint val="88500"/>
                <a:lumMod val="20000"/>
                <a:lumOff val="80000"/>
              </a:schemeClr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7.2760345611641323E-3"/>
                  <c:y val="-3.598201465912943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1.6371077762619372E-2"/>
                  <c:y val="-3.598201465912943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1.6371077762619372E-2"/>
                  <c:y val="-3.19840130303372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1.0914051841746248E-2"/>
                  <c:y val="-3.598201465912950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1.6371077762619372E-2"/>
                  <c:y val="-2.398800977275295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solidFill>
                <a:schemeClr val="dk1">
                  <a:tint val="88500"/>
                  <a:alpha val="7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bg-BG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tint val="88500"/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[Gem.xlsx]Sheet1!$A$3:$A$7</c:f>
              <c:strCache>
                <c:ptCount val="5"/>
                <c:pt idx="0">
                  <c:v>Диамант</c:v>
                </c:pt>
                <c:pt idx="1">
                  <c:v>Рубин</c:v>
                </c:pt>
                <c:pt idx="2">
                  <c:v>Сапфир</c:v>
                </c:pt>
                <c:pt idx="3">
                  <c:v>Аметист</c:v>
                </c:pt>
                <c:pt idx="4">
                  <c:v>Изумруд</c:v>
                </c:pt>
              </c:strCache>
            </c:strRef>
          </c:cat>
          <c:val>
            <c:numRef>
              <c:f>[Gem.xlsx]Sheet1!$B$3:$B$7</c:f>
              <c:numCache>
                <c:formatCode>General</c:formatCode>
                <c:ptCount val="5"/>
                <c:pt idx="0">
                  <c:v>10</c:v>
                </c:pt>
                <c:pt idx="1">
                  <c:v>9</c:v>
                </c:pt>
                <c:pt idx="2">
                  <c:v>9</c:v>
                </c:pt>
                <c:pt idx="3">
                  <c:v>7</c:v>
                </c:pt>
                <c:pt idx="4">
                  <c:v>7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4"/>
        <c:gapDepth val="0"/>
        <c:shape val="box"/>
        <c:axId val="367424128"/>
        <c:axId val="367424520"/>
        <c:axId val="0"/>
      </c:bar3DChart>
      <c:catAx>
        <c:axId val="3674241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60000"/>
                  <a:lumOff val="4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spc="15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367424520"/>
        <c:crosses val="autoZero"/>
        <c:auto val="1"/>
        <c:lblAlgn val="ctr"/>
        <c:lblOffset val="100"/>
        <c:noMultiLvlLbl val="0"/>
      </c:catAx>
      <c:valAx>
        <c:axId val="3674245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367424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tint val="88500"/>
      </a:schemeClr>
    </a:solidFill>
    <a:ln w="9525" cap="flat" cmpd="sng" algn="ctr">
      <a:solidFill>
        <a:schemeClr val="dk1">
          <a:tint val="88500"/>
        </a:schemeClr>
      </a:solidFill>
      <a:round/>
    </a:ln>
    <a:effectLst/>
  </c:spPr>
  <c:txPr>
    <a:bodyPr/>
    <a:lstStyle/>
    <a:p>
      <a:pPr>
        <a:defRPr/>
      </a:pPr>
      <a:endParaRPr lang="bg-BG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5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defRPr sz="900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900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lumMod val="20000"/>
          <a:lumOff val="8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lumMod val="20000"/>
          <a:lumOff val="80000"/>
        </a:schemeClr>
      </a:solidFill>
      <a:sp3d/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>
      <cs:styleClr val="0"/>
    </cs:fillRef>
    <cs:effectRef idx="0"/>
    <cs:fontRef idx="minor">
      <a:schemeClr val="dk1"/>
    </cs:fontRef>
    <cs:spPr>
      <a:solidFill>
        <a:schemeClr val="phClr">
          <a:alpha val="30000"/>
        </a:schemeClr>
      </a:solidFill>
      <a:sp3d/>
    </cs:spPr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lumMod val="60000"/>
            <a:lumOff val="40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lumMod val="50000"/>
            <a:lumOff val="5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DED1-4D99-4033-A772-8F0A07E13E84}" type="datetimeFigureOut">
              <a:rPr lang="bg-BG" smtClean="0"/>
              <a:t>25.3.2015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80EF-A12D-40AF-96DC-D215943B1B56}" type="slidenum">
              <a:rPr lang="bg-BG" smtClean="0"/>
              <a:t>‹#›</a:t>
            </a:fld>
            <a:endParaRPr lang="bg-BG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720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DED1-4D99-4033-A772-8F0A07E13E84}" type="datetimeFigureOut">
              <a:rPr lang="bg-BG" smtClean="0"/>
              <a:t>25.3.2015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80EF-A12D-40AF-96DC-D215943B1B5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20383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DED1-4D99-4033-A772-8F0A07E13E84}" type="datetimeFigureOut">
              <a:rPr lang="bg-BG" smtClean="0"/>
              <a:t>25.3.2015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80EF-A12D-40AF-96DC-D215943B1B5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87371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DED1-4D99-4033-A772-8F0A07E13E84}" type="datetimeFigureOut">
              <a:rPr lang="bg-BG" smtClean="0"/>
              <a:t>25.3.2015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80EF-A12D-40AF-96DC-D215943B1B56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66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DED1-4D99-4033-A772-8F0A07E13E84}" type="datetimeFigureOut">
              <a:rPr lang="bg-BG" smtClean="0"/>
              <a:t>25.3.2015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80EF-A12D-40AF-96DC-D215943B1B5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77533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DED1-4D99-4033-A772-8F0A07E13E84}" type="datetimeFigureOut">
              <a:rPr lang="bg-BG" smtClean="0"/>
              <a:t>25.3.2015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80EF-A12D-40AF-96DC-D215943B1B56}" type="slidenum">
              <a:rPr lang="bg-BG" smtClean="0"/>
              <a:t>‹#›</a:t>
            </a:fld>
            <a:endParaRPr lang="bg-BG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0419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DED1-4D99-4033-A772-8F0A07E13E84}" type="datetimeFigureOut">
              <a:rPr lang="bg-BG" smtClean="0"/>
              <a:t>25.3.2015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80EF-A12D-40AF-96DC-D215943B1B5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08479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DED1-4D99-4033-A772-8F0A07E13E84}" type="datetimeFigureOut">
              <a:rPr lang="bg-BG" smtClean="0"/>
              <a:t>25.3.2015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80EF-A12D-40AF-96DC-D215943B1B5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4288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DED1-4D99-4033-A772-8F0A07E13E84}" type="datetimeFigureOut">
              <a:rPr lang="bg-BG" smtClean="0"/>
              <a:t>25.3.2015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80EF-A12D-40AF-96DC-D215943B1B5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0253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DED1-4D99-4033-A772-8F0A07E13E84}" type="datetimeFigureOut">
              <a:rPr lang="bg-BG" smtClean="0"/>
              <a:t>25.3.2015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80EF-A12D-40AF-96DC-D215943B1B5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89286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DED1-4D99-4033-A772-8F0A07E13E84}" type="datetimeFigureOut">
              <a:rPr lang="bg-BG" smtClean="0"/>
              <a:t>25.3.2015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80EF-A12D-40AF-96DC-D215943B1B5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2720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DED1-4D99-4033-A772-8F0A07E13E84}" type="datetimeFigureOut">
              <a:rPr lang="bg-BG" smtClean="0"/>
              <a:t>25.3.2015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80EF-A12D-40AF-96DC-D215943B1B5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68735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DED1-4D99-4033-A772-8F0A07E13E84}" type="datetimeFigureOut">
              <a:rPr lang="bg-BG" smtClean="0"/>
              <a:t>25.3.2015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80EF-A12D-40AF-96DC-D215943B1B5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09805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DED1-4D99-4033-A772-8F0A07E13E84}" type="datetimeFigureOut">
              <a:rPr lang="bg-BG" smtClean="0"/>
              <a:t>25.3.2015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80EF-A12D-40AF-96DC-D215943B1B5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7627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DED1-4D99-4033-A772-8F0A07E13E84}" type="datetimeFigureOut">
              <a:rPr lang="bg-BG" smtClean="0"/>
              <a:t>25.3.2015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80EF-A12D-40AF-96DC-D215943B1B5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650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DED1-4D99-4033-A772-8F0A07E13E84}" type="datetimeFigureOut">
              <a:rPr lang="bg-BG" smtClean="0"/>
              <a:t>25.3.2015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80EF-A12D-40AF-96DC-D215943B1B5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262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DED1-4D99-4033-A772-8F0A07E13E84}" type="datetimeFigureOut">
              <a:rPr lang="bg-BG" smtClean="0"/>
              <a:t>25.3.2015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80EF-A12D-40AF-96DC-D215943B1B5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4343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7B2DED1-4D99-4033-A772-8F0A07E13E84}" type="datetimeFigureOut">
              <a:rPr lang="bg-BG" smtClean="0"/>
              <a:t>25.3.2015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C9380EF-A12D-40AF-96DC-D215943B1B5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97556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11408" y="779560"/>
            <a:ext cx="5972200" cy="2232248"/>
          </a:xfrm>
        </p:spPr>
        <p:txBody>
          <a:bodyPr>
            <a:normAutofit/>
          </a:bodyPr>
          <a:lstStyle/>
          <a:p>
            <a:pPr algn="r"/>
            <a:r>
              <a:rPr lang="bg-BG" sz="5200" dirty="0"/>
              <a:t>Скъпоценните камъни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083608" y="5705856"/>
            <a:ext cx="4529311" cy="697590"/>
          </a:xfrm>
        </p:spPr>
        <p:txBody>
          <a:bodyPr/>
          <a:lstStyle/>
          <a:p>
            <a:pPr algn="r"/>
            <a:r>
              <a:rPr lang="bg-BG" dirty="0">
                <a:solidFill>
                  <a:schemeClr val="tx1"/>
                </a:solidFill>
              </a:rPr>
              <a:t>Автор: </a:t>
            </a:r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bg-BG" dirty="0">
                <a:solidFill>
                  <a:schemeClr val="tx1"/>
                </a:solidFill>
              </a:rPr>
              <a:t>Вашето </a:t>
            </a:r>
            <a:r>
              <a:rPr lang="bg-BG" dirty="0" smtClean="0">
                <a:solidFill>
                  <a:schemeClr val="tx1"/>
                </a:solidFill>
              </a:rPr>
              <a:t>име, ф. Ви №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  <a:endParaRPr lang="bg-B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8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1004" y="320040"/>
            <a:ext cx="3657600" cy="1371600"/>
          </a:xfrm>
        </p:spPr>
        <p:txBody>
          <a:bodyPr anchor="ctr"/>
          <a:lstStyle/>
          <a:p>
            <a:pPr algn="ctr"/>
            <a:r>
              <a:rPr lang="bg-BG" sz="4800" dirty="0"/>
              <a:t>Стойност</a:t>
            </a: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13" y="1270508"/>
            <a:ext cx="5080000" cy="3810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7021004" y="1789175"/>
            <a:ext cx="3657600" cy="2091267"/>
          </a:xfrm>
        </p:spPr>
        <p:txBody>
          <a:bodyPr>
            <a:noAutofit/>
          </a:bodyPr>
          <a:lstStyle/>
          <a:p>
            <a:pPr algn="ctr"/>
            <a:r>
              <a:rPr lang="bg-BG" sz="2400" dirty="0">
                <a:solidFill>
                  <a:schemeClr val="tx1"/>
                </a:solidFill>
              </a:rPr>
              <a:t>Стойността на скъпоценните камъни се определя от тяхната рядкост и красота, но тя може да бъде увеличена многократно чрез шлифоване и фасетиране.</a:t>
            </a:r>
          </a:p>
        </p:txBody>
      </p:sp>
    </p:spTree>
    <p:extLst>
      <p:ext uri="{BB962C8B-B14F-4D97-AF65-F5344CB8AC3E}">
        <p14:creationId xmlns:p14="http://schemas.microsoft.com/office/powerpoint/2010/main" val="3006931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996696" y="4487332"/>
            <a:ext cx="6894576" cy="1507067"/>
          </a:xfrm>
        </p:spPr>
        <p:txBody>
          <a:bodyPr>
            <a:noAutofit/>
          </a:bodyPr>
          <a:lstStyle/>
          <a:p>
            <a:r>
              <a:rPr lang="bg-BG" sz="2800" b="1" u="sng" dirty="0"/>
              <a:t>Най-общо скъпоценните камъни се разделят на:</a:t>
            </a:r>
            <a:endParaRPr lang="bg-BG" sz="28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spcBef>
                <a:spcPts val="0"/>
              </a:spcBef>
              <a:buFont typeface="+mj-lt"/>
              <a:buAutoNum type="arabicParenR"/>
            </a:pPr>
            <a:r>
              <a:rPr lang="bg-BG" sz="3200" i="1" dirty="0">
                <a:solidFill>
                  <a:schemeClr val="tx1"/>
                </a:solidFill>
                <a:latin typeface="Times New Roman"/>
                <a:ea typeface="Times New Roman"/>
              </a:rPr>
              <a:t>скъпоценни камъни с неорганичен произход – традиционни и нетрадиционни (редки и екзотични скъпоценни камъни, които рядко се използват в бижутерийната промишленост</a:t>
            </a:r>
            <a:r>
              <a:rPr lang="en-US" sz="3200" i="1" dirty="0">
                <a:solidFill>
                  <a:schemeClr val="tx1"/>
                </a:solidFill>
                <a:latin typeface="Times New Roman"/>
                <a:ea typeface="Times New Roman"/>
              </a:rPr>
              <a:t>);</a:t>
            </a:r>
            <a:endParaRPr lang="bg-BG" sz="3200" dirty="0">
              <a:solidFill>
                <a:schemeClr val="tx1"/>
              </a:solidFill>
              <a:latin typeface="Times New Roman"/>
              <a:ea typeface="Times New Roman"/>
            </a:endParaRPr>
          </a:p>
          <a:p>
            <a:pPr algn="just">
              <a:spcBef>
                <a:spcPts val="0"/>
              </a:spcBef>
              <a:buFont typeface="+mj-lt"/>
              <a:buAutoNum type="arabicParenR"/>
            </a:pPr>
            <a:r>
              <a:rPr lang="bg-BG" sz="3200" i="1" dirty="0">
                <a:solidFill>
                  <a:schemeClr val="tx1"/>
                </a:solidFill>
                <a:latin typeface="Times New Roman"/>
                <a:ea typeface="Times New Roman"/>
              </a:rPr>
              <a:t>скъпоценни камъни с органичен произход (перла, седеф, кехлибар)</a:t>
            </a:r>
            <a:r>
              <a:rPr lang="en-US" sz="3200" i="1" dirty="0">
                <a:solidFill>
                  <a:schemeClr val="tx1"/>
                </a:solidFill>
                <a:latin typeface="Times New Roman"/>
                <a:ea typeface="Times New Roman"/>
              </a:rPr>
              <a:t>;</a:t>
            </a:r>
            <a:endParaRPr lang="bg-BG" sz="3200" dirty="0">
              <a:solidFill>
                <a:schemeClr val="tx1"/>
              </a:solidFill>
              <a:latin typeface="Times New Roman"/>
              <a:ea typeface="Times New Roman"/>
            </a:endParaRPr>
          </a:p>
          <a:p>
            <a:pPr>
              <a:spcBef>
                <a:spcPts val="0"/>
              </a:spcBef>
              <a:buFont typeface="+mj-lt"/>
              <a:buAutoNum type="arabicParenR"/>
            </a:pPr>
            <a:r>
              <a:rPr lang="bg-BG" sz="3200" i="1" dirty="0">
                <a:solidFill>
                  <a:schemeClr val="tx1"/>
                </a:solidFill>
                <a:latin typeface="Times New Roman"/>
                <a:ea typeface="Times New Roman"/>
              </a:rPr>
              <a:t>изкуствени скъпоценни камъни.</a:t>
            </a:r>
            <a:endParaRPr lang="bg-BG" sz="3200" dirty="0">
              <a:solidFill>
                <a:schemeClr val="tx1"/>
              </a:solidFill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01464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5"/>
          <p:cNvSpPr>
            <a:spLocks noGrp="1" noChangeArrowheads="1"/>
          </p:cNvSpPr>
          <p:nvPr>
            <p:ph type="title"/>
          </p:nvPr>
        </p:nvSpPr>
        <p:spPr>
          <a:xfrm>
            <a:off x="702500" y="5340096"/>
            <a:ext cx="8534400" cy="1010919"/>
          </a:xfrm>
        </p:spPr>
        <p:txBody>
          <a:bodyPr>
            <a:normAutofit/>
          </a:bodyPr>
          <a:lstStyle/>
          <a:p>
            <a:pPr algn="ctr"/>
            <a:r>
              <a:rPr lang="bg-BG" sz="2000" dirty="0"/>
              <a:t>Скъпоценните камъни често са класифицирани според твърдостта им съгласно скалата  на Моос.</a:t>
            </a:r>
            <a:endParaRPr lang="bg-BG" sz="2000" b="1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6037662"/>
              </p:ext>
            </p:extLst>
          </p:nvPr>
        </p:nvGraphicFramePr>
        <p:xfrm>
          <a:off x="906162" y="362464"/>
          <a:ext cx="8633254" cy="49776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6959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39</TotalTime>
  <Words>105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Century Gothic</vt:lpstr>
      <vt:lpstr>Times New Roman</vt:lpstr>
      <vt:lpstr>Wingdings 3</vt:lpstr>
      <vt:lpstr>Slice</vt:lpstr>
      <vt:lpstr>Скъпоценните камъни</vt:lpstr>
      <vt:lpstr>Стойност</vt:lpstr>
      <vt:lpstr>Най-общо скъпоценните камъни се разделят на:</vt:lpstr>
      <vt:lpstr>Скъпоценните камъни често са класифицирани според твърдостта им съгласно скалата  на Моос.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Скъпоценните камъни</dc:title>
  <dc:creator>user</dc:creator>
  <cp:lastModifiedBy>NBU Student</cp:lastModifiedBy>
  <cp:revision>9</cp:revision>
  <dcterms:created xsi:type="dcterms:W3CDTF">2014-08-24T08:46:43Z</dcterms:created>
  <dcterms:modified xsi:type="dcterms:W3CDTF">2015-03-25T11:13:19Z</dcterms:modified>
</cp:coreProperties>
</file>