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el\Desktop\PhD\PC\Test_Primer3_za%20izpit\3TestComUPR_44011\SEE\Venez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БРОЙ</a:t>
            </a:r>
            <a:r>
              <a:rPr lang="bg-BG" baseline="0"/>
              <a:t> ПЪТИ КОГАТО НИВОТО НА ВОДАТА СЕ Е ПОКАЧИЛО С ПОВЕЧЕ ОТ 1 М</a:t>
            </a:r>
            <a:endParaRPr lang="bg-BG"/>
          </a:p>
        </c:rich>
      </c:tx>
      <c:layout>
        <c:manualLayout>
          <c:xMode val="edge"/>
          <c:yMode val="edge"/>
          <c:x val="0.10477983485147063"/>
          <c:y val="3.41207349081364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dk1">
                  <a:tint val="88500"/>
                </a:schemeClr>
              </a:outerShdw>
            </a:effectLst>
          </c:spPr>
          <c:marker>
            <c:symbol val="none"/>
          </c:marker>
          <c:dLbls>
            <c:spPr>
              <a:solidFill>
                <a:sysClr val="windowText" lastClr="000000">
                  <a:tint val="885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Лист1!$B$4:$B$17</c:f>
              <c:strCache>
                <c:ptCount val="14"/>
                <c:pt idx="0">
                  <c:v>1870 – 79 г.</c:v>
                </c:pt>
                <c:pt idx="1">
                  <c:v>1880 – 89 г.</c:v>
                </c:pt>
                <c:pt idx="2">
                  <c:v>1890 – 99 г.</c:v>
                </c:pt>
                <c:pt idx="3">
                  <c:v>1900 – 09 г.</c:v>
                </c:pt>
                <c:pt idx="4">
                  <c:v>1910 – 19 г.</c:v>
                </c:pt>
                <c:pt idx="5">
                  <c:v>1920 – 29 г.</c:v>
                </c:pt>
                <c:pt idx="6">
                  <c:v>1930 – 39 г.</c:v>
                </c:pt>
                <c:pt idx="7">
                  <c:v>1940 – 49 г.</c:v>
                </c:pt>
                <c:pt idx="8">
                  <c:v>1950 – 59 г.</c:v>
                </c:pt>
                <c:pt idx="9">
                  <c:v>1960 – 69 г.</c:v>
                </c:pt>
                <c:pt idx="10">
                  <c:v>1970 – 79 г.</c:v>
                </c:pt>
                <c:pt idx="11">
                  <c:v>1980 – 89 г.</c:v>
                </c:pt>
                <c:pt idx="12">
                  <c:v>1990 – 99 г.</c:v>
                </c:pt>
                <c:pt idx="13">
                  <c:v>2000 – 09 г.</c:v>
                </c:pt>
              </c:strCache>
            </c:strRef>
          </c:cat>
          <c:val>
            <c:numRef>
              <c:f>Лист1!$C$4:$C$17</c:f>
              <c:numCache>
                <c:formatCode>General</c:formatCode>
                <c:ptCount val="1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8</c:v>
                </c:pt>
                <c:pt idx="7">
                  <c:v>5</c:v>
                </c:pt>
                <c:pt idx="8">
                  <c:v>13</c:v>
                </c:pt>
                <c:pt idx="9">
                  <c:v>31</c:v>
                </c:pt>
                <c:pt idx="10">
                  <c:v>31</c:v>
                </c:pt>
                <c:pt idx="11">
                  <c:v>26</c:v>
                </c:pt>
                <c:pt idx="12">
                  <c:v>44</c:v>
                </c:pt>
                <c:pt idx="13">
                  <c:v>36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83483120"/>
        <c:axId val="283483904"/>
      </c:lineChart>
      <c:catAx>
        <c:axId val="28348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83483904"/>
        <c:crosses val="autoZero"/>
        <c:auto val="1"/>
        <c:lblAlgn val="ctr"/>
        <c:lblOffset val="100"/>
        <c:noMultiLvlLbl val="0"/>
      </c:catAx>
      <c:valAx>
        <c:axId val="283483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348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tint val="885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428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545003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318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4382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6767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8545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40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9848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80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09689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1397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96416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98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581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855402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375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22820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14972-C844-4359-9704-5B24A2A510FE}" type="datetimeFigureOut">
              <a:rPr lang="bg-BG" smtClean="0"/>
              <a:t>30.3.2015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9DC418-89D3-444E-AF36-63FC055A99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37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Венеция и морето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Автор</a:t>
            </a:r>
            <a:r>
              <a:rPr lang="en-US" dirty="0" smtClean="0"/>
              <a:t>: </a:t>
            </a:r>
            <a:r>
              <a:rPr lang="bg-BG" dirty="0" smtClean="0"/>
              <a:t>Михаел Минев Димитров, </a:t>
            </a:r>
            <a:r>
              <a:rPr lang="en-US" dirty="0" smtClean="0"/>
              <a:t>F44011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6055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808592"/>
              </p:ext>
            </p:extLst>
          </p:nvPr>
        </p:nvGraphicFramePr>
        <p:xfrm>
          <a:off x="1021492" y="823784"/>
          <a:ext cx="10149016" cy="5148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3994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500" b="1" dirty="0" smtClean="0"/>
              <a:t>От векове Венеция я грози опасността да изчезне под вълните на </a:t>
            </a:r>
            <a:r>
              <a:rPr lang="bg-BG" sz="2500" b="1" dirty="0" err="1" smtClean="0"/>
              <a:t>acqua</a:t>
            </a:r>
            <a:r>
              <a:rPr lang="bg-BG" sz="2500" b="1" dirty="0" smtClean="0"/>
              <a:t> </a:t>
            </a:r>
            <a:r>
              <a:rPr lang="bg-BG" sz="2500" b="1" dirty="0" err="1" smtClean="0"/>
              <a:t>alta</a:t>
            </a:r>
            <a:r>
              <a:rPr lang="bg-BG" sz="2500" b="1" dirty="0" smtClean="0"/>
              <a:t> – безмилостно редовните наводнения, – но това е най-дребния от всичките и проблеми:</a:t>
            </a:r>
            <a:endParaRPr lang="bg-BG" sz="25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bg-BG" dirty="0"/>
              <a:t>Брой на жителите на Венеция през 2007 г. 60 хиляди. Брой на посетителите през 2007 г. 21</a:t>
            </a:r>
            <a:r>
              <a:rPr lang="en-US" dirty="0"/>
              <a:t> </a:t>
            </a:r>
            <a:r>
              <a:rPr lang="bg-BG" dirty="0"/>
              <a:t>милиона.</a:t>
            </a:r>
          </a:p>
          <a:p>
            <a:pPr lvl="0"/>
            <a:r>
              <a:rPr lang="bg-BG" dirty="0"/>
              <a:t>Само за един уикенд през май 2008 г. 80 000 туристи са посетили града.</a:t>
            </a:r>
          </a:p>
          <a:p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bg-BG" dirty="0"/>
              <a:t>Обществените паркинги в </a:t>
            </a:r>
            <a:r>
              <a:rPr lang="bg-BG" dirty="0" err="1"/>
              <a:t>Местре</a:t>
            </a:r>
            <a:r>
              <a:rPr lang="bg-BG" dirty="0"/>
              <a:t> – в континенталната част, където хората оставят колите си, преди да хванат автобуса или влака до историческия център – се препълнили и затворили врати.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5656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148720"/>
          </a:xfrm>
        </p:spPr>
        <p:txBody>
          <a:bodyPr/>
          <a:lstStyle/>
          <a:p>
            <a:r>
              <a:rPr lang="bg-BG" b="1" dirty="0" smtClean="0"/>
              <a:t>Камбанарията на площад “Сан Марко”</a:t>
            </a:r>
            <a:endParaRPr lang="bg-BG" b="1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02" y="982663"/>
            <a:ext cx="5228196" cy="4892675"/>
          </a:xfrm>
        </p:spPr>
      </p:pic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2844273"/>
          </a:xfrm>
        </p:spPr>
        <p:txBody>
          <a:bodyPr>
            <a:normAutofit/>
          </a:bodyPr>
          <a:lstStyle/>
          <a:p>
            <a:r>
              <a:rPr lang="bg-BG" sz="1400" dirty="0" smtClean="0"/>
              <a:t>Камбанарията е издигната върху римски фундамент и е с височина 99 метра. Построена е през 9 в. като наблюдателна кула и фар за венецианските кораби. В този вид е оформена през 1514 г. от архитекта Бартоломео Бон. В продължение на векове камбанарията е издържала на бурите и земетресенията, но през 1902 г. се е срутила. Издигната е отново в съвършено същия вид, а тържественото откриване било през 1912 г. в деня на покровителя на Венеция. Венецианците я наричат “господарят на къщата”.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832404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рганичен">
  <a:themeElements>
    <a:clrScheme name="Органичен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Органичен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рганиче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191</Words>
  <Application>Microsoft Office PowerPoint</Application>
  <PresentationFormat>Широк екран</PresentationFormat>
  <Paragraphs>9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7" baseType="lpstr">
      <vt:lpstr>Arial</vt:lpstr>
      <vt:lpstr>Garamond</vt:lpstr>
      <vt:lpstr>Органичен</vt:lpstr>
      <vt:lpstr>Венеция и морето</vt:lpstr>
      <vt:lpstr>Презентация на PowerPoint</vt:lpstr>
      <vt:lpstr>От векове Венеция я грози опасността да изчезне под вълните на acqua alta – безмилостно редовните наводнения, – но това е най-дребния от всичките и проблеми:</vt:lpstr>
      <vt:lpstr>Камбанарията на площад “Сан Марко”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Венеция и морето</dc:title>
  <dc:creator>Mihael Dimitrov</dc:creator>
  <cp:lastModifiedBy>Mihael Dimitrov</cp:lastModifiedBy>
  <cp:revision>2</cp:revision>
  <dcterms:created xsi:type="dcterms:W3CDTF">2015-03-30T10:39:17Z</dcterms:created>
  <dcterms:modified xsi:type="dcterms:W3CDTF">2015-03-30T10:51:13Z</dcterms:modified>
</cp:coreProperties>
</file>