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>
        <c:manualLayout>
          <c:xMode val="edge"/>
          <c:yMode val="edge"/>
          <c:x val="0.13317693908951031"/>
          <c:y val="3.0303030303030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Брой пъти когато нивото на водата се е покачило с повече от 1 м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dk1">
                  <a:tint val="88500"/>
                </a:schemeClr>
              </a:outerShdw>
            </a:effectLst>
          </c:spPr>
          <c:marker>
            <c:symbol val="none"/>
          </c:marker>
          <c:dLbls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Sheet1!$B$3:$B$16</c:f>
              <c:strCache>
                <c:ptCount val="14"/>
                <c:pt idx="0">
                  <c:v>1870 - 79 г.</c:v>
                </c:pt>
                <c:pt idx="1">
                  <c:v>1880 - 89 г.</c:v>
                </c:pt>
                <c:pt idx="2">
                  <c:v>1890 - 99 г.</c:v>
                </c:pt>
                <c:pt idx="3">
                  <c:v>1900 - 09 г.</c:v>
                </c:pt>
                <c:pt idx="4">
                  <c:v>1910 - 19 г.</c:v>
                </c:pt>
                <c:pt idx="5">
                  <c:v>1920 - 29 г.</c:v>
                </c:pt>
                <c:pt idx="6">
                  <c:v>1930 - 39 г.</c:v>
                </c:pt>
                <c:pt idx="7">
                  <c:v>1940 - 49 г.</c:v>
                </c:pt>
                <c:pt idx="8">
                  <c:v>1950 - 59 г.</c:v>
                </c:pt>
                <c:pt idx="9">
                  <c:v>1960 - 69 г.</c:v>
                </c:pt>
                <c:pt idx="10">
                  <c:v>1970 - 79 г.</c:v>
                </c:pt>
                <c:pt idx="11">
                  <c:v>1980 - 89 г.</c:v>
                </c:pt>
                <c:pt idx="12">
                  <c:v>1990 - 99 г.</c:v>
                </c:pt>
                <c:pt idx="13">
                  <c:v>2000 - 09 г.</c:v>
                </c:pt>
              </c:strCache>
            </c:strRef>
          </c:cat>
          <c:val>
            <c:numRef>
              <c:f>Sheet1!$C$3:$C$16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8</c:v>
                </c:pt>
                <c:pt idx="7">
                  <c:v>5</c:v>
                </c:pt>
                <c:pt idx="8">
                  <c:v>13</c:v>
                </c:pt>
                <c:pt idx="9">
                  <c:v>31</c:v>
                </c:pt>
                <c:pt idx="10">
                  <c:v>31</c:v>
                </c:pt>
                <c:pt idx="11">
                  <c:v>26</c:v>
                </c:pt>
                <c:pt idx="12">
                  <c:v>44</c:v>
                </c:pt>
                <c:pt idx="13">
                  <c:v>36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16203472"/>
        <c:axId val="316200336"/>
      </c:lineChart>
      <c:catAx>
        <c:axId val="316203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16200336"/>
        <c:crosses val="autoZero"/>
        <c:auto val="1"/>
        <c:lblAlgn val="ctr"/>
        <c:lblOffset val="100"/>
        <c:noMultiLvlLbl val="0"/>
      </c:catAx>
      <c:valAx>
        <c:axId val="31620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20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tint val="885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3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0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84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04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39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2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9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45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8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4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4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34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1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3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3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3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086359"/>
          </a:xfrm>
        </p:spPr>
        <p:txBody>
          <a:bodyPr/>
          <a:lstStyle/>
          <a:p>
            <a:r>
              <a:rPr lang="bg-BG" dirty="0" smtClean="0"/>
              <a:t>Венеция и морето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Автор: </a:t>
            </a:r>
            <a:r>
              <a:rPr lang="en-US" dirty="0" smtClean="0"/>
              <a:t>&lt;</a:t>
            </a:r>
            <a:r>
              <a:rPr lang="bg-BG" dirty="0" smtClean="0"/>
              <a:t>Вашето име, ф. Ви №</a:t>
            </a:r>
            <a:r>
              <a:rPr lang="en-US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9756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393648"/>
              </p:ext>
            </p:extLst>
          </p:nvPr>
        </p:nvGraphicFramePr>
        <p:xfrm>
          <a:off x="1197736" y="721217"/>
          <a:ext cx="9672034" cy="531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875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6481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bg-BG" sz="2800" b="1" dirty="0"/>
              <a:t>От векове Венеция я грози опасността да изчезне под вълните на </a:t>
            </a:r>
            <a:r>
              <a:rPr lang="bg-BG" sz="2800" b="1" dirty="0" err="1"/>
              <a:t>acqua</a:t>
            </a:r>
            <a:r>
              <a:rPr lang="bg-BG" sz="2800" b="1" dirty="0"/>
              <a:t> </a:t>
            </a:r>
            <a:r>
              <a:rPr lang="bg-BG" sz="2800" b="1" dirty="0" err="1"/>
              <a:t>alta</a:t>
            </a:r>
            <a:r>
              <a:rPr lang="bg-BG" sz="2800" b="1" dirty="0"/>
              <a:t> – безмилостно редовните наводнения, – но това е най-дребния от всичките и проблеми</a:t>
            </a:r>
            <a:r>
              <a:rPr lang="bg-BG" sz="2800" b="1" dirty="0" smtClean="0"/>
              <a:t>: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766336"/>
            <a:ext cx="4564401" cy="266854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sz="1900" dirty="0" smtClean="0"/>
              <a:t>Брой </a:t>
            </a:r>
            <a:r>
              <a:rPr lang="bg-BG" sz="1900" dirty="0"/>
              <a:t>на жителите на Венеция през 2007 г. 60 хиляди. Брой на посетителите през 2007 г. 21 милиона.</a:t>
            </a:r>
          </a:p>
          <a:p>
            <a:pPr lvl="0"/>
            <a:r>
              <a:rPr lang="bg-BG" sz="1900" dirty="0"/>
              <a:t>Само за един уикенд през май 2008 г. 80 000 туристи са посетили града.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733" y="2762040"/>
            <a:ext cx="5246227" cy="300339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bg-BG" sz="1900" dirty="0"/>
              <a:t>Обществените паркинги в </a:t>
            </a:r>
            <a:r>
              <a:rPr lang="bg-BG" sz="1900" dirty="0" err="1"/>
              <a:t>Местре</a:t>
            </a:r>
            <a:r>
              <a:rPr lang="bg-BG" sz="1900" dirty="0"/>
              <a:t> – в континенталната част, където хората оставят колите си, преди да хванат автобуса или влака до историческия център – </a:t>
            </a:r>
            <a:r>
              <a:rPr lang="bg-BG" sz="1900" dirty="0" smtClean="0"/>
              <a:t> се </a:t>
            </a:r>
            <a:r>
              <a:rPr lang="bg-BG" sz="1900" dirty="0"/>
              <a:t>препълнили и затворили врати.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60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408176" y="982662"/>
            <a:ext cx="3465576" cy="176053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effectLst/>
              </a:rPr>
              <a:t>Камбанарията на площад </a:t>
            </a:r>
            <a:r>
              <a:rPr lang="en-US" b="1" dirty="0" smtClean="0">
                <a:effectLst/>
              </a:rPr>
              <a:t>“</a:t>
            </a:r>
            <a:r>
              <a:rPr lang="ru-RU" b="1" dirty="0" smtClean="0">
                <a:effectLst/>
              </a:rPr>
              <a:t>Сан Марко</a:t>
            </a:r>
            <a:r>
              <a:rPr lang="en-US" b="1" dirty="0" smtClean="0">
                <a:effectLst/>
              </a:rPr>
              <a:t>”</a:t>
            </a:r>
            <a:r>
              <a:rPr lang="ru-RU" b="1" dirty="0" smtClean="0">
                <a:effectLst/>
              </a:rPr>
              <a:t> 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02" y="982663"/>
            <a:ext cx="5228196" cy="4892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980944"/>
            <a:ext cx="4396332" cy="3022758"/>
          </a:xfrm>
        </p:spPr>
        <p:txBody>
          <a:bodyPr>
            <a:noAutofit/>
          </a:bodyPr>
          <a:lstStyle/>
          <a:p>
            <a:r>
              <a:rPr lang="bg-BG" dirty="0" smtClean="0">
                <a:effectLst/>
              </a:rPr>
              <a:t>Камбанарията е издигната върху римски фундамент и е с височина 99 метра. Построена е през </a:t>
            </a:r>
            <a:r>
              <a:rPr lang="en-US" dirty="0" smtClean="0">
                <a:effectLst/>
              </a:rPr>
              <a:t>IX </a:t>
            </a:r>
            <a:r>
              <a:rPr lang="bg-BG" dirty="0" smtClean="0">
                <a:effectLst/>
              </a:rPr>
              <a:t>в. като наблюдателна кула и фар за венецианските кораби.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В този вид е оформена през 1514 г. от архитекта Бартоломео Бон.</a:t>
            </a:r>
            <a:r>
              <a:rPr lang="en-US" dirty="0" smtClean="0">
                <a:effectLst/>
              </a:rPr>
              <a:t> </a:t>
            </a:r>
            <a:r>
              <a:rPr lang="bg-BG" dirty="0" smtClean="0">
                <a:effectLst/>
              </a:rPr>
              <a:t>В продължение на векове камбанарията е издържала на бурите и земетресенията, но през 1902 г. се е срутила. Издигната е отново в съвършено същия вид, а тържественото откриване било през 1912 г. в деня на покровителя на Венеция. Венецианците я наричат “господарят на къщата”.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527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195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Венеция и морето</vt:lpstr>
      <vt:lpstr>PowerPoint Presentation</vt:lpstr>
      <vt:lpstr>От векове Венеция я грози опасността да изчезне под вълните на acqua alta – безмилостно редовните наводнения, – но това е най-дребния от всичките и проблеми:</vt:lpstr>
      <vt:lpstr>Камбанарията на площад “Сан Марко”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Венеция и морето</dc:title>
  <dc:creator>user</dc:creator>
  <cp:lastModifiedBy>NBU Student</cp:lastModifiedBy>
  <cp:revision>9</cp:revision>
  <dcterms:created xsi:type="dcterms:W3CDTF">2014-08-27T17:17:40Z</dcterms:created>
  <dcterms:modified xsi:type="dcterms:W3CDTF">2015-01-16T10:33:14Z</dcterms:modified>
</cp:coreProperties>
</file>