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72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49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422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72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197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27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5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52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1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03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0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50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3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31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39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625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46CC-232C-4491-B500-D270B01AEF7D}" type="datetimeFigureOut">
              <a:rPr lang="bg-BG" smtClean="0"/>
              <a:t>16.6.2017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9386-ECFB-4BC5-9224-12A5DE5926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236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quantpsy.org/" TargetMode="External"/><Relationship Id="rId2" Type="http://schemas.openxmlformats.org/officeDocument/2006/relationships/hyperlink" Target="https://www.google.com/tren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valisresearch.com/products/qualitative-data-analysis-softwa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400A10-0216-4D74-8D92-0752E5ED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85226"/>
            <a:ext cx="8791575" cy="5545123"/>
          </a:xfrm>
        </p:spPr>
        <p:txBody>
          <a:bodyPr>
            <a:normAutofit/>
          </a:bodyPr>
          <a:lstStyle/>
          <a:p>
            <a:pPr algn="ctr"/>
            <a:r>
              <a:rPr lang="bg-BG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Влияние на кризата в Р Украйна и гражданската война в Сирийската арабска република върху начина на възприемане на средата на сигурност в Р България и страните от Западна и Централна Европа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630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06A300-1466-4DB1-8E37-E172861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Разпределение на предлаганата информация във връзка с кризата в Р Украйна и конфликта в Сирийската арабска република във водещата медия в България, Германия, Франция и Великобритания</a:t>
            </a:r>
            <a:endParaRPr lang="bg-BG" sz="2000" dirty="0"/>
          </a:p>
        </p:txBody>
      </p:sp>
      <p:graphicFrame>
        <p:nvGraphicFramePr>
          <p:cNvPr id="5" name="Контейнер за съдържание 4">
            <a:extLst>
              <a:ext uri="{FF2B5EF4-FFF2-40B4-BE49-F238E27FC236}">
                <a16:creationId xmlns:a16="http://schemas.microsoft.com/office/drawing/2014/main" id="{9D78C6FA-E382-4303-8E55-36F908A71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877844"/>
              </p:ext>
            </p:extLst>
          </p:nvPr>
        </p:nvGraphicFramePr>
        <p:xfrm>
          <a:off x="2397760" y="2367280"/>
          <a:ext cx="7447278" cy="3251201"/>
        </p:xfrm>
        <a:graphic>
          <a:graphicData uri="http://schemas.openxmlformats.org/drawingml/2006/table">
            <a:tbl>
              <a:tblPr firstRow="1" firstCol="1" bandRow="1"/>
              <a:tblGrid>
                <a:gridCol w="1688006">
                  <a:extLst>
                    <a:ext uri="{9D8B030D-6E8A-4147-A177-3AD203B41FA5}">
                      <a16:colId xmlns:a16="http://schemas.microsoft.com/office/drawing/2014/main" val="594937015"/>
                    </a:ext>
                  </a:extLst>
                </a:gridCol>
                <a:gridCol w="1439818">
                  <a:extLst>
                    <a:ext uri="{9D8B030D-6E8A-4147-A177-3AD203B41FA5}">
                      <a16:colId xmlns:a16="http://schemas.microsoft.com/office/drawing/2014/main" val="3460474734"/>
                    </a:ext>
                  </a:extLst>
                </a:gridCol>
                <a:gridCol w="1439818">
                  <a:extLst>
                    <a:ext uri="{9D8B030D-6E8A-4147-A177-3AD203B41FA5}">
                      <a16:colId xmlns:a16="http://schemas.microsoft.com/office/drawing/2014/main" val="3888449562"/>
                    </a:ext>
                  </a:extLst>
                </a:gridCol>
                <a:gridCol w="1439818">
                  <a:extLst>
                    <a:ext uri="{9D8B030D-6E8A-4147-A177-3AD203B41FA5}">
                      <a16:colId xmlns:a16="http://schemas.microsoft.com/office/drawing/2014/main" val="1547416593"/>
                    </a:ext>
                  </a:extLst>
                </a:gridCol>
                <a:gridCol w="1439818">
                  <a:extLst>
                    <a:ext uri="{9D8B030D-6E8A-4147-A177-3AD203B41FA5}">
                      <a16:colId xmlns:a16="http://schemas.microsoft.com/office/drawing/2014/main" val="2990915081"/>
                    </a:ext>
                  </a:extLst>
                </a:gridCol>
              </a:tblGrid>
              <a:tr h="3152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bg-BG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България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Германия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Франция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Великобритания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9464553"/>
                  </a:ext>
                </a:extLst>
              </a:tr>
              <a:tr h="1642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Материали свързани с конфликта в Сирийската арабска република</a:t>
                      </a:r>
                      <a:endParaRPr lang="bg-BG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1565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1238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3106492"/>
                  </a:ext>
                </a:extLst>
              </a:tr>
              <a:tr h="978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Материали свързани с кризата в Р Украйна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2778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726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388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236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16%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9486094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Общо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4343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768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644</a:t>
                      </a:r>
                      <a:endParaRPr lang="bg-BG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1474</a:t>
                      </a:r>
                      <a:endParaRPr lang="bg-BG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72000">
                          <a:schemeClr val="tx1"/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596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5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CFDFF6-A833-49A8-86F5-814F7FE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Окончателни резултати от изследването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9AB6E9-C98B-49DA-97C1-11498E60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4970"/>
            <a:ext cx="9905999" cy="417771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Принадлежността към различни регионални пространства води до статистически значими разлики в начина, по който бива възприемана средата на сигурност</a:t>
            </a:r>
          </a:p>
          <a:p>
            <a:pPr marL="457200" indent="-457200">
              <a:buFont typeface="+mj-lt"/>
              <a:buAutoNum type="arabicPeriod"/>
            </a:pPr>
            <a:endParaRPr lang="bg-BG" sz="1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Съотношението между обективни и субективни фактори е трудно да бъде точно дефинирано</a:t>
            </a:r>
          </a:p>
          <a:p>
            <a:pPr marL="457200" indent="-457200">
              <a:buFont typeface="+mj-lt"/>
              <a:buAutoNum type="arabicPeriod"/>
            </a:pPr>
            <a:endParaRPr lang="bg-BG" sz="1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bg-BG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Проучването на обществените нагласи демонстрира несъвпадения, които трудно могат да бъдат обяснени единствено с географската близост до съответния източник на заплахи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35800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6812D2-C935-4BF1-95C0-20374735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източници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98F72AF-A491-4FD8-AC92-9BD0D95E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936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Йончев, Д. Разузнаване. С. „Фидес Ай енд Кей“. 2005.</a:t>
            </a:r>
            <a:endParaRPr lang="bg-BG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Trends</a:t>
            </a:r>
            <a:r>
              <a:rPr lang="ru-RU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Статистически данни налични на </a:t>
            </a:r>
            <a:r>
              <a:rPr lang="bg-BG" sz="1500" i="1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https://www.google.com/trends/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към 14.06.2017 г. </a:t>
            </a:r>
            <a:endParaRPr lang="bg-BG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Greenwood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Nikulin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Guide to Chi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Squared Testing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York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Wiley-Interscience Publication. 1996. </a:t>
            </a:r>
            <a:endParaRPr lang="bg-BG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Preacher, K. Calculation for the chi-square test: An interactive calculation tool for chi-square tests of goodness of fit and independence [Computer software]. 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Наличен на </a:t>
            </a:r>
            <a:r>
              <a:rPr lang="en-US" sz="1500" i="1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http://quantpsy.org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към 14.06.2017 г</a:t>
            </a: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bg-BG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Provalis Research. Qualitative data analysis software – QDA Miner [Computer Software]. 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Наличен на </a:t>
            </a:r>
            <a:r>
              <a:rPr lang="bg-BG" sz="1500" i="1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https://provalisresearch.com/products/qualitative-data-analysis-software/</a:t>
            </a:r>
            <a:r>
              <a:rPr lang="bg-BG" sz="1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към 14.06.2017 г. </a:t>
            </a:r>
            <a:endParaRPr lang="bg-BG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81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16C230-B994-4A3D-955B-344F5CAF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Насоченост на изследването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F65524-0531-486C-8F57-E13AF265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9468"/>
            <a:ext cx="9905999" cy="4471332"/>
          </a:xfrm>
        </p:spPr>
        <p:txBody>
          <a:bodyPr>
            <a:noAutofit/>
          </a:bodyPr>
          <a:lstStyle/>
          <a:p>
            <a:r>
              <a:rPr lang="bg-BG" b="1" dirty="0"/>
              <a:t>Основна цел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bg-BG" dirty="0"/>
              <a:t>открояване на разлики в начина на възприемане на средата на сигурност от лица, попадащи в различни регионални пространства</a:t>
            </a:r>
          </a:p>
          <a:p>
            <a:r>
              <a:rPr lang="bg-BG" b="1" dirty="0"/>
              <a:t>Възможна последваща цел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bg-BG" dirty="0"/>
              <a:t>разкриване на целенасочени усилия за формиране на обществените нагласи/показатели за установяване на подобно състояние</a:t>
            </a:r>
          </a:p>
          <a:p>
            <a:r>
              <a:rPr lang="bg-BG" b="1" dirty="0"/>
              <a:t>Използвани методи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bg-BG" dirty="0"/>
              <a:t>метод на анкетното проучване</a:t>
            </a:r>
            <a:r>
              <a:rPr lang="en-US" dirty="0"/>
              <a:t>, </a:t>
            </a:r>
            <a:r>
              <a:rPr lang="bg-BG" dirty="0"/>
              <a:t>Хи-квадрат метод</a:t>
            </a:r>
            <a:r>
              <a:rPr lang="en-US" dirty="0"/>
              <a:t>, </a:t>
            </a:r>
            <a:r>
              <a:rPr lang="bg-BG" dirty="0"/>
              <a:t>специализиран софтуер за осъществяване на количествен и качествен анализ на електронни източници </a:t>
            </a:r>
            <a:r>
              <a:rPr lang="en-US" dirty="0"/>
              <a:t>QDA Miner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онтейнер за съдържа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46" y="321733"/>
            <a:ext cx="3877363" cy="1638186"/>
          </a:xfrm>
          <a:prstGeom prst="rect">
            <a:avLst/>
          </a:prstGeom>
        </p:spPr>
      </p:pic>
      <p:sp useBgFill="1">
        <p:nvSpPr>
          <p:cNvPr id="113" name="Rectangle 10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Rectangle 1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Контейнер за съдържа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88" y="2661149"/>
            <a:ext cx="3992880" cy="1637081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A2D049A-E717-4479-8099-52C383112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8" y="5330149"/>
            <a:ext cx="3992880" cy="85120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8FE8CA-3B8F-4349-A7D9-29FEC5C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 от анкетното проучване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Content Placeholder 11"/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b="1" dirty="0"/>
              <a:t>Въпрос №1</a:t>
            </a:r>
            <a:r>
              <a:rPr lang="en-US" b="1" dirty="0"/>
              <a:t>: 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„Считате ли, че кризата в Р Украйна, свързана с анексирането на полуостров Крим от страна на Руската федерация и продължаващият конфликт в Донбас, както и гражданската война в Сирийската арабска република, оказват влияние върху сигурността на 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България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/(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Вашата държава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FA48725-559F-4036-9633-500199AB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28" y="321733"/>
            <a:ext cx="3923799" cy="1638186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1607D27-7012-4A1F-A69A-AD0C0DB9E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88" y="2706069"/>
            <a:ext cx="3992880" cy="1547241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F472650-34D9-491D-83B6-15A9F0978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8" y="5390874"/>
            <a:ext cx="3992880" cy="72975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DBFE33-FC23-43AF-A31D-9AC4A340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 от анкетното проучване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469C2F1-E04A-4699-B667-5C3BFF84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Въпрос №2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„В случай, че сте отговорили положително на горния въпрос, според Вас кой от двата конфликта засяга в по-голяма степен сигурността на Р България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/(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Вашата държава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?“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86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CD571F2-6450-4569-B631-F9C7D715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388" y="2641078"/>
            <a:ext cx="3992880" cy="1567205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E70BBE0-384D-435C-B80B-A04769A2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88" y="379362"/>
            <a:ext cx="3992880" cy="152727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18C5720-7542-4F65-8D86-7CF5EAFC4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8" y="5390874"/>
            <a:ext cx="3992880" cy="72975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6523B3-20B5-4ED8-A42B-3B8A845B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 от анкетното проучване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D1308F-D6CC-4747-9A6F-E5287D6F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Въпрос №3</a:t>
            </a:r>
            <a:r>
              <a:rPr lang="en-US" b="1" dirty="0"/>
              <a:t>: </a:t>
            </a:r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</a:rPr>
              <a:t>„По какъв начин възприемате намесата на Руската федерация, осъществена след 30 септември 2015 г., в гражданската война в Сирийската арабска република?“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950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5231179-E278-4C18-842A-2C569190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388" y="2609907"/>
            <a:ext cx="3923799" cy="1638186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AAC5728-109A-4D9A-8759-A41C39AE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88" y="339433"/>
            <a:ext cx="3992880" cy="1607134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68F429E-A1CB-4D09-AA0C-9A30DABC1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8" y="5390874"/>
            <a:ext cx="3992880" cy="72975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82332B-D834-419F-9E7F-FC604D5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 от анкетното проучване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79A1F7-193E-4B32-95C0-9F00341D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Въпрос №4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„Вярвате ли, че е възможно намирането на политическо решение на кризата в Р Украйна?“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39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Картина 5" descr="Картина, която съдържа небе&#10;&#10;Описание, генерирано с висока достоверност">
            <a:extLst>
              <a:ext uri="{FF2B5EF4-FFF2-40B4-BE49-F238E27FC236}">
                <a16:creationId xmlns:a16="http://schemas.microsoft.com/office/drawing/2014/main" id="{B3486791-BA1F-4A70-9778-60B4C473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34" y="1147146"/>
            <a:ext cx="4002891" cy="2201590"/>
          </a:xfrm>
          <a:prstGeom prst="rect">
            <a:avLst/>
          </a:prstGeom>
        </p:spPr>
      </p:pic>
      <p:pic>
        <p:nvPicPr>
          <p:cNvPr id="110" name="Контейнер за съдържание 3" descr="Картина, която съдържа открито&#10;&#10;Описание, генерирано с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3976730"/>
            <a:ext cx="4635583" cy="1274785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973468-E33B-4262-8F46-25A30D2F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 на търсене на информация пряко свързана със събитията, влияещи върху състоянието на средата на сигурност и представляващи обект на анкетното проучване</a:t>
            </a:r>
            <a:endParaRPr lang="bg-B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Content Placeholder 10"/>
          <p:cNvSpPr>
            <a:spLocks noGrp="1"/>
          </p:cNvSpPr>
          <p:nvPr>
            <p:ph idx="1"/>
          </p:nvPr>
        </p:nvSpPr>
        <p:spPr>
          <a:xfrm>
            <a:off x="6569957" y="3154261"/>
            <a:ext cx="4897793" cy="2636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Равнище и географско разпределение на търсене за „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Syria war</a:t>
            </a: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“ в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Google </a:t>
            </a: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за периода октомври 2011 – септември 2016 г.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500CC35-9CB3-4B36-BAE2-7F41C242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96" y="1147146"/>
            <a:ext cx="4021167" cy="2201590"/>
          </a:xfrm>
          <a:prstGeom prst="rect">
            <a:avLst/>
          </a:prstGeom>
        </p:spPr>
      </p:pic>
      <p:pic>
        <p:nvPicPr>
          <p:cNvPr id="20" name="Контейнер за съдържание 3" descr="Картина, която съдържа екранна снимка&#10;&#10;Описание, генерирано с висока достовернос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3976730"/>
            <a:ext cx="4635583" cy="1274785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99DC05-1D62-419C-A734-C6967F1C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 на търсене на информация пряко свързана със събитията, влияещи върху състоянието на средата на сигурност и представляващи обект на анкетното проучване</a:t>
            </a:r>
            <a:endParaRPr lang="bg-BG" sz="2000" dirty="0"/>
          </a:p>
        </p:txBody>
      </p:sp>
      <p:sp>
        <p:nvSpPr>
          <p:cNvPr id="21" name="Content Placeholder 9"/>
          <p:cNvSpPr>
            <a:spLocks noGrp="1"/>
          </p:cNvSpPr>
          <p:nvPr>
            <p:ph idx="1"/>
          </p:nvPr>
        </p:nvSpPr>
        <p:spPr>
          <a:xfrm>
            <a:off x="6569957" y="2604051"/>
            <a:ext cx="4747087" cy="3187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Равнище и географско разпределение на търсене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за „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Ukraine war</a:t>
            </a: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“ в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Google</a:t>
            </a:r>
            <a:r>
              <a:rPr lang="bg-BG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bg-BG" b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 периода октомври 2011 – септември 2016 г.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4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6A4FE7-153A-4E56-8705-96E81F90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Сравнение на равнището на търсене за „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Syria war</a:t>
            </a:r>
            <a:r>
              <a:rPr lang="bg-BG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“ (червен цвят)  и „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Ukraine war</a:t>
            </a:r>
            <a:r>
              <a:rPr lang="bg-BG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“ (син цвят) в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Google</a:t>
            </a:r>
            <a:endParaRPr lang="bg-BG" sz="2400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87028D9-F37C-468B-93EB-2D3B3BD4B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91" y="2097089"/>
            <a:ext cx="8756374" cy="29818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3317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Верига</Template>
  <TotalTime>219</TotalTime>
  <Words>635</Words>
  <Application>Microsoft Office PowerPoint</Application>
  <PresentationFormat>Широк екран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Верига</vt:lpstr>
      <vt:lpstr>Влияние на кризата в Р Украйна и гражданската война в Сирийската арабска република върху начина на възприемане на средата на сигурност в Р България и страните от Западна и Централна Европа </vt:lpstr>
      <vt:lpstr>Насоченост на изследването</vt:lpstr>
      <vt:lpstr>Резултати от анкетното проучване</vt:lpstr>
      <vt:lpstr>Резултати от анкетното проучване</vt:lpstr>
      <vt:lpstr>Резултати от анкетното проучване</vt:lpstr>
      <vt:lpstr>Резултати от анкетното проучване</vt:lpstr>
      <vt:lpstr>Степен на търсене на информация пряко свързана със събитията, влияещи върху състоянието на средата на сигурност и представляващи обект на анкетното проучване</vt:lpstr>
      <vt:lpstr>Степен на търсене на информация пряко свързана със събитията, влияещи върху състоянието на средата на сигурност и представляващи обект на анкетното проучване</vt:lpstr>
      <vt:lpstr>Сравнение на равнището на търсене за „Syria war“ (червен цвят)  и „Ukraine war“ (син цвят) в Google</vt:lpstr>
      <vt:lpstr>Разпределение на предлаганата информация във връзка с кризата в Р Украйна и конфликта в Сирийската арабска република във водещата медия в България, Германия, Франция и Великобритания</vt:lpstr>
      <vt:lpstr>Окончателни резултати от изследването</vt:lpstr>
      <vt:lpstr>Използвани 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Mihael Dimitrov</dc:creator>
  <cp:lastModifiedBy>Mihael Dimitrov</cp:lastModifiedBy>
  <cp:revision>27</cp:revision>
  <dcterms:created xsi:type="dcterms:W3CDTF">2017-06-14T11:17:50Z</dcterms:created>
  <dcterms:modified xsi:type="dcterms:W3CDTF">2017-06-16T09:42:54Z</dcterms:modified>
</cp:coreProperties>
</file>