
<file path=[Content_Types].xml><?xml version="1.0" encoding="utf-8"?>
<Types xmlns="http://schemas.openxmlformats.org/package/2006/content-types">
  <Default Extension="bin" ContentType="image/unknown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</p:sldMasterIdLst>
  <p:notesMasterIdLst>
    <p:notesMasterId r:id="rId12"/>
  </p:notesMasterIdLst>
  <p:sldIdLst>
    <p:sldId id="270" r:id="rId3"/>
    <p:sldId id="262" r:id="rId4"/>
    <p:sldId id="271" r:id="rId5"/>
    <p:sldId id="272" r:id="rId6"/>
    <p:sldId id="295" r:id="rId7"/>
    <p:sldId id="296" r:id="rId8"/>
    <p:sldId id="297" r:id="rId9"/>
    <p:sldId id="294" r:id="rId10"/>
    <p:sldId id="293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C8B"/>
    <a:srgbClr val="F76596"/>
    <a:srgbClr val="F42469"/>
    <a:srgbClr val="FF6699"/>
    <a:srgbClr val="EE0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FEFC9-81B5-4E11-90FD-51680A8F2B0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F5F5-B873-447C-9532-BF4D4D654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7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u="none">
                <a:solidFill>
                  <a:srgbClr val="C00000"/>
                </a:solidFill>
                <a:effectLst/>
              </a:rPr>
              <a:t>Add background image and send it to back:</a:t>
            </a:r>
          </a:p>
          <a:p>
            <a:r>
              <a:rPr lang="en-US" sz="3200" b="0" i="0" u="none"/>
              <a:t>Click on the icon to add a I</a:t>
            </a:r>
            <a:r>
              <a:rPr lang="en-US" sz="3200" b="0" i="0" u="none">
                <a:solidFill>
                  <a:srgbClr val="C00000"/>
                </a:solidFill>
              </a:rPr>
              <a:t>mage</a:t>
            </a:r>
            <a:r>
              <a:rPr lang="en-US" sz="3200" b="0" i="0" u="none"/>
              <a:t> &gt;&gt; Choose your Image &gt;&gt;  Right Click on Image &gt;&gt; Send to Back &gt;&gt; Send to Back.</a:t>
            </a:r>
          </a:p>
          <a:p>
            <a:endParaRPr lang="en-US" sz="3200" b="0"/>
          </a:p>
          <a:p>
            <a:r>
              <a:rPr lang="en-US" sz="3200" b="1">
                <a:solidFill>
                  <a:srgbClr val="C00000"/>
                </a:solidFill>
                <a:effectLst/>
              </a:rPr>
              <a:t>Change the image:</a:t>
            </a:r>
          </a:p>
          <a:p>
            <a:r>
              <a:rPr lang="en-US" sz="3200" b="0"/>
              <a:t>Right Click on Image </a:t>
            </a:r>
            <a:r>
              <a:rPr lang="en-US" sz="3200" b="0" i="0" u="none"/>
              <a:t>&gt;&gt;</a:t>
            </a:r>
            <a:r>
              <a:rPr lang="en-US" sz="3200" b="0" i="0" u="none" baseline="0"/>
              <a:t> </a:t>
            </a:r>
            <a:r>
              <a:rPr lang="en-US" sz="3200" b="0"/>
              <a:t>Change Picture </a:t>
            </a:r>
            <a:r>
              <a:rPr lang="en-US" sz="3200" b="0" i="0" u="none"/>
              <a:t>&gt;&gt;</a:t>
            </a:r>
            <a:r>
              <a:rPr lang="en-US" sz="3200" b="0"/>
              <a:t> Choose your Image.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9BC2EFC-28F3-48C0-BF6B-230A53BCFDFC}" type="slidenum">
              <a:rPr kumimoji="0" lang="es-MX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s-MX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99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29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84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275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64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72190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423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64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18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70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28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6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94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08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73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C0D7D-4A64-4047-851D-FE0C68A8A0E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B3B1C1-48AA-42E9-9014-724B45D23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6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rgbClr val="D7D9DB"/>
            </a:gs>
            <a:gs pos="64000">
              <a:srgbClr val="ECEEE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146" y="365083"/>
            <a:ext cx="10515709" cy="132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146" y="1825414"/>
            <a:ext cx="10515709" cy="4351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083486" y="6356408"/>
            <a:ext cx="2743021" cy="365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SV" sz="1000" kern="1200" smtClean="0">
                <a:solidFill>
                  <a:srgbClr val="656565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defTabSz="1208049"/>
            <a:fld id="{FF439014-E629-42E3-A58B-61A0F1C8CFFE}" type="slidenum">
              <a:rPr lang="en-US" smtClean="0"/>
              <a:pPr defTabSz="120804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9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/>
  <p:txStyles>
    <p:titleStyle>
      <a:lvl1pPr algn="l" defTabSz="45710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277" indent="-114277" algn="l" defTabSz="4571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86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99940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494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049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bin"/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jfif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file:///D:\Users\tezar.bimantoro\Pictures\adm.p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file:///D:\Users\tezar.bimantoro\Pictures\adm.png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553238" y="2295459"/>
            <a:ext cx="6749628" cy="1574914"/>
          </a:xfrm>
          <a:prstGeom prst="rect">
            <a:avLst/>
          </a:prstGeom>
          <a:noFill/>
          <a:ln w="1270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7">
              <a:buClr>
                <a:srgbClr val="000000"/>
              </a:buClr>
              <a:defRPr/>
            </a:pPr>
            <a:r>
              <a:rPr lang="es-SV" sz="2999" b="1" kern="0" dirty="0">
                <a:solidFill>
                  <a:srgbClr val="00206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Arial"/>
              </a:rPr>
              <a:t>IT DEPARTEMENT</a:t>
            </a:r>
            <a:endParaRPr lang="en-US" sz="2999" b="1" kern="0" dirty="0">
              <a:solidFill>
                <a:srgbClr val="002060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  <a:sym typeface="Arial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4240645" y="5313748"/>
            <a:ext cx="3374813" cy="382479"/>
          </a:xfrm>
          <a:prstGeom prst="roundRect">
            <a:avLst>
              <a:gd name="adj" fmla="val 504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7">
              <a:lnSpc>
                <a:spcPct val="114000"/>
              </a:lnSpc>
              <a:buClr>
                <a:srgbClr val="000000"/>
              </a:buClr>
              <a:defRPr/>
            </a:pPr>
            <a:r>
              <a:rPr lang="id-ID" sz="2000" kern="0">
                <a:solidFill>
                  <a:srgbClr val="FFFFFF"/>
                </a:solidFill>
                <a:latin typeface="Source Sans Pro Semibold" panose="020B0603030403020204" pitchFamily="34" charset="0"/>
                <a:cs typeface="Arial"/>
                <a:sym typeface="Arial"/>
              </a:rPr>
              <a:t>Present</a:t>
            </a:r>
            <a:r>
              <a:rPr lang="en-US" sz="2000" kern="0">
                <a:solidFill>
                  <a:srgbClr val="FFFFFF"/>
                </a:solidFill>
                <a:latin typeface="Source Sans Pro Semibold" panose="020B0603030403020204" pitchFamily="34" charset="0"/>
                <a:cs typeface="Arial"/>
                <a:sym typeface="Arial"/>
              </a:rPr>
              <a:t>s</a:t>
            </a:r>
            <a:endParaRPr lang="es-SV" sz="2000" kern="0">
              <a:solidFill>
                <a:srgbClr val="FFFFFF"/>
              </a:solidFill>
              <a:latin typeface="Source Sans Pro Semibold" panose="020B0603030403020204" pitchFamily="34" charset="0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" y="0"/>
            <a:ext cx="12191383" cy="6858000"/>
          </a:xfrm>
          <a:prstGeom prst="rect">
            <a:avLst/>
          </a:prstGeom>
          <a:solidFill>
            <a:srgbClr val="FFFF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17">
              <a:buClr>
                <a:srgbClr val="000000"/>
              </a:buClr>
              <a:defRPr/>
            </a:pPr>
            <a:endParaRPr lang="en-US" sz="1400" kern="0" dirty="0">
              <a:solidFill>
                <a:srgbClr val="FFEDE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0A67B-6395-DE0C-5BEF-A90C8FA1E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38" y="1189787"/>
            <a:ext cx="2112820" cy="782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9DDBE-FB89-864E-FD70-9497A4BA0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30" y="1175229"/>
            <a:ext cx="2202629" cy="7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23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ACAE585-B493-514E-C3DD-2F04FAEDEBEF}"/>
              </a:ext>
            </a:extLst>
          </p:cNvPr>
          <p:cNvSpPr/>
          <p:nvPr/>
        </p:nvSpPr>
        <p:spPr>
          <a:xfrm>
            <a:off x="2919982" y="2148434"/>
            <a:ext cx="8104575" cy="181154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" y="6062074"/>
            <a:ext cx="12167973" cy="782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Profile</a:t>
              </a:r>
              <a:endParaRPr kumimoji="0" lang="id-ID" altLang="zh-CN" sz="1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E3679A6F-AC8C-A30E-3803-4ADC706052A9}"/>
              </a:ext>
            </a:extLst>
          </p:cNvPr>
          <p:cNvSpPr/>
          <p:nvPr/>
        </p:nvSpPr>
        <p:spPr>
          <a:xfrm>
            <a:off x="814532" y="1781111"/>
            <a:ext cx="2602326" cy="24930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CA84F2-268D-3FC2-F37B-37F01926AD61}"/>
              </a:ext>
            </a:extLst>
          </p:cNvPr>
          <p:cNvSpPr txBox="1"/>
          <p:nvPr/>
        </p:nvSpPr>
        <p:spPr>
          <a:xfrm>
            <a:off x="3547911" y="2216491"/>
            <a:ext cx="5582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DASEP DEPIYAWAN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07E84-236F-BDAE-1586-B21C185B7004}"/>
              </a:ext>
            </a:extLst>
          </p:cNvPr>
          <p:cNvSpPr txBox="1"/>
          <p:nvPr/>
        </p:nvSpPr>
        <p:spPr>
          <a:xfrm>
            <a:off x="3582878" y="2876494"/>
            <a:ext cx="2559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bg1">
                    <a:lumMod val="95000"/>
                  </a:schemeClr>
                </a:solidFill>
              </a:rPr>
              <a:t>Bandung,13 April 1999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F316CB-DFAF-5BBF-EFBE-AD6F08E6D12F}"/>
              </a:ext>
            </a:extLst>
          </p:cNvPr>
          <p:cNvSpPr txBox="1"/>
          <p:nvPr/>
        </p:nvSpPr>
        <p:spPr>
          <a:xfrm>
            <a:off x="3582878" y="3184270"/>
            <a:ext cx="191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Sistem</a:t>
            </a:r>
            <a:r>
              <a:rPr lang="en-US" sz="2000" i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Informasi</a:t>
            </a:r>
            <a:endParaRPr lang="en-US" sz="2000" i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8C0007-8BC4-0D0C-5045-3A82A7F160E7}"/>
              </a:ext>
            </a:extLst>
          </p:cNvPr>
          <p:cNvSpPr txBox="1"/>
          <p:nvPr/>
        </p:nvSpPr>
        <p:spPr>
          <a:xfrm>
            <a:off x="3547911" y="3489763"/>
            <a:ext cx="416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Institut</a:t>
            </a:r>
            <a:r>
              <a:rPr lang="en-US" sz="2000" i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Teknologi</a:t>
            </a:r>
            <a:r>
              <a:rPr lang="en-US" sz="2000" i="1" u="sng" dirty="0">
                <a:solidFill>
                  <a:schemeClr val="bg1">
                    <a:lumMod val="95000"/>
                  </a:schemeClr>
                </a:solidFill>
              </a:rPr>
              <a:t> &amp; </a:t>
            </a:r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Bisnis</a:t>
            </a:r>
            <a:r>
              <a:rPr lang="en-US" sz="2000" i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i="1" u="sng" dirty="0" err="1">
                <a:solidFill>
                  <a:schemeClr val="bg1">
                    <a:lumMod val="95000"/>
                  </a:schemeClr>
                </a:solidFill>
              </a:rPr>
              <a:t>Swadharma</a:t>
            </a:r>
            <a:endParaRPr lang="en-US" sz="2000" i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FCD94D-7C52-23E7-AD92-2F2E823C96B0}"/>
              </a:ext>
            </a:extLst>
          </p:cNvPr>
          <p:cNvSpPr/>
          <p:nvPr/>
        </p:nvSpPr>
        <p:spPr>
          <a:xfrm>
            <a:off x="1116569" y="2019807"/>
            <a:ext cx="2082912" cy="1964022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A58A79-1EC4-CD41-4CA4-CC3F602B65BA}"/>
              </a:ext>
            </a:extLst>
          </p:cNvPr>
          <p:cNvSpPr/>
          <p:nvPr/>
        </p:nvSpPr>
        <p:spPr>
          <a:xfrm>
            <a:off x="1268081" y="2166973"/>
            <a:ext cx="1759789" cy="1671778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" y="6206202"/>
            <a:ext cx="12167973" cy="586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SAFETY DECLARATION</a:t>
              </a:r>
              <a:endParaRPr kumimoji="0" lang="id-ID" altLang="zh-CN" sz="1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37F1CD-8C8E-E26F-6EC3-332E28F1EF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28" y="971144"/>
            <a:ext cx="1203492" cy="1203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99D586-2637-F4A4-782B-6C8D08B80F83}"/>
              </a:ext>
            </a:extLst>
          </p:cNvPr>
          <p:cNvSpPr txBox="1"/>
          <p:nvPr/>
        </p:nvSpPr>
        <p:spPr>
          <a:xfrm>
            <a:off x="1414733" y="2500466"/>
            <a:ext cx="850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i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“SAYA AKAN SELALU MENGGUNAKAN HELM KETIKA MENGENDARAI MOTOR JARAK DEKAT ATAUPUN JAUH”</a:t>
            </a:r>
            <a:endParaRPr lang="ko-KR" altLang="en-US" sz="2800" b="1" i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B3B70A3-08DD-CC05-DC56-57A010E46A99}"/>
              </a:ext>
            </a:extLst>
          </p:cNvPr>
          <p:cNvSpPr txBox="1">
            <a:spLocks/>
          </p:cNvSpPr>
          <p:nvPr/>
        </p:nvSpPr>
        <p:spPr>
          <a:xfrm>
            <a:off x="2782923" y="1416757"/>
            <a:ext cx="5268351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4000" b="1" dirty="0">
                <a:solidFill>
                  <a:srgbClr val="000000"/>
                </a:solidFill>
              </a:rPr>
              <a:t>SAFETY DECLARATION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546F74-04EF-F670-6C5C-44E70A4295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46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" y="6250592"/>
            <a:ext cx="12167973" cy="586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CE217B-0A50-2D05-D2BC-3B55ECBCB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03" y="637282"/>
            <a:ext cx="9992264" cy="5708723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AF9ED042-E723-8EC9-EE5E-C404A2070EA6}"/>
              </a:ext>
            </a:extLst>
          </p:cNvPr>
          <p:cNvSpPr/>
          <p:nvPr/>
        </p:nvSpPr>
        <p:spPr>
          <a:xfrm rot="13495104">
            <a:off x="582185" y="2063965"/>
            <a:ext cx="2582159" cy="266570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r:link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LOKASI IMPROVEMENT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E0036-3A20-82D0-B488-D4A300DC5FA3}"/>
              </a:ext>
            </a:extLst>
          </p:cNvPr>
          <p:cNvSpPr/>
          <p:nvPr/>
        </p:nvSpPr>
        <p:spPr>
          <a:xfrm>
            <a:off x="-38752" y="3126379"/>
            <a:ext cx="394651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PT. RAVALIA INTI MANDIRI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2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318" y="6211926"/>
            <a:ext cx="12167973" cy="63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CURRENT CONDITION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6660D8-6FD4-AF95-8A9E-9906EB1BBB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51" y="3902143"/>
            <a:ext cx="1865376" cy="1865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99522-2F7F-3A96-6B46-8E5E6D9BBC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3" r="34356"/>
          <a:stretch/>
        </p:blipFill>
        <p:spPr>
          <a:xfrm>
            <a:off x="3824020" y="3763192"/>
            <a:ext cx="936466" cy="21432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B69B0F-5DB2-62BB-5E0E-96A8A0C140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6"/>
          <a:stretch/>
        </p:blipFill>
        <p:spPr>
          <a:xfrm>
            <a:off x="5288100" y="3781042"/>
            <a:ext cx="1765703" cy="1610241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FC3612A-4528-8F98-1BA2-4941D978CAC3}"/>
              </a:ext>
            </a:extLst>
          </p:cNvPr>
          <p:cNvSpPr/>
          <p:nvPr/>
        </p:nvSpPr>
        <p:spPr>
          <a:xfrm>
            <a:off x="2618729" y="2375869"/>
            <a:ext cx="1673524" cy="1458901"/>
          </a:xfrm>
          <a:prstGeom prst="wedgeEllipseCallout">
            <a:avLst>
              <a:gd name="adj1" fmla="val 28652"/>
              <a:gd name="adj2" fmla="val 654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Hallo mas, </a:t>
            </a:r>
            <a:r>
              <a:rPr lang="en-US" sz="1200" dirty="0" err="1">
                <a:solidFill>
                  <a:schemeClr val="tx1"/>
                </a:solidFill>
              </a:rPr>
              <a:t>bisa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infokan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ngga</a:t>
            </a:r>
            <a:r>
              <a:rPr lang="en-US" sz="1200" dirty="0">
                <a:solidFill>
                  <a:schemeClr val="tx1"/>
                </a:solidFill>
              </a:rPr>
              <a:t> yah stock </a:t>
            </a:r>
            <a:r>
              <a:rPr lang="en-US" sz="1200" dirty="0" err="1">
                <a:solidFill>
                  <a:schemeClr val="tx1"/>
                </a:solidFill>
              </a:rPr>
              <a:t>untuk</a:t>
            </a:r>
            <a:r>
              <a:rPr lang="en-US" sz="1200" dirty="0">
                <a:solidFill>
                  <a:schemeClr val="tx1"/>
                </a:solidFill>
              </a:rPr>
              <a:t> item Paper 118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EE1D4E86-D26F-736D-D47E-A884B7D94748}"/>
              </a:ext>
            </a:extLst>
          </p:cNvPr>
          <p:cNvSpPr/>
          <p:nvPr/>
        </p:nvSpPr>
        <p:spPr>
          <a:xfrm>
            <a:off x="5519611" y="2146413"/>
            <a:ext cx="1673524" cy="1458901"/>
          </a:xfrm>
          <a:prstGeom prst="wedgeEllipseCallout">
            <a:avLst>
              <a:gd name="adj1" fmla="val -18771"/>
              <a:gd name="adj2" fmla="val 755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Baik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pak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sebentar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cek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dulu</a:t>
            </a:r>
            <a:r>
              <a:rPr lang="en-US" sz="1200" dirty="0">
                <a:solidFill>
                  <a:schemeClr val="tx1"/>
                </a:solidFill>
              </a:rPr>
              <a:t> file </a:t>
            </a:r>
            <a:r>
              <a:rPr lang="en-US" sz="1200" dirty="0" err="1">
                <a:solidFill>
                  <a:schemeClr val="tx1"/>
                </a:solidFill>
              </a:rPr>
              <a:t>excelnya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4C3F0-BAC0-4881-9A5D-0A10E7CB3F6C}"/>
              </a:ext>
            </a:extLst>
          </p:cNvPr>
          <p:cNvSpPr txBox="1"/>
          <p:nvPr/>
        </p:nvSpPr>
        <p:spPr>
          <a:xfrm>
            <a:off x="7599872" y="2587925"/>
            <a:ext cx="24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kemudian</a:t>
            </a:r>
            <a:endParaRPr lang="en-US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857DA6D7-1F5B-71A9-F20B-F12651F365DC}"/>
              </a:ext>
            </a:extLst>
          </p:cNvPr>
          <p:cNvSpPr/>
          <p:nvPr/>
        </p:nvSpPr>
        <p:spPr>
          <a:xfrm>
            <a:off x="6810826" y="2818138"/>
            <a:ext cx="1673524" cy="1458901"/>
          </a:xfrm>
          <a:prstGeom prst="wedgeEllipseCallout">
            <a:avLst>
              <a:gd name="adj1" fmla="val -18771"/>
              <a:gd name="adj2" fmla="val 755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Waduh</a:t>
            </a:r>
            <a:r>
              <a:rPr lang="en-US" sz="1200" dirty="0">
                <a:solidFill>
                  <a:schemeClr val="tx1"/>
                </a:solidFill>
              </a:rPr>
              <a:t> ko file excel </a:t>
            </a:r>
            <a:r>
              <a:rPr lang="en-US" sz="1200" dirty="0" err="1">
                <a:solidFill>
                  <a:schemeClr val="tx1"/>
                </a:solidFill>
              </a:rPr>
              <a:t>nya</a:t>
            </a:r>
            <a:r>
              <a:rPr lang="en-US" sz="1200" dirty="0">
                <a:solidFill>
                  <a:schemeClr val="tx1"/>
                </a:solidFill>
              </a:rPr>
              <a:t> corrupt yah </a:t>
            </a:r>
            <a:r>
              <a:rPr lang="en-US" sz="1200" dirty="0" err="1">
                <a:solidFill>
                  <a:schemeClr val="tx1"/>
                </a:solidFill>
              </a:rPr>
              <a:t>tidak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bisa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buka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datanya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Gimana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4ED534E0-81A2-62A7-C0D2-20DB8DE07D36}"/>
              </a:ext>
            </a:extLst>
          </p:cNvPr>
          <p:cNvSpPr/>
          <p:nvPr/>
        </p:nvSpPr>
        <p:spPr>
          <a:xfrm>
            <a:off x="6892447" y="3605314"/>
            <a:ext cx="1673524" cy="1458901"/>
          </a:xfrm>
          <a:prstGeom prst="wedgeEllipseCallout">
            <a:avLst>
              <a:gd name="adj1" fmla="val -18771"/>
              <a:gd name="adj2" fmla="val 755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Wah </a:t>
            </a:r>
            <a:r>
              <a:rPr lang="en-US" sz="1200" dirty="0" err="1">
                <a:solidFill>
                  <a:schemeClr val="tx1"/>
                </a:solidFill>
              </a:rPr>
              <a:t>mau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ngga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harus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hitung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ulang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nih</a:t>
            </a:r>
            <a:r>
              <a:rPr lang="en-US" sz="1200" dirty="0">
                <a:solidFill>
                  <a:schemeClr val="tx1"/>
                </a:solidFill>
              </a:rPr>
              <a:t> stock </a:t>
            </a:r>
            <a:r>
              <a:rPr lang="en-US" sz="1200" dirty="0" err="1">
                <a:solidFill>
                  <a:schemeClr val="tx1"/>
                </a:solidFill>
              </a:rPr>
              <a:t>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35889785-1E15-B358-6BFD-8EC1BB30C327}"/>
              </a:ext>
            </a:extLst>
          </p:cNvPr>
          <p:cNvSpPr/>
          <p:nvPr/>
        </p:nvSpPr>
        <p:spPr>
          <a:xfrm>
            <a:off x="7193135" y="4081836"/>
            <a:ext cx="1673524" cy="1458901"/>
          </a:xfrm>
          <a:prstGeom prst="wedgeEllipseCallout">
            <a:avLst>
              <a:gd name="adj1" fmla="val -18771"/>
              <a:gd name="adj2" fmla="val 755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Hallo </a:t>
            </a:r>
            <a:r>
              <a:rPr lang="en-US" sz="1200" dirty="0" err="1">
                <a:solidFill>
                  <a:schemeClr val="tx1"/>
                </a:solidFill>
              </a:rPr>
              <a:t>pak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mohon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maaf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harus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hitung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ulang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lagi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karena</a:t>
            </a:r>
            <a:r>
              <a:rPr lang="en-US" sz="1200" dirty="0">
                <a:solidFill>
                  <a:schemeClr val="tx1"/>
                </a:solidFill>
              </a:rPr>
              <a:t> data stock </a:t>
            </a:r>
            <a:r>
              <a:rPr lang="en-US" sz="1200" dirty="0" err="1">
                <a:solidFill>
                  <a:schemeClr val="tx1"/>
                </a:solidFill>
              </a:rPr>
              <a:t>nya</a:t>
            </a:r>
            <a:r>
              <a:rPr lang="en-US" sz="1200" dirty="0">
                <a:solidFill>
                  <a:schemeClr val="tx1"/>
                </a:solidFill>
              </a:rPr>
              <a:t> di excel corrupt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8CE5B379-E224-EE67-B7A2-86216E598CAF}"/>
              </a:ext>
            </a:extLst>
          </p:cNvPr>
          <p:cNvSpPr/>
          <p:nvPr/>
        </p:nvSpPr>
        <p:spPr>
          <a:xfrm>
            <a:off x="2210570" y="2375869"/>
            <a:ext cx="2182756" cy="1688356"/>
          </a:xfrm>
          <a:prstGeom prst="wedgeEllipseCallout">
            <a:avLst>
              <a:gd name="adj1" fmla="val 28652"/>
              <a:gd name="adj2" fmla="val 654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Waduh</a:t>
            </a:r>
            <a:r>
              <a:rPr lang="en-US" sz="1200" dirty="0">
                <a:solidFill>
                  <a:schemeClr val="tx1"/>
                </a:solidFill>
              </a:rPr>
              <a:t> ko </a:t>
            </a:r>
            <a:r>
              <a:rPr lang="en-US" sz="1200" dirty="0" err="1">
                <a:solidFill>
                  <a:schemeClr val="tx1"/>
                </a:solidFill>
              </a:rPr>
              <a:t>bisa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begitu</a:t>
            </a:r>
            <a:r>
              <a:rPr lang="en-US" sz="1200" dirty="0">
                <a:solidFill>
                  <a:schemeClr val="tx1"/>
                </a:solidFill>
              </a:rPr>
              <a:t> , </a:t>
            </a:r>
            <a:r>
              <a:rPr lang="en-US" sz="1200" dirty="0" err="1">
                <a:solidFill>
                  <a:schemeClr val="tx1"/>
                </a:solidFill>
              </a:rPr>
              <a:t>yasudah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nanti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segera</a:t>
            </a:r>
            <a:r>
              <a:rPr lang="en-US" sz="1200" dirty="0">
                <a:solidFill>
                  <a:schemeClr val="tx1"/>
                </a:solidFill>
              </a:rPr>
              <a:t> di update </a:t>
            </a:r>
            <a:r>
              <a:rPr lang="en-US" sz="1200" dirty="0" err="1">
                <a:solidFill>
                  <a:schemeClr val="tx1"/>
                </a:solidFill>
              </a:rPr>
              <a:t>ke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jika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sudah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selesai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karena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butuh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datanya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A3DD3BF-A89D-C3F4-D431-45B6CC62D144}"/>
              </a:ext>
            </a:extLst>
          </p:cNvPr>
          <p:cNvSpPr/>
          <p:nvPr/>
        </p:nvSpPr>
        <p:spPr>
          <a:xfrm>
            <a:off x="7148634" y="4425957"/>
            <a:ext cx="1673524" cy="1458901"/>
          </a:xfrm>
          <a:prstGeom prst="wedgeEllipseCallout">
            <a:avLst>
              <a:gd name="adj1" fmla="val -18771"/>
              <a:gd name="adj2" fmla="val 755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Baik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10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318" y="6211926"/>
            <a:ext cx="12167973" cy="63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KELEMAHAN SYSTEM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sp>
        <p:nvSpPr>
          <p:cNvPr id="35" name="Hexagon 34">
            <a:extLst>
              <a:ext uri="{FF2B5EF4-FFF2-40B4-BE49-F238E27FC236}">
                <a16:creationId xmlns:a16="http://schemas.microsoft.com/office/drawing/2014/main" id="{C38E5136-9B5C-FDF3-E051-5788DBEC7F6A}"/>
              </a:ext>
            </a:extLst>
          </p:cNvPr>
          <p:cNvSpPr/>
          <p:nvPr/>
        </p:nvSpPr>
        <p:spPr>
          <a:xfrm>
            <a:off x="805469" y="1728865"/>
            <a:ext cx="1577691" cy="131981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E167B9BF-8A13-68FD-34A5-03C1975257FE}"/>
              </a:ext>
            </a:extLst>
          </p:cNvPr>
          <p:cNvSpPr/>
          <p:nvPr/>
        </p:nvSpPr>
        <p:spPr>
          <a:xfrm>
            <a:off x="1580795" y="1782341"/>
            <a:ext cx="2924463" cy="1163400"/>
          </a:xfrm>
          <a:custGeom>
            <a:avLst/>
            <a:gdLst>
              <a:gd name="connsiteX0" fmla="*/ 0 w 3191882"/>
              <a:gd name="connsiteY0" fmla="*/ 0 h 1163400"/>
              <a:gd name="connsiteX1" fmla="*/ 2610182 w 3191882"/>
              <a:gd name="connsiteY1" fmla="*/ 0 h 1163400"/>
              <a:gd name="connsiteX2" fmla="*/ 3191882 w 3191882"/>
              <a:gd name="connsiteY2" fmla="*/ 581700 h 1163400"/>
              <a:gd name="connsiteX3" fmla="*/ 2610182 w 3191882"/>
              <a:gd name="connsiteY3" fmla="*/ 1163400 h 1163400"/>
              <a:gd name="connsiteX4" fmla="*/ 0 w 3191882"/>
              <a:gd name="connsiteY4" fmla="*/ 1163400 h 1163400"/>
              <a:gd name="connsiteX5" fmla="*/ 0 w 3191882"/>
              <a:gd name="connsiteY5" fmla="*/ 0 h 1163400"/>
              <a:gd name="connsiteX0" fmla="*/ 0 w 2967595"/>
              <a:gd name="connsiteY0" fmla="*/ 0 h 1163400"/>
              <a:gd name="connsiteX1" fmla="*/ 2610182 w 2967595"/>
              <a:gd name="connsiteY1" fmla="*/ 0 h 1163400"/>
              <a:gd name="connsiteX2" fmla="*/ 2967595 w 2967595"/>
              <a:gd name="connsiteY2" fmla="*/ 555821 h 1163400"/>
              <a:gd name="connsiteX3" fmla="*/ 2610182 w 2967595"/>
              <a:gd name="connsiteY3" fmla="*/ 1163400 h 1163400"/>
              <a:gd name="connsiteX4" fmla="*/ 0 w 2967595"/>
              <a:gd name="connsiteY4" fmla="*/ 1163400 h 1163400"/>
              <a:gd name="connsiteX5" fmla="*/ 0 w 2967595"/>
              <a:gd name="connsiteY5" fmla="*/ 0 h 1163400"/>
              <a:gd name="connsiteX0" fmla="*/ 0 w 2924463"/>
              <a:gd name="connsiteY0" fmla="*/ 0 h 1163400"/>
              <a:gd name="connsiteX1" fmla="*/ 2610182 w 2924463"/>
              <a:gd name="connsiteY1" fmla="*/ 0 h 1163400"/>
              <a:gd name="connsiteX2" fmla="*/ 2924463 w 2924463"/>
              <a:gd name="connsiteY2" fmla="*/ 607579 h 1163400"/>
              <a:gd name="connsiteX3" fmla="*/ 2610182 w 2924463"/>
              <a:gd name="connsiteY3" fmla="*/ 1163400 h 1163400"/>
              <a:gd name="connsiteX4" fmla="*/ 0 w 2924463"/>
              <a:gd name="connsiteY4" fmla="*/ 1163400 h 1163400"/>
              <a:gd name="connsiteX5" fmla="*/ 0 w 2924463"/>
              <a:gd name="connsiteY5" fmla="*/ 0 h 116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4463" h="1163400">
                <a:moveTo>
                  <a:pt x="0" y="0"/>
                </a:moveTo>
                <a:lnTo>
                  <a:pt x="2610182" y="0"/>
                </a:lnTo>
                <a:lnTo>
                  <a:pt x="2924463" y="607579"/>
                </a:lnTo>
                <a:lnTo>
                  <a:pt x="2610182" y="1163400"/>
                </a:lnTo>
                <a:lnTo>
                  <a:pt x="0" y="1163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A30D52A3-565D-FA23-8C4E-98C1F11A07E6}"/>
              </a:ext>
            </a:extLst>
          </p:cNvPr>
          <p:cNvSpPr/>
          <p:nvPr/>
        </p:nvSpPr>
        <p:spPr>
          <a:xfrm>
            <a:off x="1016551" y="1929829"/>
            <a:ext cx="1128489" cy="932818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0CD863-3B58-DC60-DCF4-87E614830E2C}"/>
              </a:ext>
            </a:extLst>
          </p:cNvPr>
          <p:cNvSpPr txBox="1"/>
          <p:nvPr/>
        </p:nvSpPr>
        <p:spPr>
          <a:xfrm>
            <a:off x="2348646" y="2027715"/>
            <a:ext cx="215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oper Black" panose="0208090404030B020404" pitchFamily="18" charset="0"/>
              </a:rPr>
              <a:t>Data Excel Bisa </a:t>
            </a:r>
          </a:p>
          <a:p>
            <a:r>
              <a:rPr lang="en-US" sz="1600" dirty="0">
                <a:latin typeface="Cooper Black" panose="0208090404030B020404" pitchFamily="18" charset="0"/>
              </a:rPr>
              <a:t>Corrupt / </a:t>
            </a:r>
            <a:r>
              <a:rPr lang="en-US" sz="1600" dirty="0" err="1">
                <a:latin typeface="Cooper Black" panose="0208090404030B020404" pitchFamily="18" charset="0"/>
              </a:rPr>
              <a:t>Rusak</a:t>
            </a:r>
            <a:endParaRPr lang="en-US" sz="1600" dirty="0">
              <a:latin typeface="Cooper Black" panose="0208090404030B020404" pitchFamily="18" charset="0"/>
            </a:endParaRP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7D61262C-5FA1-E99B-B57D-1F1A05875FF4}"/>
              </a:ext>
            </a:extLst>
          </p:cNvPr>
          <p:cNvSpPr/>
          <p:nvPr/>
        </p:nvSpPr>
        <p:spPr>
          <a:xfrm>
            <a:off x="2383160" y="3250378"/>
            <a:ext cx="1577691" cy="131981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Pentagon 37">
            <a:extLst>
              <a:ext uri="{FF2B5EF4-FFF2-40B4-BE49-F238E27FC236}">
                <a16:creationId xmlns:a16="http://schemas.microsoft.com/office/drawing/2014/main" id="{35F36D61-0FBD-E43F-3784-C96AFAC50DF1}"/>
              </a:ext>
            </a:extLst>
          </p:cNvPr>
          <p:cNvSpPr/>
          <p:nvPr/>
        </p:nvSpPr>
        <p:spPr>
          <a:xfrm>
            <a:off x="3158486" y="3332704"/>
            <a:ext cx="2924463" cy="1134549"/>
          </a:xfrm>
          <a:custGeom>
            <a:avLst/>
            <a:gdLst>
              <a:gd name="connsiteX0" fmla="*/ 0 w 3191882"/>
              <a:gd name="connsiteY0" fmla="*/ 0 h 1163400"/>
              <a:gd name="connsiteX1" fmla="*/ 2610182 w 3191882"/>
              <a:gd name="connsiteY1" fmla="*/ 0 h 1163400"/>
              <a:gd name="connsiteX2" fmla="*/ 3191882 w 3191882"/>
              <a:gd name="connsiteY2" fmla="*/ 581700 h 1163400"/>
              <a:gd name="connsiteX3" fmla="*/ 2610182 w 3191882"/>
              <a:gd name="connsiteY3" fmla="*/ 1163400 h 1163400"/>
              <a:gd name="connsiteX4" fmla="*/ 0 w 3191882"/>
              <a:gd name="connsiteY4" fmla="*/ 1163400 h 1163400"/>
              <a:gd name="connsiteX5" fmla="*/ 0 w 3191882"/>
              <a:gd name="connsiteY5" fmla="*/ 0 h 1163400"/>
              <a:gd name="connsiteX0" fmla="*/ 0 w 2967595"/>
              <a:gd name="connsiteY0" fmla="*/ 0 h 1163400"/>
              <a:gd name="connsiteX1" fmla="*/ 2610182 w 2967595"/>
              <a:gd name="connsiteY1" fmla="*/ 0 h 1163400"/>
              <a:gd name="connsiteX2" fmla="*/ 2967595 w 2967595"/>
              <a:gd name="connsiteY2" fmla="*/ 555821 h 1163400"/>
              <a:gd name="connsiteX3" fmla="*/ 2610182 w 2967595"/>
              <a:gd name="connsiteY3" fmla="*/ 1163400 h 1163400"/>
              <a:gd name="connsiteX4" fmla="*/ 0 w 2967595"/>
              <a:gd name="connsiteY4" fmla="*/ 1163400 h 1163400"/>
              <a:gd name="connsiteX5" fmla="*/ 0 w 2967595"/>
              <a:gd name="connsiteY5" fmla="*/ 0 h 1163400"/>
              <a:gd name="connsiteX0" fmla="*/ 0 w 2924463"/>
              <a:gd name="connsiteY0" fmla="*/ 0 h 1163400"/>
              <a:gd name="connsiteX1" fmla="*/ 2610182 w 2924463"/>
              <a:gd name="connsiteY1" fmla="*/ 0 h 1163400"/>
              <a:gd name="connsiteX2" fmla="*/ 2924463 w 2924463"/>
              <a:gd name="connsiteY2" fmla="*/ 607579 h 1163400"/>
              <a:gd name="connsiteX3" fmla="*/ 2610182 w 2924463"/>
              <a:gd name="connsiteY3" fmla="*/ 1163400 h 1163400"/>
              <a:gd name="connsiteX4" fmla="*/ 0 w 2924463"/>
              <a:gd name="connsiteY4" fmla="*/ 1163400 h 1163400"/>
              <a:gd name="connsiteX5" fmla="*/ 0 w 2924463"/>
              <a:gd name="connsiteY5" fmla="*/ 0 h 116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4463" h="1163400">
                <a:moveTo>
                  <a:pt x="0" y="0"/>
                </a:moveTo>
                <a:lnTo>
                  <a:pt x="2610182" y="0"/>
                </a:lnTo>
                <a:lnTo>
                  <a:pt x="2924463" y="607579"/>
                </a:lnTo>
                <a:lnTo>
                  <a:pt x="2610182" y="1163400"/>
                </a:lnTo>
                <a:lnTo>
                  <a:pt x="0" y="1163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E8813479-60EF-43A3-12AE-915188666CB7}"/>
              </a:ext>
            </a:extLst>
          </p:cNvPr>
          <p:cNvSpPr/>
          <p:nvPr/>
        </p:nvSpPr>
        <p:spPr>
          <a:xfrm>
            <a:off x="2594242" y="3451342"/>
            <a:ext cx="1128489" cy="932818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D0BFCB-AE80-3209-D094-F8209DF8FF6F}"/>
              </a:ext>
            </a:extLst>
          </p:cNvPr>
          <p:cNvSpPr txBox="1"/>
          <p:nvPr/>
        </p:nvSpPr>
        <p:spPr>
          <a:xfrm>
            <a:off x="3933812" y="3549228"/>
            <a:ext cx="205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oper Black" panose="0208090404030B020404" pitchFamily="18" charset="0"/>
              </a:rPr>
              <a:t>Akses</a:t>
            </a:r>
            <a:r>
              <a:rPr lang="en-US" sz="1600" dirty="0">
                <a:latin typeface="Cooper Black" panose="0208090404030B020404" pitchFamily="18" charset="0"/>
              </a:rPr>
              <a:t> Data </a:t>
            </a:r>
            <a:r>
              <a:rPr lang="en-US" sz="1600" dirty="0" err="1">
                <a:latin typeface="Cooper Black" panose="0208090404030B020404" pitchFamily="18" charset="0"/>
              </a:rPr>
              <a:t>Tidak</a:t>
            </a:r>
            <a:endParaRPr lang="en-US" sz="1600" dirty="0">
              <a:latin typeface="Cooper Black" panose="0208090404030B020404" pitchFamily="18" charset="0"/>
            </a:endParaRPr>
          </a:p>
          <a:p>
            <a:r>
              <a:rPr lang="en-US" sz="1600" dirty="0">
                <a:latin typeface="Cooper Black" panose="0208090404030B020404" pitchFamily="18" charset="0"/>
              </a:rPr>
              <a:t>Bisa Mobile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3181869E-F32E-D3F9-F345-829B692E7450}"/>
              </a:ext>
            </a:extLst>
          </p:cNvPr>
          <p:cNvSpPr/>
          <p:nvPr/>
        </p:nvSpPr>
        <p:spPr>
          <a:xfrm>
            <a:off x="5280584" y="1675389"/>
            <a:ext cx="1577691" cy="131981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Pentagon 37">
            <a:extLst>
              <a:ext uri="{FF2B5EF4-FFF2-40B4-BE49-F238E27FC236}">
                <a16:creationId xmlns:a16="http://schemas.microsoft.com/office/drawing/2014/main" id="{3BB8E53A-8DD5-B7C3-D735-BCEB387CA4CC}"/>
              </a:ext>
            </a:extLst>
          </p:cNvPr>
          <p:cNvSpPr/>
          <p:nvPr/>
        </p:nvSpPr>
        <p:spPr>
          <a:xfrm>
            <a:off x="6055910" y="1728865"/>
            <a:ext cx="2924463" cy="1163400"/>
          </a:xfrm>
          <a:custGeom>
            <a:avLst/>
            <a:gdLst>
              <a:gd name="connsiteX0" fmla="*/ 0 w 3191882"/>
              <a:gd name="connsiteY0" fmla="*/ 0 h 1163400"/>
              <a:gd name="connsiteX1" fmla="*/ 2610182 w 3191882"/>
              <a:gd name="connsiteY1" fmla="*/ 0 h 1163400"/>
              <a:gd name="connsiteX2" fmla="*/ 3191882 w 3191882"/>
              <a:gd name="connsiteY2" fmla="*/ 581700 h 1163400"/>
              <a:gd name="connsiteX3" fmla="*/ 2610182 w 3191882"/>
              <a:gd name="connsiteY3" fmla="*/ 1163400 h 1163400"/>
              <a:gd name="connsiteX4" fmla="*/ 0 w 3191882"/>
              <a:gd name="connsiteY4" fmla="*/ 1163400 h 1163400"/>
              <a:gd name="connsiteX5" fmla="*/ 0 w 3191882"/>
              <a:gd name="connsiteY5" fmla="*/ 0 h 1163400"/>
              <a:gd name="connsiteX0" fmla="*/ 0 w 2967595"/>
              <a:gd name="connsiteY0" fmla="*/ 0 h 1163400"/>
              <a:gd name="connsiteX1" fmla="*/ 2610182 w 2967595"/>
              <a:gd name="connsiteY1" fmla="*/ 0 h 1163400"/>
              <a:gd name="connsiteX2" fmla="*/ 2967595 w 2967595"/>
              <a:gd name="connsiteY2" fmla="*/ 555821 h 1163400"/>
              <a:gd name="connsiteX3" fmla="*/ 2610182 w 2967595"/>
              <a:gd name="connsiteY3" fmla="*/ 1163400 h 1163400"/>
              <a:gd name="connsiteX4" fmla="*/ 0 w 2967595"/>
              <a:gd name="connsiteY4" fmla="*/ 1163400 h 1163400"/>
              <a:gd name="connsiteX5" fmla="*/ 0 w 2967595"/>
              <a:gd name="connsiteY5" fmla="*/ 0 h 1163400"/>
              <a:gd name="connsiteX0" fmla="*/ 0 w 2924463"/>
              <a:gd name="connsiteY0" fmla="*/ 0 h 1163400"/>
              <a:gd name="connsiteX1" fmla="*/ 2610182 w 2924463"/>
              <a:gd name="connsiteY1" fmla="*/ 0 h 1163400"/>
              <a:gd name="connsiteX2" fmla="*/ 2924463 w 2924463"/>
              <a:gd name="connsiteY2" fmla="*/ 607579 h 1163400"/>
              <a:gd name="connsiteX3" fmla="*/ 2610182 w 2924463"/>
              <a:gd name="connsiteY3" fmla="*/ 1163400 h 1163400"/>
              <a:gd name="connsiteX4" fmla="*/ 0 w 2924463"/>
              <a:gd name="connsiteY4" fmla="*/ 1163400 h 1163400"/>
              <a:gd name="connsiteX5" fmla="*/ 0 w 2924463"/>
              <a:gd name="connsiteY5" fmla="*/ 0 h 116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4463" h="1163400">
                <a:moveTo>
                  <a:pt x="0" y="0"/>
                </a:moveTo>
                <a:lnTo>
                  <a:pt x="2610182" y="0"/>
                </a:lnTo>
                <a:lnTo>
                  <a:pt x="2924463" y="607579"/>
                </a:lnTo>
                <a:lnTo>
                  <a:pt x="2610182" y="1163400"/>
                </a:lnTo>
                <a:lnTo>
                  <a:pt x="0" y="1163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53E06C32-9077-8A16-EBBC-2EC7C3B17E3A}"/>
              </a:ext>
            </a:extLst>
          </p:cNvPr>
          <p:cNvSpPr/>
          <p:nvPr/>
        </p:nvSpPr>
        <p:spPr>
          <a:xfrm>
            <a:off x="5491666" y="1876353"/>
            <a:ext cx="1128489" cy="932818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00680-665D-4B38-6D76-DF0A06D3AD56}"/>
              </a:ext>
            </a:extLst>
          </p:cNvPr>
          <p:cNvSpPr txBox="1"/>
          <p:nvPr/>
        </p:nvSpPr>
        <p:spPr>
          <a:xfrm>
            <a:off x="6808398" y="1973786"/>
            <a:ext cx="2159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oper Black" panose="0208090404030B020404" pitchFamily="18" charset="0"/>
              </a:rPr>
              <a:t>Update Data Masih</a:t>
            </a:r>
          </a:p>
          <a:p>
            <a:r>
              <a:rPr lang="en-US" sz="1600" dirty="0">
                <a:latin typeface="Cooper Black" panose="0208090404030B020404" pitchFamily="18" charset="0"/>
              </a:rPr>
              <a:t>Harus Manual</a:t>
            </a:r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1F843C65-92B3-B4E9-09B0-2B7345E9FD16}"/>
              </a:ext>
            </a:extLst>
          </p:cNvPr>
          <p:cNvSpPr/>
          <p:nvPr/>
        </p:nvSpPr>
        <p:spPr>
          <a:xfrm>
            <a:off x="7021296" y="3145092"/>
            <a:ext cx="1577691" cy="131981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Pentagon 37">
            <a:extLst>
              <a:ext uri="{FF2B5EF4-FFF2-40B4-BE49-F238E27FC236}">
                <a16:creationId xmlns:a16="http://schemas.microsoft.com/office/drawing/2014/main" id="{FFE92905-EF41-6127-4AED-AAA899D38BA3}"/>
              </a:ext>
            </a:extLst>
          </p:cNvPr>
          <p:cNvSpPr/>
          <p:nvPr/>
        </p:nvSpPr>
        <p:spPr>
          <a:xfrm>
            <a:off x="7796622" y="3198568"/>
            <a:ext cx="2924463" cy="1163400"/>
          </a:xfrm>
          <a:custGeom>
            <a:avLst/>
            <a:gdLst>
              <a:gd name="connsiteX0" fmla="*/ 0 w 3191882"/>
              <a:gd name="connsiteY0" fmla="*/ 0 h 1163400"/>
              <a:gd name="connsiteX1" fmla="*/ 2610182 w 3191882"/>
              <a:gd name="connsiteY1" fmla="*/ 0 h 1163400"/>
              <a:gd name="connsiteX2" fmla="*/ 3191882 w 3191882"/>
              <a:gd name="connsiteY2" fmla="*/ 581700 h 1163400"/>
              <a:gd name="connsiteX3" fmla="*/ 2610182 w 3191882"/>
              <a:gd name="connsiteY3" fmla="*/ 1163400 h 1163400"/>
              <a:gd name="connsiteX4" fmla="*/ 0 w 3191882"/>
              <a:gd name="connsiteY4" fmla="*/ 1163400 h 1163400"/>
              <a:gd name="connsiteX5" fmla="*/ 0 w 3191882"/>
              <a:gd name="connsiteY5" fmla="*/ 0 h 1163400"/>
              <a:gd name="connsiteX0" fmla="*/ 0 w 2967595"/>
              <a:gd name="connsiteY0" fmla="*/ 0 h 1163400"/>
              <a:gd name="connsiteX1" fmla="*/ 2610182 w 2967595"/>
              <a:gd name="connsiteY1" fmla="*/ 0 h 1163400"/>
              <a:gd name="connsiteX2" fmla="*/ 2967595 w 2967595"/>
              <a:gd name="connsiteY2" fmla="*/ 555821 h 1163400"/>
              <a:gd name="connsiteX3" fmla="*/ 2610182 w 2967595"/>
              <a:gd name="connsiteY3" fmla="*/ 1163400 h 1163400"/>
              <a:gd name="connsiteX4" fmla="*/ 0 w 2967595"/>
              <a:gd name="connsiteY4" fmla="*/ 1163400 h 1163400"/>
              <a:gd name="connsiteX5" fmla="*/ 0 w 2967595"/>
              <a:gd name="connsiteY5" fmla="*/ 0 h 1163400"/>
              <a:gd name="connsiteX0" fmla="*/ 0 w 2924463"/>
              <a:gd name="connsiteY0" fmla="*/ 0 h 1163400"/>
              <a:gd name="connsiteX1" fmla="*/ 2610182 w 2924463"/>
              <a:gd name="connsiteY1" fmla="*/ 0 h 1163400"/>
              <a:gd name="connsiteX2" fmla="*/ 2924463 w 2924463"/>
              <a:gd name="connsiteY2" fmla="*/ 607579 h 1163400"/>
              <a:gd name="connsiteX3" fmla="*/ 2610182 w 2924463"/>
              <a:gd name="connsiteY3" fmla="*/ 1163400 h 1163400"/>
              <a:gd name="connsiteX4" fmla="*/ 0 w 2924463"/>
              <a:gd name="connsiteY4" fmla="*/ 1163400 h 1163400"/>
              <a:gd name="connsiteX5" fmla="*/ 0 w 2924463"/>
              <a:gd name="connsiteY5" fmla="*/ 0 h 116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4463" h="1163400">
                <a:moveTo>
                  <a:pt x="0" y="0"/>
                </a:moveTo>
                <a:lnTo>
                  <a:pt x="2610182" y="0"/>
                </a:lnTo>
                <a:lnTo>
                  <a:pt x="2924463" y="607579"/>
                </a:lnTo>
                <a:lnTo>
                  <a:pt x="2610182" y="1163400"/>
                </a:lnTo>
                <a:lnTo>
                  <a:pt x="0" y="1163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73F262-68A9-8943-B300-86A0DD9F2FF0}"/>
              </a:ext>
            </a:extLst>
          </p:cNvPr>
          <p:cNvSpPr/>
          <p:nvPr/>
        </p:nvSpPr>
        <p:spPr>
          <a:xfrm>
            <a:off x="7232378" y="3346056"/>
            <a:ext cx="1128489" cy="932818"/>
          </a:xfrm>
          <a:prstGeom prst="hexag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C43565-3E51-A8F7-FD17-0D1E3A5E4D6F}"/>
              </a:ext>
            </a:extLst>
          </p:cNvPr>
          <p:cNvSpPr txBox="1"/>
          <p:nvPr/>
        </p:nvSpPr>
        <p:spPr>
          <a:xfrm>
            <a:off x="8571949" y="3443942"/>
            <a:ext cx="1902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oper Black" panose="0208090404030B020404" pitchFamily="18" charset="0"/>
              </a:rPr>
              <a:t>Data Excel Bisa </a:t>
            </a:r>
          </a:p>
          <a:p>
            <a:r>
              <a:rPr lang="en-US" sz="1600" dirty="0">
                <a:latin typeface="Cooper Black" panose="0208090404030B020404" pitchFamily="18" charset="0"/>
              </a:rPr>
              <a:t>Corrupt / </a:t>
            </a:r>
            <a:r>
              <a:rPr lang="en-US" sz="1600" dirty="0" err="1">
                <a:latin typeface="Cooper Black" panose="0208090404030B020404" pitchFamily="18" charset="0"/>
              </a:rPr>
              <a:t>Rusak</a:t>
            </a:r>
            <a:endParaRPr lang="en-US" sz="1600" dirty="0">
              <a:latin typeface="Cooper Black" panose="0208090404030B0204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CFF196-EACD-B005-A950-58242F0904B4}"/>
              </a:ext>
            </a:extLst>
          </p:cNvPr>
          <p:cNvSpPr txBox="1"/>
          <p:nvPr/>
        </p:nvSpPr>
        <p:spPr>
          <a:xfrm>
            <a:off x="1393179" y="2158904"/>
            <a:ext cx="40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oper Black" panose="0208090404030B020404" pitchFamily="18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62F357-CCDE-EBE8-D989-80FE7AB2FD8C}"/>
              </a:ext>
            </a:extLst>
          </p:cNvPr>
          <p:cNvSpPr txBox="1"/>
          <p:nvPr/>
        </p:nvSpPr>
        <p:spPr>
          <a:xfrm>
            <a:off x="2947404" y="3609438"/>
            <a:ext cx="40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oper Black" panose="0208090404030B020404" pitchFamily="18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F26357-23C7-F0E6-BC0E-3BFFA1A61E67}"/>
              </a:ext>
            </a:extLst>
          </p:cNvPr>
          <p:cNvSpPr txBox="1"/>
          <p:nvPr/>
        </p:nvSpPr>
        <p:spPr>
          <a:xfrm>
            <a:off x="5867667" y="2021990"/>
            <a:ext cx="40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oper Black" panose="0208090404030B020404" pitchFamily="18" charset="0"/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8D73C8-AE07-0BFC-6FE0-29CA7F8702DB}"/>
              </a:ext>
            </a:extLst>
          </p:cNvPr>
          <p:cNvSpPr txBox="1"/>
          <p:nvPr/>
        </p:nvSpPr>
        <p:spPr>
          <a:xfrm>
            <a:off x="7609006" y="3518658"/>
            <a:ext cx="40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oper Black" panose="0208090404030B0204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088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318" y="6211926"/>
            <a:ext cx="12167973" cy="63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KELEMAHAN SYSTEM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7E9A78-C653-8290-202A-16F383DF3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31" y="1439340"/>
            <a:ext cx="4702026" cy="37918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2B383F5-E14C-CC62-5782-8D5819D40B46}"/>
              </a:ext>
            </a:extLst>
          </p:cNvPr>
          <p:cNvSpPr/>
          <p:nvPr/>
        </p:nvSpPr>
        <p:spPr>
          <a:xfrm>
            <a:off x="2093554" y="3090076"/>
            <a:ext cx="43113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Lalu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apa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solusinya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211111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" y="6250592"/>
            <a:ext cx="12167973" cy="586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WMS WEB BASED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326DF7-16C6-9C99-9905-B09658A0AE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" y="1982088"/>
            <a:ext cx="12192000" cy="41036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6FEEE4-72C9-6152-042E-2923F2AB0AD0}"/>
              </a:ext>
            </a:extLst>
          </p:cNvPr>
          <p:cNvSpPr/>
          <p:nvPr/>
        </p:nvSpPr>
        <p:spPr>
          <a:xfrm>
            <a:off x="186847" y="767599"/>
            <a:ext cx="63778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n-US" sz="28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WAREHOUSE </a:t>
            </a:r>
            <a:r>
              <a:rPr 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96FCB8-BF17-B0F6-3CAD-8E10269A1B9C}"/>
              </a:ext>
            </a:extLst>
          </p:cNvPr>
          <p:cNvSpPr/>
          <p:nvPr/>
        </p:nvSpPr>
        <p:spPr>
          <a:xfrm>
            <a:off x="186847" y="1196247"/>
            <a:ext cx="63778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n-US" sz="2800" b="1" cap="none" spc="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 RAVALIA INTI MANDIRI</a:t>
            </a:r>
          </a:p>
        </p:txBody>
      </p:sp>
    </p:spTree>
    <p:extLst>
      <p:ext uri="{BB962C8B-B14F-4D97-AF65-F5344CB8AC3E}">
        <p14:creationId xmlns:p14="http://schemas.microsoft.com/office/powerpoint/2010/main" val="279359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" y="6250592"/>
            <a:ext cx="12167973" cy="586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b="26519"/>
          <a:stretch/>
        </p:blipFill>
        <p:spPr>
          <a:xfrm>
            <a:off x="11028514" y="-13391"/>
            <a:ext cx="1287237" cy="5933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03AB1-4CC7-0344-8DE9-61A40182547F}"/>
              </a:ext>
            </a:extLst>
          </p:cNvPr>
          <p:cNvGrpSpPr/>
          <p:nvPr/>
        </p:nvGrpSpPr>
        <p:grpSpPr>
          <a:xfrm>
            <a:off x="0" y="2574"/>
            <a:ext cx="12176567" cy="842010"/>
            <a:chOff x="0" y="2574"/>
            <a:chExt cx="12176567" cy="842010"/>
          </a:xfrm>
        </p:grpSpPr>
        <p:grpSp>
          <p:nvGrpSpPr>
            <p:cNvPr id="4" name="Group 3"/>
            <p:cNvGrpSpPr/>
            <p:nvPr/>
          </p:nvGrpSpPr>
          <p:grpSpPr>
            <a:xfrm>
              <a:off x="17909" y="26054"/>
              <a:ext cx="12132779" cy="802565"/>
              <a:chOff x="62590" y="-17638"/>
              <a:chExt cx="18214879" cy="1605315"/>
            </a:xfrm>
          </p:grpSpPr>
          <p:sp>
            <p:nvSpPr>
              <p:cNvPr id="6" name="矩形 1"/>
              <p:cNvSpPr/>
              <p:nvPr/>
            </p:nvSpPr>
            <p:spPr>
              <a:xfrm>
                <a:off x="2489128" y="380822"/>
                <a:ext cx="15788341" cy="518534"/>
              </a:xfrm>
              <a:prstGeom prst="rect">
                <a:avLst/>
              </a:prstGeom>
              <a:gradFill flip="none" rotWithShape="1">
                <a:gsLst>
                  <a:gs pos="0">
                    <a:srgbClr val="E53B51">
                      <a:tint val="66000"/>
                      <a:satMod val="160000"/>
                    </a:srgbClr>
                  </a:gs>
                  <a:gs pos="50000">
                    <a:srgbClr val="E53B51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>
                <a:off x="194714" y="274466"/>
                <a:ext cx="6183250" cy="727500"/>
              </a:xfrm>
              <a:prstGeom prst="rect">
                <a:avLst/>
              </a:prstGeom>
              <a:solidFill>
                <a:srgbClr val="E5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11" tIns="22856" rIns="45711" bIns="22856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r:link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0" y="-17638"/>
                <a:ext cx="1198054" cy="1605315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0FC05-35DD-E4B4-8C62-BB9D9A191B9A}"/>
                </a:ext>
              </a:extLst>
            </p:cNvPr>
            <p:cNvSpPr/>
            <p:nvPr/>
          </p:nvSpPr>
          <p:spPr>
            <a:xfrm>
              <a:off x="805469" y="179428"/>
              <a:ext cx="3419054" cy="363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A295C0-3BA1-D408-5358-8E0DFA83A3B0}"/>
                </a:ext>
              </a:extLst>
            </p:cNvPr>
            <p:cNvSpPr/>
            <p:nvPr/>
          </p:nvSpPr>
          <p:spPr>
            <a:xfrm>
              <a:off x="0" y="2574"/>
              <a:ext cx="815919" cy="84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D2705A-917F-E67E-7AF5-CF5B0A28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422"/>
              <a:ext cx="1952825" cy="7047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48E21-FBBC-2A19-2A0C-5A9F8D72A823}"/>
                </a:ext>
              </a:extLst>
            </p:cNvPr>
            <p:cNvSpPr/>
            <p:nvPr/>
          </p:nvSpPr>
          <p:spPr>
            <a:xfrm>
              <a:off x="11102197" y="3861"/>
              <a:ext cx="1074370" cy="809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34">
              <a:extLst>
                <a:ext uri="{FF2B5EF4-FFF2-40B4-BE49-F238E27FC236}">
                  <a16:creationId xmlns:a16="http://schemas.microsoft.com/office/drawing/2014/main" id="{A955F031-DB45-18E0-14C4-E46B88DA58DD}"/>
                </a:ext>
              </a:extLst>
            </p:cNvPr>
            <p:cNvSpPr txBox="1"/>
            <p:nvPr/>
          </p:nvSpPr>
          <p:spPr>
            <a:xfrm>
              <a:off x="2085693" y="198440"/>
              <a:ext cx="3799684" cy="26160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CURRENT CONDITION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F27DB-BC91-D5EB-7065-61BD983E5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27" y="-56621"/>
            <a:ext cx="2112820" cy="782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EA9F4-A6E2-9F29-B7D2-9F59D1BDECA4}"/>
              </a:ext>
            </a:extLst>
          </p:cNvPr>
          <p:cNvSpPr txBox="1"/>
          <p:nvPr/>
        </p:nvSpPr>
        <p:spPr>
          <a:xfrm>
            <a:off x="267419" y="1567051"/>
            <a:ext cx="6159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Warehouse Management System (WMS)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 dirty="0" err="1"/>
              <a:t>pengelolaan</a:t>
            </a:r>
            <a:r>
              <a:rPr lang="en-US" dirty="0"/>
              <a:t>, dan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terstruktur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428C5-B664-05B4-1E52-A37C34288E3C}"/>
              </a:ext>
            </a:extLst>
          </p:cNvPr>
          <p:cNvSpPr txBox="1"/>
          <p:nvPr/>
        </p:nvSpPr>
        <p:spPr>
          <a:xfrm>
            <a:off x="267419" y="1124451"/>
            <a:ext cx="615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WMS ?</a:t>
            </a:r>
          </a:p>
        </p:txBody>
      </p:sp>
    </p:spTree>
    <p:extLst>
      <p:ext uri="{BB962C8B-B14F-4D97-AF65-F5344CB8AC3E}">
        <p14:creationId xmlns:p14="http://schemas.microsoft.com/office/powerpoint/2010/main" val="2345772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281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Cooper Black</vt:lpstr>
      <vt:lpstr>Open Sans bold</vt:lpstr>
      <vt:lpstr>Source Sans Pro</vt:lpstr>
      <vt:lpstr>Source Sans Pro Semibold</vt:lpstr>
      <vt:lpstr>Tahoma</vt:lpstr>
      <vt:lpstr>1_Office Theme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IDA-6</dc:creator>
  <cp:lastModifiedBy>B I T</cp:lastModifiedBy>
  <cp:revision>71</cp:revision>
  <dcterms:created xsi:type="dcterms:W3CDTF">2023-10-09T12:20:34Z</dcterms:created>
  <dcterms:modified xsi:type="dcterms:W3CDTF">2024-09-05T06:28:57Z</dcterms:modified>
</cp:coreProperties>
</file>