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521415D9-36F7-43E2-AB2F-B90AF26B5E84}">
      <p14:sectionLst xmlns:p14="http://schemas.microsoft.com/office/powerpoint/2010/main">
        <p14:section name="Untitled Section" id="{BE88CCAF-2129-484B-B6BB-9E66C035F6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6357" autoAdjust="0"/>
  </p:normalViewPr>
  <p:slideViewPr>
    <p:cSldViewPr snapToGrid="0" snapToObjects="1">
      <p:cViewPr varScale="1">
        <p:scale>
          <a:sx n="73" d="100"/>
          <a:sy n="73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esjournals.onlinelibrary.wiley.com/doi/full/10.1111/2041-210X.12310" TargetMode="External"/><Relationship Id="rId11" Type="http://schemas.openxmlformats.org/officeDocument/2006/relationships/image" Target="../media/image7.png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roup">
            <a:extLst>
              <a:ext uri="{FF2B5EF4-FFF2-40B4-BE49-F238E27FC236}">
                <a16:creationId xmlns:a16="http://schemas.microsoft.com/office/drawing/2014/main" id="{28F15684-5501-4582-BE54-D2BDD21A7F7B}"/>
              </a:ext>
            </a:extLst>
          </p:cNvPr>
          <p:cNvSpPr/>
          <p:nvPr/>
        </p:nvSpPr>
        <p:spPr>
          <a:xfrm>
            <a:off x="7332749" y="5314578"/>
            <a:ext cx="2895744" cy="4779473"/>
          </a:xfrm>
          <a:prstGeom prst="rect">
            <a:avLst/>
          </a:prstGeom>
          <a:solidFill>
            <a:schemeClr val="bg1">
              <a:lumMod val="85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0" name="Group">
            <a:extLst>
              <a:ext uri="{FF2B5EF4-FFF2-40B4-BE49-F238E27FC236}">
                <a16:creationId xmlns:a16="http://schemas.microsoft.com/office/drawing/2014/main" id="{374B1E41-0533-4226-890E-1C5CD909372C}"/>
              </a:ext>
            </a:extLst>
          </p:cNvPr>
          <p:cNvSpPr/>
          <p:nvPr/>
        </p:nvSpPr>
        <p:spPr>
          <a:xfrm>
            <a:off x="230477" y="5547012"/>
            <a:ext cx="3422403" cy="4547039"/>
          </a:xfrm>
          <a:prstGeom prst="rect">
            <a:avLst/>
          </a:prstGeom>
          <a:solidFill>
            <a:schemeClr val="bg1">
              <a:lumMod val="85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5" name="Group">
            <a:extLst>
              <a:ext uri="{FF2B5EF4-FFF2-40B4-BE49-F238E27FC236}">
                <a16:creationId xmlns:a16="http://schemas.microsoft.com/office/drawing/2014/main" id="{296674F0-7B3E-4A83-846A-186B495FFC5A}"/>
              </a:ext>
            </a:extLst>
          </p:cNvPr>
          <p:cNvSpPr/>
          <p:nvPr/>
        </p:nvSpPr>
        <p:spPr>
          <a:xfrm>
            <a:off x="3775510" y="1214970"/>
            <a:ext cx="3433819" cy="8879081"/>
          </a:xfrm>
          <a:prstGeom prst="rect">
            <a:avLst/>
          </a:prstGeom>
          <a:solidFill>
            <a:schemeClr val="bg1">
              <a:lumMod val="85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Rectangle">
            <a:extLst>
              <a:ext uri="{FF2B5EF4-FFF2-40B4-BE49-F238E27FC236}">
                <a16:creationId xmlns:a16="http://schemas.microsoft.com/office/drawing/2014/main" id="{A39A96FA-AA13-4BA3-8BFC-3D58C49F3AA9}"/>
              </a:ext>
            </a:extLst>
          </p:cNvPr>
          <p:cNvSpPr/>
          <p:nvPr/>
        </p:nvSpPr>
        <p:spPr>
          <a:xfrm>
            <a:off x="3847116" y="3973535"/>
            <a:ext cx="3290605" cy="340029"/>
          </a:xfrm>
          <a:prstGeom prst="rect">
            <a:avLst/>
          </a:prstGeom>
          <a:gradFill>
            <a:gsLst>
              <a:gs pos="0">
                <a:schemeClr val="bg1">
                  <a:alpha val="33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16200000" scaled="1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13" name="Rectangle">
            <a:extLst>
              <a:ext uri="{FF2B5EF4-FFF2-40B4-BE49-F238E27FC236}">
                <a16:creationId xmlns:a16="http://schemas.microsoft.com/office/drawing/2014/main" id="{C308110D-3605-4854-AC01-9DC0AFE03EBC}"/>
              </a:ext>
            </a:extLst>
          </p:cNvPr>
          <p:cNvSpPr/>
          <p:nvPr/>
        </p:nvSpPr>
        <p:spPr>
          <a:xfrm>
            <a:off x="3821592" y="1977701"/>
            <a:ext cx="3290605" cy="340029"/>
          </a:xfrm>
          <a:prstGeom prst="rect">
            <a:avLst/>
          </a:prstGeom>
          <a:gradFill>
            <a:gsLst>
              <a:gs pos="0">
                <a:schemeClr val="bg1">
                  <a:alpha val="33000"/>
                </a:schemeClr>
              </a:gs>
              <a:gs pos="100000">
                <a:schemeClr val="accent3"/>
              </a:gs>
            </a:gsLst>
            <a:lin ang="16200000" scaled="1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36" name="Group">
            <a:extLst>
              <a:ext uri="{FF2B5EF4-FFF2-40B4-BE49-F238E27FC236}">
                <a16:creationId xmlns:a16="http://schemas.microsoft.com/office/drawing/2014/main" id="{13AEEAAF-38BD-47A5-934F-2CAEE7D8C182}"/>
              </a:ext>
            </a:extLst>
          </p:cNvPr>
          <p:cNvSpPr/>
          <p:nvPr/>
        </p:nvSpPr>
        <p:spPr>
          <a:xfrm>
            <a:off x="237111" y="1220548"/>
            <a:ext cx="3415770" cy="4238938"/>
          </a:xfrm>
          <a:prstGeom prst="rect">
            <a:avLst/>
          </a:prstGeom>
          <a:solidFill>
            <a:schemeClr val="bg1">
              <a:lumMod val="85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32771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Using BAT</a:t>
            </a:r>
            <a:endParaRPr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31176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4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Biodiversity Assessment Tools :: </a:t>
            </a:r>
            <a:r>
              <a:rPr lang="en-US" sz="4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Cheat Sheet</a:t>
            </a:r>
            <a:endParaRPr sz="4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0478" y="10343212"/>
            <a:ext cx="1344576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Daseurim Kim</a:t>
            </a:r>
            <a:r>
              <a:rPr dirty="0"/>
              <a:t> •  </a:t>
            </a:r>
            <a:r>
              <a:rPr lang="en-US" dirty="0">
                <a:hlinkClick r:id="rId5"/>
              </a:rPr>
              <a:t>Daseurim.Kim001@umb.edu</a:t>
            </a:r>
            <a:r>
              <a:rPr dirty="0"/>
              <a:t>  •  </a:t>
            </a:r>
            <a:r>
              <a:rPr lang="en-US" dirty="0"/>
              <a:t>617</a:t>
            </a:r>
            <a:r>
              <a:rPr dirty="0"/>
              <a:t>-</a:t>
            </a:r>
            <a:r>
              <a:rPr lang="en-US" dirty="0"/>
              <a:t>337</a:t>
            </a:r>
            <a:r>
              <a:rPr dirty="0"/>
              <a:t>-</a:t>
            </a:r>
            <a:r>
              <a:rPr lang="en-US" dirty="0"/>
              <a:t>7417</a:t>
            </a:r>
            <a:r>
              <a:rPr dirty="0"/>
              <a:t> </a:t>
            </a:r>
            <a:r>
              <a:rPr lang="en-US" dirty="0"/>
              <a:t>• Learn more about </a:t>
            </a:r>
            <a:r>
              <a:rPr lang="en-US" dirty="0">
                <a:hlinkClick r:id="rId6"/>
              </a:rPr>
              <a:t>BAT</a:t>
            </a:r>
            <a:r>
              <a:rPr lang="en-US" dirty="0"/>
              <a:t>   •</a:t>
            </a:r>
            <a:r>
              <a:rPr dirty="0"/>
              <a:t>  package version  </a:t>
            </a:r>
            <a:r>
              <a:rPr lang="en-US" dirty="0"/>
              <a:t>2</a:t>
            </a:r>
            <a:r>
              <a:rPr dirty="0"/>
              <a:t>.</a:t>
            </a:r>
            <a:r>
              <a:rPr lang="en-US" dirty="0"/>
              <a:t>7.1</a:t>
            </a:r>
            <a:r>
              <a:rPr dirty="0"/>
              <a:t> •  Updated: 20</a:t>
            </a:r>
            <a:r>
              <a:rPr lang="en-US" dirty="0"/>
              <a:t>21</a:t>
            </a:r>
            <a:r>
              <a:rPr dirty="0"/>
              <a:t>-</a:t>
            </a:r>
            <a:r>
              <a:rPr lang="en-US" dirty="0"/>
              <a:t>10</a:t>
            </a:r>
            <a:endParaRPr dirty="0"/>
          </a:p>
        </p:txBody>
      </p: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1361" y="29170"/>
            <a:ext cx="1137376" cy="13181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175E57-04E9-4B21-A8A5-0A60A6B3113F}"/>
              </a:ext>
            </a:extLst>
          </p:cNvPr>
          <p:cNvGrpSpPr/>
          <p:nvPr/>
        </p:nvGrpSpPr>
        <p:grpSpPr>
          <a:xfrm>
            <a:off x="247120" y="5581760"/>
            <a:ext cx="3329147" cy="1928535"/>
            <a:chOff x="263702" y="2482594"/>
            <a:chExt cx="3329147" cy="1928535"/>
          </a:xfrm>
        </p:grpSpPr>
        <p:sp>
          <p:nvSpPr>
            <p:cNvPr id="197" name="Rectangle">
              <a:extLst>
                <a:ext uri="{FF2B5EF4-FFF2-40B4-BE49-F238E27FC236}">
                  <a16:creationId xmlns:a16="http://schemas.microsoft.com/office/drawing/2014/main" id="{CA1ECA23-C4F0-44C2-B6C5-DC1DE52AD055}"/>
                </a:ext>
              </a:extLst>
            </p:cNvPr>
            <p:cNvSpPr/>
            <p:nvPr/>
          </p:nvSpPr>
          <p:spPr>
            <a:xfrm>
              <a:off x="269576" y="2482594"/>
              <a:ext cx="3323273" cy="2939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98" name="Section 2">
              <a:extLst>
                <a:ext uri="{FF2B5EF4-FFF2-40B4-BE49-F238E27FC236}">
                  <a16:creationId xmlns:a16="http://schemas.microsoft.com/office/drawing/2014/main" id="{0347640E-40D0-4384-BEFB-CF7C86F5A48C}"/>
                </a:ext>
              </a:extLst>
            </p:cNvPr>
            <p:cNvSpPr txBox="1"/>
            <p:nvPr/>
          </p:nvSpPr>
          <p:spPr>
            <a:xfrm>
              <a:off x="263702" y="2482594"/>
              <a:ext cx="2099323" cy="201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sz="1400" dirty="0"/>
                <a:t>Alpha </a:t>
              </a:r>
              <a:r>
                <a:rPr lang="en-US" dirty="0"/>
                <a:t>Diversity</a:t>
              </a:r>
              <a:endParaRPr dirty="0"/>
            </a:p>
          </p:txBody>
        </p:sp>
        <p:sp>
          <p:nvSpPr>
            <p:cNvPr id="201" name="Cheatsheets make it easy for R users…">
              <a:extLst>
                <a:ext uri="{FF2B5EF4-FFF2-40B4-BE49-F238E27FC236}">
                  <a16:creationId xmlns:a16="http://schemas.microsoft.com/office/drawing/2014/main" id="{0C4FEB49-E242-46FD-B520-887CBDBCFE36}"/>
                </a:ext>
              </a:extLst>
            </p:cNvPr>
            <p:cNvSpPr txBox="1"/>
            <p:nvPr/>
          </p:nvSpPr>
          <p:spPr>
            <a:xfrm>
              <a:off x="267652" y="2700657"/>
              <a:ext cx="3268535" cy="17104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2700" tIns="12700" rIns="12700" bIns="12700"/>
            <a:lstStyle/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alpha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func = “nonparametric”)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observe richness of the of the multiple sites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alpha.accum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func = “nonparametric”)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estimates accumulated alpha diversity of a single site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alpha.estimate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func = “nonparametric”)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estimates accumulated alpha diversity of a single site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optim.alpha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methods, base, …)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optimizes alpha diversity with different methods</a:t>
              </a:r>
              <a:endParaRPr lang="en-US" sz="1100" i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optim.alpha.stat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methods, samples, …)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average alpha diversity observed for efficient statistics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12" name="Cheatsheets make it easy for R users…">
            <a:extLst>
              <a:ext uri="{FF2B5EF4-FFF2-40B4-BE49-F238E27FC236}">
                <a16:creationId xmlns:a16="http://schemas.microsoft.com/office/drawing/2014/main" id="{26C112EF-3EF3-44B4-8603-1F284E9D27FA}"/>
              </a:ext>
            </a:extLst>
          </p:cNvPr>
          <p:cNvSpPr txBox="1"/>
          <p:nvPr/>
        </p:nvSpPr>
        <p:spPr>
          <a:xfrm>
            <a:off x="271814" y="1610312"/>
            <a:ext cx="3288059" cy="86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Biodiversity </a:t>
            </a:r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Assessment Tools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(BAT)</a:t>
            </a:r>
            <a:r>
              <a:rPr lang="en-US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assesses biodiversity data and provides analysis tools from species, phylogeny and convex-hulls or kernel density hypervolumes depicting the species relationship. 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B05D9-CCB3-4917-9707-576BE8008741}"/>
              </a:ext>
            </a:extLst>
          </p:cNvPr>
          <p:cNvGrpSpPr/>
          <p:nvPr/>
        </p:nvGrpSpPr>
        <p:grpSpPr>
          <a:xfrm>
            <a:off x="244133" y="7589780"/>
            <a:ext cx="3369395" cy="2196349"/>
            <a:chOff x="226392" y="6737271"/>
            <a:chExt cx="3369395" cy="1983078"/>
          </a:xfrm>
        </p:grpSpPr>
        <p:sp>
          <p:nvSpPr>
            <p:cNvPr id="214" name="Rectangle">
              <a:extLst>
                <a:ext uri="{FF2B5EF4-FFF2-40B4-BE49-F238E27FC236}">
                  <a16:creationId xmlns:a16="http://schemas.microsoft.com/office/drawing/2014/main" id="{770DC835-A5C9-4216-9844-2967569F1B9F}"/>
                </a:ext>
              </a:extLst>
            </p:cNvPr>
            <p:cNvSpPr/>
            <p:nvPr/>
          </p:nvSpPr>
          <p:spPr>
            <a:xfrm>
              <a:off x="242727" y="6737271"/>
              <a:ext cx="3313875" cy="340029"/>
            </a:xfrm>
            <a:prstGeom prst="rect">
              <a:avLst/>
            </a:prstGeom>
            <a:gradFill>
              <a:gsLst>
                <a:gs pos="0">
                  <a:schemeClr val="bg1">
                    <a:alpha val="3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16" name="Section 2">
              <a:extLst>
                <a:ext uri="{FF2B5EF4-FFF2-40B4-BE49-F238E27FC236}">
                  <a16:creationId xmlns:a16="http://schemas.microsoft.com/office/drawing/2014/main" id="{6B3DFC26-B9BC-4AC1-A13D-3E74D0B355E9}"/>
                </a:ext>
              </a:extLst>
            </p:cNvPr>
            <p:cNvSpPr txBox="1"/>
            <p:nvPr/>
          </p:nvSpPr>
          <p:spPr>
            <a:xfrm>
              <a:off x="226392" y="6740095"/>
              <a:ext cx="3323273" cy="18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sz="1400" dirty="0"/>
                <a:t>Beta</a:t>
              </a:r>
              <a:r>
                <a:rPr lang="en-US" dirty="0"/>
                <a:t> Diversity</a:t>
              </a:r>
              <a:endParaRPr dirty="0"/>
            </a:p>
          </p:txBody>
        </p:sp>
        <p:sp>
          <p:nvSpPr>
            <p:cNvPr id="217" name="Cheatsheets make it easy for R users…">
              <a:extLst>
                <a:ext uri="{FF2B5EF4-FFF2-40B4-BE49-F238E27FC236}">
                  <a16:creationId xmlns:a16="http://schemas.microsoft.com/office/drawing/2014/main" id="{3B7FC704-2892-43B5-9478-4F1954628628}"/>
                </a:ext>
              </a:extLst>
            </p:cNvPr>
            <p:cNvSpPr txBox="1"/>
            <p:nvPr/>
          </p:nvSpPr>
          <p:spPr>
            <a:xfrm>
              <a:off x="236509" y="6927197"/>
              <a:ext cx="3359278" cy="17931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2700" tIns="12700" rIns="12700" bIns="12700"/>
            <a:lstStyle/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beta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func = “jaccard”)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observe the beta diversity of multiple sites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beta.accum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(comm1, comm2, tree, func = “jaccard”)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estimates accumulated beta diversity of a single site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beta.evenesss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distance, func = “camargo”)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checks differences of evenness between pair of sites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beta.multi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func=“jaccard”)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observe with average of all pairwise values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optim.beta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methods, base, …)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optimizes beta diversity with different methods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rgbClr val="FF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optim.beta.stat</a:t>
              </a:r>
              <a:r>
                <a:rPr lang="en-US" sz="1100" b="0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(comm, tree, methods, …)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r>
                <a:rPr lang="en-US" sz="1100" b="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average absolute difference between sample and real beta diversity</a:t>
              </a: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18" name="Line">
            <a:extLst>
              <a:ext uri="{FF2B5EF4-FFF2-40B4-BE49-F238E27FC236}">
                <a16:creationId xmlns:a16="http://schemas.microsoft.com/office/drawing/2014/main" id="{158AA57E-7B02-492C-B2CA-675DE6185FDE}"/>
              </a:ext>
            </a:extLst>
          </p:cNvPr>
          <p:cNvSpPr/>
          <p:nvPr/>
        </p:nvSpPr>
        <p:spPr>
          <a:xfrm flipV="1">
            <a:off x="257175" y="2469847"/>
            <a:ext cx="3344223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08" name="Basics">
            <a:extLst>
              <a:ext uri="{FF2B5EF4-FFF2-40B4-BE49-F238E27FC236}">
                <a16:creationId xmlns:a16="http://schemas.microsoft.com/office/drawing/2014/main" id="{5A333BE8-7213-4C91-A5F7-89AA8FC878AD}"/>
              </a:ext>
            </a:extLst>
          </p:cNvPr>
          <p:cNvSpPr txBox="1"/>
          <p:nvPr/>
        </p:nvSpPr>
        <p:spPr>
          <a:xfrm>
            <a:off x="3815018" y="1252546"/>
            <a:ext cx="32771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Hypervolume</a:t>
            </a:r>
            <a:endParaRPr dirty="0"/>
          </a:p>
        </p:txBody>
      </p:sp>
      <p:sp>
        <p:nvSpPr>
          <p:cNvPr id="310" name="Cheatsheets make it easy for R users…">
            <a:extLst>
              <a:ext uri="{FF2B5EF4-FFF2-40B4-BE49-F238E27FC236}">
                <a16:creationId xmlns:a16="http://schemas.microsoft.com/office/drawing/2014/main" id="{506ABF25-4AB7-4D42-A1CD-7F5DC11838FA}"/>
              </a:ext>
            </a:extLst>
          </p:cNvPr>
          <p:cNvSpPr txBox="1"/>
          <p:nvPr/>
        </p:nvSpPr>
        <p:spPr>
          <a:xfrm>
            <a:off x="3843652" y="1562910"/>
            <a:ext cx="3288059" cy="3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Building and analyzing the n-dimensional hypervolumes </a:t>
            </a:r>
          </a:p>
        </p:txBody>
      </p:sp>
      <p:sp>
        <p:nvSpPr>
          <p:cNvPr id="311" name="Line">
            <a:extLst>
              <a:ext uri="{FF2B5EF4-FFF2-40B4-BE49-F238E27FC236}">
                <a16:creationId xmlns:a16="http://schemas.microsoft.com/office/drawing/2014/main" id="{8FC24396-B140-4424-80CA-1304373CFED6}"/>
              </a:ext>
            </a:extLst>
          </p:cNvPr>
          <p:cNvSpPr/>
          <p:nvPr/>
        </p:nvSpPr>
        <p:spPr>
          <a:xfrm flipV="1">
            <a:off x="3821122" y="1938942"/>
            <a:ext cx="3271081" cy="275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Section 2">
            <a:extLst>
              <a:ext uri="{FF2B5EF4-FFF2-40B4-BE49-F238E27FC236}">
                <a16:creationId xmlns:a16="http://schemas.microsoft.com/office/drawing/2014/main" id="{886D7195-0D36-4CB8-8954-FC583636B390}"/>
              </a:ext>
            </a:extLst>
          </p:cNvPr>
          <p:cNvSpPr txBox="1"/>
          <p:nvPr/>
        </p:nvSpPr>
        <p:spPr>
          <a:xfrm>
            <a:off x="3828291" y="2002241"/>
            <a:ext cx="3323273" cy="201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sz="1400" dirty="0"/>
              <a:t>Convex-Hull </a:t>
            </a:r>
            <a:r>
              <a:rPr lang="en-US" dirty="0"/>
              <a:t>hypervolume</a:t>
            </a:r>
            <a:endParaRPr dirty="0"/>
          </a:p>
        </p:txBody>
      </p:sp>
      <p:sp>
        <p:nvSpPr>
          <p:cNvPr id="314" name="Cheatsheets make it easy for R users…">
            <a:extLst>
              <a:ext uri="{FF2B5EF4-FFF2-40B4-BE49-F238E27FC236}">
                <a16:creationId xmlns:a16="http://schemas.microsoft.com/office/drawing/2014/main" id="{12048140-5F74-4DFC-A064-4BBCF9AA6A01}"/>
              </a:ext>
            </a:extLst>
          </p:cNvPr>
          <p:cNvSpPr txBox="1"/>
          <p:nvPr/>
        </p:nvSpPr>
        <p:spPr>
          <a:xfrm>
            <a:off x="3830568" y="2197177"/>
            <a:ext cx="3347149" cy="1638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hull.build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…)</a:t>
            </a:r>
            <a:endParaRPr lang="en-US" sz="10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builds convex hull hypervolume for each community and trait data</a:t>
            </a:r>
            <a:endParaRPr lang="en-US" sz="10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hull.alpha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functional richness of one or multiple sites</a:t>
            </a:r>
            <a:r>
              <a:rPr lang="en-US" sz="10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hull.beta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func = “jaccard”)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pairwise decomposition  beta diversity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hull.contribution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contribution of each species or individual to the total volume of a convex hull hypervolume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7" name="Section 2">
            <a:extLst>
              <a:ext uri="{FF2B5EF4-FFF2-40B4-BE49-F238E27FC236}">
                <a16:creationId xmlns:a16="http://schemas.microsoft.com/office/drawing/2014/main" id="{26E00701-BC2D-4B9B-9623-FC4BA1D6AAA1}"/>
              </a:ext>
            </a:extLst>
          </p:cNvPr>
          <p:cNvSpPr txBox="1"/>
          <p:nvPr/>
        </p:nvSpPr>
        <p:spPr>
          <a:xfrm>
            <a:off x="3835673" y="4001841"/>
            <a:ext cx="2942418" cy="201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sz="1400" dirty="0"/>
              <a:t>Kernel </a:t>
            </a:r>
            <a:r>
              <a:rPr lang="en-US" dirty="0"/>
              <a:t>hypervolume</a:t>
            </a:r>
            <a:r>
              <a:rPr lang="en-US" sz="1400" dirty="0"/>
              <a:t> </a:t>
            </a:r>
            <a:endParaRPr dirty="0"/>
          </a:p>
        </p:txBody>
      </p:sp>
      <p:sp>
        <p:nvSpPr>
          <p:cNvPr id="319" name="Cheatsheets make it easy for R users…">
            <a:extLst>
              <a:ext uri="{FF2B5EF4-FFF2-40B4-BE49-F238E27FC236}">
                <a16:creationId xmlns:a16="http://schemas.microsoft.com/office/drawing/2014/main" id="{22098695-0DD3-4588-BEAD-E3021C340754}"/>
              </a:ext>
            </a:extLst>
          </p:cNvPr>
          <p:cNvSpPr txBox="1"/>
          <p:nvPr/>
        </p:nvSpPr>
        <p:spPr>
          <a:xfrm>
            <a:off x="3843652" y="4203499"/>
            <a:ext cx="3347149" cy="429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kernel.build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method = “gaussian”,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builds kernel density hypervolume based on given trait data</a:t>
            </a: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kernel.alpha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functional richness of one or multiple sites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kernel.beta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func = “jaccard”)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pairwise decomposition beta diversity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kernel.beta.evenness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differences between pair of sites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kernel.evenness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func = “jaccard”)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functional eveness of the community</a:t>
            </a:r>
            <a:endParaRPr lang="en-US" sz="1100" i="1" dirty="0">
              <a:solidFill>
                <a:schemeClr val="accent3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kernel.evenness.contribution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func = “jaccard”)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contribution of each species or individual to the total volume of a kernel density hypervolume</a:t>
            </a:r>
            <a:endParaRPr lang="en-US" sz="1000" b="0" i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kernel.dispersion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func = “dissimilarity”)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calculates average distance to centroid or dissimilarities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kernel.originality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dissimilarity between a species or individuals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kernel.similarity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similarity indices between species and communities</a:t>
            </a:r>
            <a:endParaRPr lang="en-US" sz="1100" i="1" dirty="0">
              <a:solidFill>
                <a:schemeClr val="accent3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kernel.contribution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func = “jaccard”)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contribution of each species or individual to the total volume of a kernel density hypervolume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kernel.hotspots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 hotspots of one or more communities based on minimum volume needed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3" name="Cheatsheets make it easy for R users…">
            <a:extLst>
              <a:ext uri="{FF2B5EF4-FFF2-40B4-BE49-F238E27FC236}">
                <a16:creationId xmlns:a16="http://schemas.microsoft.com/office/drawing/2014/main" id="{F786DFB1-3B6B-45EF-B8E5-258F1DCFA32C}"/>
              </a:ext>
            </a:extLst>
          </p:cNvPr>
          <p:cNvSpPr txBox="1"/>
          <p:nvPr/>
        </p:nvSpPr>
        <p:spPr>
          <a:xfrm>
            <a:off x="643668" y="3277774"/>
            <a:ext cx="2996779" cy="215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Community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b="0" i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</a:t>
            </a: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b="0" dirty="0">
                <a:solidFill>
                  <a:schemeClr val="accent3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sites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 </a:t>
            </a:r>
            <a:r>
              <a:rPr lang="en-US" sz="11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indices or abundance data about the species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b="0" i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trait</a:t>
            </a: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b="0" dirty="0">
                <a:solidFill>
                  <a:schemeClr val="accent3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</a:t>
            </a:r>
            <a:r>
              <a:rPr lang="en-US" sz="11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 </a:t>
            </a:r>
            <a:r>
              <a:rPr lang="en-US" sz="11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trait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trait values in each species in the community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Tree, </a:t>
            </a:r>
            <a:r>
              <a:rPr lang="en-US" sz="1100" b="0" i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tree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hierarchical cluster object based on a trait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2003DD-9FE5-4F29-BCD7-C69E74CDF0AF}"/>
              </a:ext>
            </a:extLst>
          </p:cNvPr>
          <p:cNvGrpSpPr/>
          <p:nvPr/>
        </p:nvGrpSpPr>
        <p:grpSpPr>
          <a:xfrm>
            <a:off x="247120" y="3317618"/>
            <a:ext cx="3005369" cy="1989876"/>
            <a:chOff x="291338" y="2532093"/>
            <a:chExt cx="3005369" cy="1989876"/>
          </a:xfrm>
        </p:grpSpPr>
        <p:graphicFrame>
          <p:nvGraphicFramePr>
            <p:cNvPr id="322" name="Table">
              <a:extLst>
                <a:ext uri="{FF2B5EF4-FFF2-40B4-BE49-F238E27FC236}">
                  <a16:creationId xmlns:a16="http://schemas.microsoft.com/office/drawing/2014/main" id="{986306CD-EA4D-424D-95EE-605483AF39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7487997"/>
                </p:ext>
              </p:extLst>
            </p:nvPr>
          </p:nvGraphicFramePr>
          <p:xfrm>
            <a:off x="291338" y="2532093"/>
            <a:ext cx="342900" cy="3429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7DC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7DC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4" name="Table">
              <a:extLst>
                <a:ext uri="{FF2B5EF4-FFF2-40B4-BE49-F238E27FC236}">
                  <a16:creationId xmlns:a16="http://schemas.microsoft.com/office/drawing/2014/main" id="{DE67345B-A6F6-46C3-9E7B-C60E26336D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8644621"/>
                </p:ext>
              </p:extLst>
            </p:nvPr>
          </p:nvGraphicFramePr>
          <p:xfrm>
            <a:off x="291338" y="2967012"/>
            <a:ext cx="342900" cy="3429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7DC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7DCA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25" name="Line">
              <a:extLst>
                <a:ext uri="{FF2B5EF4-FFF2-40B4-BE49-F238E27FC236}">
                  <a16:creationId xmlns:a16="http://schemas.microsoft.com/office/drawing/2014/main" id="{250488F5-E563-4613-9E19-F5D725420C87}"/>
                </a:ext>
              </a:extLst>
            </p:cNvPr>
            <p:cNvSpPr/>
            <p:nvPr/>
          </p:nvSpPr>
          <p:spPr>
            <a:xfrm flipV="1">
              <a:off x="634238" y="3978030"/>
              <a:ext cx="1376785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26" name="Line">
              <a:extLst>
                <a:ext uri="{FF2B5EF4-FFF2-40B4-BE49-F238E27FC236}">
                  <a16:creationId xmlns:a16="http://schemas.microsoft.com/office/drawing/2014/main" id="{744156AC-4CD0-4A07-945F-C0A8E337F44C}"/>
                </a:ext>
              </a:extLst>
            </p:cNvPr>
            <p:cNvSpPr/>
            <p:nvPr/>
          </p:nvSpPr>
          <p:spPr>
            <a:xfrm>
              <a:off x="2011023" y="4130396"/>
              <a:ext cx="634622" cy="34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27" name="Line">
              <a:extLst>
                <a:ext uri="{FF2B5EF4-FFF2-40B4-BE49-F238E27FC236}">
                  <a16:creationId xmlns:a16="http://schemas.microsoft.com/office/drawing/2014/main" id="{46DF22C5-0982-4D18-9E75-7DFA873080EF}"/>
                </a:ext>
              </a:extLst>
            </p:cNvPr>
            <p:cNvSpPr/>
            <p:nvPr/>
          </p:nvSpPr>
          <p:spPr>
            <a:xfrm flipV="1">
              <a:off x="2083144" y="4302797"/>
              <a:ext cx="943094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28" name="Line">
              <a:extLst>
                <a:ext uri="{FF2B5EF4-FFF2-40B4-BE49-F238E27FC236}">
                  <a16:creationId xmlns:a16="http://schemas.microsoft.com/office/drawing/2014/main" id="{B998868D-C693-4D17-9C31-BD087D5EDEB1}"/>
                </a:ext>
              </a:extLst>
            </p:cNvPr>
            <p:cNvSpPr/>
            <p:nvPr/>
          </p:nvSpPr>
          <p:spPr>
            <a:xfrm flipV="1">
              <a:off x="2755769" y="4455197"/>
              <a:ext cx="54093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29" name="Line">
              <a:extLst>
                <a:ext uri="{FF2B5EF4-FFF2-40B4-BE49-F238E27FC236}">
                  <a16:creationId xmlns:a16="http://schemas.microsoft.com/office/drawing/2014/main" id="{AF4571DB-21A0-4A1D-8A95-70FCA8801F03}"/>
                </a:ext>
              </a:extLst>
            </p:cNvPr>
            <p:cNvSpPr/>
            <p:nvPr/>
          </p:nvSpPr>
          <p:spPr>
            <a:xfrm>
              <a:off x="2011023" y="3977995"/>
              <a:ext cx="0" cy="15240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0" name="Line">
              <a:extLst>
                <a:ext uri="{FF2B5EF4-FFF2-40B4-BE49-F238E27FC236}">
                  <a16:creationId xmlns:a16="http://schemas.microsoft.com/office/drawing/2014/main" id="{710FCB48-0CED-44DA-949A-DFA6D7DA3E9E}"/>
                </a:ext>
              </a:extLst>
            </p:cNvPr>
            <p:cNvSpPr/>
            <p:nvPr/>
          </p:nvSpPr>
          <p:spPr>
            <a:xfrm>
              <a:off x="2645645" y="4130429"/>
              <a:ext cx="0" cy="172368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1" name="Line">
              <a:extLst>
                <a:ext uri="{FF2B5EF4-FFF2-40B4-BE49-F238E27FC236}">
                  <a16:creationId xmlns:a16="http://schemas.microsoft.com/office/drawing/2014/main" id="{C9BD348D-B409-48F0-A5D7-7809D6861336}"/>
                </a:ext>
              </a:extLst>
            </p:cNvPr>
            <p:cNvSpPr/>
            <p:nvPr/>
          </p:nvSpPr>
          <p:spPr>
            <a:xfrm>
              <a:off x="3026238" y="4302796"/>
              <a:ext cx="0" cy="15240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2" name="Line">
              <a:extLst>
                <a:ext uri="{FF2B5EF4-FFF2-40B4-BE49-F238E27FC236}">
                  <a16:creationId xmlns:a16="http://schemas.microsoft.com/office/drawing/2014/main" id="{8CD030D0-AE98-4B65-838F-6C0D6165CF8B}"/>
                </a:ext>
              </a:extLst>
            </p:cNvPr>
            <p:cNvSpPr/>
            <p:nvPr/>
          </p:nvSpPr>
          <p:spPr>
            <a:xfrm>
              <a:off x="3296707" y="4455196"/>
              <a:ext cx="0" cy="62829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3" name="Line">
              <a:extLst>
                <a:ext uri="{FF2B5EF4-FFF2-40B4-BE49-F238E27FC236}">
                  <a16:creationId xmlns:a16="http://schemas.microsoft.com/office/drawing/2014/main" id="{283679B7-5878-497E-8793-3441925BC05E}"/>
                </a:ext>
              </a:extLst>
            </p:cNvPr>
            <p:cNvSpPr/>
            <p:nvPr/>
          </p:nvSpPr>
          <p:spPr>
            <a:xfrm>
              <a:off x="2755769" y="4455196"/>
              <a:ext cx="0" cy="62829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4" name="Line">
              <a:extLst>
                <a:ext uri="{FF2B5EF4-FFF2-40B4-BE49-F238E27FC236}">
                  <a16:creationId xmlns:a16="http://schemas.microsoft.com/office/drawing/2014/main" id="{77C0FBDD-E870-4FE7-B713-246FAD73E5E3}"/>
                </a:ext>
              </a:extLst>
            </p:cNvPr>
            <p:cNvSpPr/>
            <p:nvPr/>
          </p:nvSpPr>
          <p:spPr>
            <a:xfrm>
              <a:off x="2083144" y="4302796"/>
              <a:ext cx="0" cy="62829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5" name="Line">
              <a:extLst>
                <a:ext uri="{FF2B5EF4-FFF2-40B4-BE49-F238E27FC236}">
                  <a16:creationId xmlns:a16="http://schemas.microsoft.com/office/drawing/2014/main" id="{A02632C8-6F23-4AD2-AE04-EEEB72611DE7}"/>
                </a:ext>
              </a:extLst>
            </p:cNvPr>
            <p:cNvSpPr/>
            <p:nvPr/>
          </p:nvSpPr>
          <p:spPr>
            <a:xfrm>
              <a:off x="634238" y="3978030"/>
              <a:ext cx="0" cy="62829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6" name="Line">
              <a:extLst>
                <a:ext uri="{FF2B5EF4-FFF2-40B4-BE49-F238E27FC236}">
                  <a16:creationId xmlns:a16="http://schemas.microsoft.com/office/drawing/2014/main" id="{3FE37BC1-61D8-49A2-9B2A-958B5C7D63FB}"/>
                </a:ext>
              </a:extLst>
            </p:cNvPr>
            <p:cNvSpPr/>
            <p:nvPr/>
          </p:nvSpPr>
          <p:spPr>
            <a:xfrm>
              <a:off x="436072" y="3981974"/>
              <a:ext cx="0" cy="539995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7" name="Line">
              <a:extLst>
                <a:ext uri="{FF2B5EF4-FFF2-40B4-BE49-F238E27FC236}">
                  <a16:creationId xmlns:a16="http://schemas.microsoft.com/office/drawing/2014/main" id="{0A90FE9C-72BB-4C1C-B5C2-81A5F80D72B2}"/>
                </a:ext>
              </a:extLst>
            </p:cNvPr>
            <p:cNvSpPr/>
            <p:nvPr/>
          </p:nvSpPr>
          <p:spPr>
            <a:xfrm flipV="1">
              <a:off x="436072" y="3981974"/>
              <a:ext cx="78276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8" name="Line">
              <a:extLst>
                <a:ext uri="{FF2B5EF4-FFF2-40B4-BE49-F238E27FC236}">
                  <a16:creationId xmlns:a16="http://schemas.microsoft.com/office/drawing/2014/main" id="{EDBE683F-D8EE-4F23-BB49-9B7EA4A714DB}"/>
                </a:ext>
              </a:extLst>
            </p:cNvPr>
            <p:cNvSpPr/>
            <p:nvPr/>
          </p:nvSpPr>
          <p:spPr>
            <a:xfrm flipV="1">
              <a:off x="436072" y="4161910"/>
              <a:ext cx="78276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39" name="Line">
              <a:extLst>
                <a:ext uri="{FF2B5EF4-FFF2-40B4-BE49-F238E27FC236}">
                  <a16:creationId xmlns:a16="http://schemas.microsoft.com/office/drawing/2014/main" id="{098D1E5D-CA44-4A5C-8960-039C9517A662}"/>
                </a:ext>
              </a:extLst>
            </p:cNvPr>
            <p:cNvSpPr/>
            <p:nvPr/>
          </p:nvSpPr>
          <p:spPr>
            <a:xfrm flipV="1">
              <a:off x="436072" y="4518549"/>
              <a:ext cx="78276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0" name="Line">
              <a:extLst>
                <a:ext uri="{FF2B5EF4-FFF2-40B4-BE49-F238E27FC236}">
                  <a16:creationId xmlns:a16="http://schemas.microsoft.com/office/drawing/2014/main" id="{0013B37E-74F9-48AA-A335-689918932692}"/>
                </a:ext>
              </a:extLst>
            </p:cNvPr>
            <p:cNvSpPr/>
            <p:nvPr/>
          </p:nvSpPr>
          <p:spPr>
            <a:xfrm flipV="1">
              <a:off x="436072" y="4352192"/>
              <a:ext cx="78276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1" name="Line">
              <a:extLst>
                <a:ext uri="{FF2B5EF4-FFF2-40B4-BE49-F238E27FC236}">
                  <a16:creationId xmlns:a16="http://schemas.microsoft.com/office/drawing/2014/main" id="{0098B164-45CC-4075-B75E-24AC97DB5271}"/>
                </a:ext>
              </a:extLst>
            </p:cNvPr>
            <p:cNvSpPr/>
            <p:nvPr/>
          </p:nvSpPr>
          <p:spPr>
            <a:xfrm flipV="1">
              <a:off x="436072" y="4061863"/>
              <a:ext cx="43425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2" name="Line">
              <a:extLst>
                <a:ext uri="{FF2B5EF4-FFF2-40B4-BE49-F238E27FC236}">
                  <a16:creationId xmlns:a16="http://schemas.microsoft.com/office/drawing/2014/main" id="{C59A652C-FE7A-4F90-B95D-151F8E9127B7}"/>
                </a:ext>
              </a:extLst>
            </p:cNvPr>
            <p:cNvSpPr/>
            <p:nvPr/>
          </p:nvSpPr>
          <p:spPr>
            <a:xfrm flipV="1">
              <a:off x="436072" y="4254744"/>
              <a:ext cx="43425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3" name="Line">
              <a:extLst>
                <a:ext uri="{FF2B5EF4-FFF2-40B4-BE49-F238E27FC236}">
                  <a16:creationId xmlns:a16="http://schemas.microsoft.com/office/drawing/2014/main" id="{1BE1AE46-2D04-483C-8844-9C020011DE63}"/>
                </a:ext>
              </a:extLst>
            </p:cNvPr>
            <p:cNvSpPr/>
            <p:nvPr/>
          </p:nvSpPr>
          <p:spPr>
            <a:xfrm flipV="1">
              <a:off x="436072" y="4438101"/>
              <a:ext cx="43425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4" name="Line">
              <a:extLst>
                <a:ext uri="{FF2B5EF4-FFF2-40B4-BE49-F238E27FC236}">
                  <a16:creationId xmlns:a16="http://schemas.microsoft.com/office/drawing/2014/main" id="{B717226E-39A1-4DD6-A5E2-D49B5A844B33}"/>
                </a:ext>
              </a:extLst>
            </p:cNvPr>
            <p:cNvSpPr/>
            <p:nvPr/>
          </p:nvSpPr>
          <p:spPr>
            <a:xfrm>
              <a:off x="1483973" y="3977994"/>
              <a:ext cx="0" cy="374198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5" name="Line">
              <a:extLst>
                <a:ext uri="{FF2B5EF4-FFF2-40B4-BE49-F238E27FC236}">
                  <a16:creationId xmlns:a16="http://schemas.microsoft.com/office/drawing/2014/main" id="{19C7204F-4871-4343-A8B1-D18BC4A1C838}"/>
                </a:ext>
              </a:extLst>
            </p:cNvPr>
            <p:cNvSpPr/>
            <p:nvPr/>
          </p:nvSpPr>
          <p:spPr>
            <a:xfrm flipV="1">
              <a:off x="1401232" y="4352192"/>
              <a:ext cx="2159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6" name="Line">
              <a:extLst>
                <a:ext uri="{FF2B5EF4-FFF2-40B4-BE49-F238E27FC236}">
                  <a16:creationId xmlns:a16="http://schemas.microsoft.com/office/drawing/2014/main" id="{64C56559-45DF-43AA-9E78-86E8F971AA24}"/>
                </a:ext>
              </a:extLst>
            </p:cNvPr>
            <p:cNvSpPr/>
            <p:nvPr/>
          </p:nvSpPr>
          <p:spPr>
            <a:xfrm>
              <a:off x="1617132" y="4352192"/>
              <a:ext cx="0" cy="165833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7" name="Line">
              <a:extLst>
                <a:ext uri="{FF2B5EF4-FFF2-40B4-BE49-F238E27FC236}">
                  <a16:creationId xmlns:a16="http://schemas.microsoft.com/office/drawing/2014/main" id="{BDA4F9EC-05F5-4A60-9C70-18A7D2E57757}"/>
                </a:ext>
              </a:extLst>
            </p:cNvPr>
            <p:cNvSpPr/>
            <p:nvPr/>
          </p:nvSpPr>
          <p:spPr>
            <a:xfrm>
              <a:off x="1401232" y="4352192"/>
              <a:ext cx="0" cy="165833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348" name="Rectangle">
            <a:extLst>
              <a:ext uri="{FF2B5EF4-FFF2-40B4-BE49-F238E27FC236}">
                <a16:creationId xmlns:a16="http://schemas.microsoft.com/office/drawing/2014/main" id="{E4511CCC-AEDC-4047-BF75-641B8DA4E08E}"/>
              </a:ext>
            </a:extLst>
          </p:cNvPr>
          <p:cNvSpPr/>
          <p:nvPr/>
        </p:nvSpPr>
        <p:spPr>
          <a:xfrm>
            <a:off x="251070" y="3073943"/>
            <a:ext cx="3346073" cy="201030"/>
          </a:xfrm>
          <a:prstGeom prst="rect">
            <a:avLst/>
          </a:prstGeom>
          <a:gradFill>
            <a:gsLst>
              <a:gs pos="0">
                <a:schemeClr val="bg1">
                  <a:alpha val="33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49" name="Section 2">
            <a:extLst>
              <a:ext uri="{FF2B5EF4-FFF2-40B4-BE49-F238E27FC236}">
                <a16:creationId xmlns:a16="http://schemas.microsoft.com/office/drawing/2014/main" id="{F3C47107-D498-45F3-803F-2A726A307223}"/>
              </a:ext>
            </a:extLst>
          </p:cNvPr>
          <p:cNvSpPr txBox="1"/>
          <p:nvPr/>
        </p:nvSpPr>
        <p:spPr>
          <a:xfrm>
            <a:off x="249275" y="3073314"/>
            <a:ext cx="3196969" cy="201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sz="1400" dirty="0"/>
              <a:t>Data</a:t>
            </a:r>
            <a:endParaRPr dirty="0"/>
          </a:p>
        </p:txBody>
      </p:sp>
      <p:sp>
        <p:nvSpPr>
          <p:cNvPr id="350" name="Cheatsheets make it easy for R users…">
            <a:extLst>
              <a:ext uri="{FF2B5EF4-FFF2-40B4-BE49-F238E27FC236}">
                <a16:creationId xmlns:a16="http://schemas.microsoft.com/office/drawing/2014/main" id="{1F448D79-2DAA-46F2-9944-BE317E2C79DB}"/>
              </a:ext>
            </a:extLst>
          </p:cNvPr>
          <p:cNvSpPr txBox="1"/>
          <p:nvPr/>
        </p:nvSpPr>
        <p:spPr>
          <a:xfrm>
            <a:off x="251070" y="2519427"/>
            <a:ext cx="3288059" cy="60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#Installation</a:t>
            </a:r>
            <a:endParaRPr lang="en-US" b="0" dirty="0">
              <a:solidFill>
                <a:schemeClr val="tx1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install.packages(</a:t>
            </a:r>
            <a:r>
              <a:rPr lang="en-US" b="0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“BAT”</a:t>
            </a:r>
            <a:r>
              <a:rPr lang="en-US" b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library(BAT)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B9080AA-8B86-4DA5-A3BF-CB33847CDE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7716" r="16341" b="1614"/>
          <a:stretch/>
        </p:blipFill>
        <p:spPr>
          <a:xfrm>
            <a:off x="4286582" y="8643059"/>
            <a:ext cx="2340312" cy="1392336"/>
          </a:xfrm>
          <a:prstGeom prst="rect">
            <a:avLst/>
          </a:prstGeom>
        </p:spPr>
      </p:pic>
      <p:sp>
        <p:nvSpPr>
          <p:cNvPr id="90" name="Group">
            <a:extLst>
              <a:ext uri="{FF2B5EF4-FFF2-40B4-BE49-F238E27FC236}">
                <a16:creationId xmlns:a16="http://schemas.microsoft.com/office/drawing/2014/main" id="{CEDB01BD-3F86-49B7-AC43-8506BED4A1FD}"/>
              </a:ext>
            </a:extLst>
          </p:cNvPr>
          <p:cNvSpPr/>
          <p:nvPr/>
        </p:nvSpPr>
        <p:spPr>
          <a:xfrm>
            <a:off x="7327229" y="1217066"/>
            <a:ext cx="2901263" cy="4006560"/>
          </a:xfrm>
          <a:prstGeom prst="rect">
            <a:avLst/>
          </a:prstGeom>
          <a:solidFill>
            <a:schemeClr val="bg1">
              <a:lumMod val="85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1" name="Basics">
            <a:extLst>
              <a:ext uri="{FF2B5EF4-FFF2-40B4-BE49-F238E27FC236}">
                <a16:creationId xmlns:a16="http://schemas.microsoft.com/office/drawing/2014/main" id="{9FE11C5B-59A7-4D9E-B4B3-F4B3145B3477}"/>
              </a:ext>
            </a:extLst>
          </p:cNvPr>
          <p:cNvSpPr txBox="1"/>
          <p:nvPr/>
        </p:nvSpPr>
        <p:spPr>
          <a:xfrm>
            <a:off x="7398339" y="1268581"/>
            <a:ext cx="32771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</a:t>
            </a:r>
            <a:endParaRPr dirty="0"/>
          </a:p>
        </p:txBody>
      </p:sp>
      <p:sp>
        <p:nvSpPr>
          <p:cNvPr id="92" name="Cheatsheets make it easy for R users…">
            <a:extLst>
              <a:ext uri="{FF2B5EF4-FFF2-40B4-BE49-F238E27FC236}">
                <a16:creationId xmlns:a16="http://schemas.microsoft.com/office/drawing/2014/main" id="{44FC456F-6AFB-49B2-80B8-8DB94093100E}"/>
              </a:ext>
            </a:extLst>
          </p:cNvPr>
          <p:cNvSpPr txBox="1"/>
          <p:nvPr/>
        </p:nvSpPr>
        <p:spPr>
          <a:xfrm>
            <a:off x="7414469" y="1551821"/>
            <a:ext cx="2748435" cy="3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Observe based on a raster data from diversity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9EAC6-E5CB-45F0-B0CE-78F5B973C23D}"/>
              </a:ext>
            </a:extLst>
          </p:cNvPr>
          <p:cNvSpPr txBox="1"/>
          <p:nvPr/>
        </p:nvSpPr>
        <p:spPr>
          <a:xfrm rot="10800000">
            <a:off x="148293" y="4798607"/>
            <a:ext cx="289742" cy="589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Trait</a:t>
            </a:r>
          </a:p>
        </p:txBody>
      </p:sp>
      <p:sp>
        <p:nvSpPr>
          <p:cNvPr id="95" name="Line">
            <a:extLst>
              <a:ext uri="{FF2B5EF4-FFF2-40B4-BE49-F238E27FC236}">
                <a16:creationId xmlns:a16="http://schemas.microsoft.com/office/drawing/2014/main" id="{F5281EFE-3100-4E0F-9A12-1DF7BCB1936B}"/>
              </a:ext>
            </a:extLst>
          </p:cNvPr>
          <p:cNvSpPr/>
          <p:nvPr/>
        </p:nvSpPr>
        <p:spPr>
          <a:xfrm flipV="1">
            <a:off x="251070" y="3027524"/>
            <a:ext cx="335032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6" name="Line">
            <a:extLst>
              <a:ext uri="{FF2B5EF4-FFF2-40B4-BE49-F238E27FC236}">
                <a16:creationId xmlns:a16="http://schemas.microsoft.com/office/drawing/2014/main" id="{79D71B48-5BF5-416B-AE67-BE82C2D7110D}"/>
              </a:ext>
            </a:extLst>
          </p:cNvPr>
          <p:cNvSpPr/>
          <p:nvPr/>
        </p:nvSpPr>
        <p:spPr>
          <a:xfrm flipV="1">
            <a:off x="7449175" y="1922704"/>
            <a:ext cx="271373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7" name="Rectangle">
            <a:extLst>
              <a:ext uri="{FF2B5EF4-FFF2-40B4-BE49-F238E27FC236}">
                <a16:creationId xmlns:a16="http://schemas.microsoft.com/office/drawing/2014/main" id="{9E08BE55-759D-4DA1-8D0F-3602BB85C5C6}"/>
              </a:ext>
            </a:extLst>
          </p:cNvPr>
          <p:cNvSpPr/>
          <p:nvPr/>
        </p:nvSpPr>
        <p:spPr>
          <a:xfrm>
            <a:off x="7414469" y="1974454"/>
            <a:ext cx="2748435" cy="340029"/>
          </a:xfrm>
          <a:prstGeom prst="rect">
            <a:avLst/>
          </a:prstGeom>
          <a:gradFill>
            <a:gsLst>
              <a:gs pos="0">
                <a:schemeClr val="bg1">
                  <a:alpha val="33000"/>
                </a:schemeClr>
              </a:gs>
              <a:gs pos="100000">
                <a:schemeClr val="accent3"/>
              </a:gs>
            </a:gsLst>
            <a:lin ang="16200000" scaled="1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8" name="Section 2">
            <a:extLst>
              <a:ext uri="{FF2B5EF4-FFF2-40B4-BE49-F238E27FC236}">
                <a16:creationId xmlns:a16="http://schemas.microsoft.com/office/drawing/2014/main" id="{0B21AD80-958A-45AD-8B51-A49626EB4731}"/>
              </a:ext>
            </a:extLst>
          </p:cNvPr>
          <p:cNvSpPr txBox="1"/>
          <p:nvPr/>
        </p:nvSpPr>
        <p:spPr>
          <a:xfrm>
            <a:off x="7422958" y="1999513"/>
            <a:ext cx="2739948" cy="201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sz="1400" dirty="0"/>
              <a:t>Raster</a:t>
            </a:r>
            <a:endParaRPr sz="1400" dirty="0"/>
          </a:p>
        </p:txBody>
      </p:sp>
      <p:sp>
        <p:nvSpPr>
          <p:cNvPr id="101" name="Cheatsheets make it easy for R users…">
            <a:extLst>
              <a:ext uri="{FF2B5EF4-FFF2-40B4-BE49-F238E27FC236}">
                <a16:creationId xmlns:a16="http://schemas.microsoft.com/office/drawing/2014/main" id="{CFB35015-CE32-4AC6-96FD-635988A1B24E}"/>
              </a:ext>
            </a:extLst>
          </p:cNvPr>
          <p:cNvSpPr txBox="1"/>
          <p:nvPr/>
        </p:nvSpPr>
        <p:spPr>
          <a:xfrm>
            <a:off x="7406366" y="2210223"/>
            <a:ext cx="2739948" cy="694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raster.alpha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(layers, tree)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maps the alpha diversity using rasters of species distribution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raster.beta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layers, tree, func = “jaccard”,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maps beta diversity using rasters of species distribution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0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D7536BF1-8BF0-42C4-8EFE-6FBFB8AB61E2}"/>
              </a:ext>
            </a:extLst>
          </p:cNvPr>
          <p:cNvSpPr/>
          <p:nvPr/>
        </p:nvSpPr>
        <p:spPr>
          <a:xfrm flipV="1">
            <a:off x="7422957" y="5250391"/>
            <a:ext cx="273994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4" name="Basics">
            <a:extLst>
              <a:ext uri="{FF2B5EF4-FFF2-40B4-BE49-F238E27FC236}">
                <a16:creationId xmlns:a16="http://schemas.microsoft.com/office/drawing/2014/main" id="{1007161C-D2B7-4141-BDF7-04BF4D74C858}"/>
              </a:ext>
            </a:extLst>
          </p:cNvPr>
          <p:cNvSpPr txBox="1"/>
          <p:nvPr/>
        </p:nvSpPr>
        <p:spPr>
          <a:xfrm>
            <a:off x="7359922" y="5339339"/>
            <a:ext cx="32771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Simulation</a:t>
            </a:r>
            <a:endParaRPr dirty="0"/>
          </a:p>
        </p:txBody>
      </p:sp>
      <p:sp>
        <p:nvSpPr>
          <p:cNvPr id="105" name="Cheatsheets make it easy for R users…">
            <a:extLst>
              <a:ext uri="{FF2B5EF4-FFF2-40B4-BE49-F238E27FC236}">
                <a16:creationId xmlns:a16="http://schemas.microsoft.com/office/drawing/2014/main" id="{D80C34A6-5FC9-472C-A2CE-3551E144634D}"/>
              </a:ext>
            </a:extLst>
          </p:cNvPr>
          <p:cNvSpPr txBox="1"/>
          <p:nvPr/>
        </p:nvSpPr>
        <p:spPr>
          <a:xfrm>
            <a:off x="7376053" y="5622579"/>
            <a:ext cx="2770262" cy="3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Builds and simulates diversity based on artificial communities</a:t>
            </a:r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787706C5-A5DE-4498-BB9D-4B9E15CFA7D3}"/>
              </a:ext>
            </a:extLst>
          </p:cNvPr>
          <p:cNvSpPr/>
          <p:nvPr/>
        </p:nvSpPr>
        <p:spPr>
          <a:xfrm flipV="1">
            <a:off x="7367223" y="6003360"/>
            <a:ext cx="279568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EB6A735F-7819-4CFF-B504-9E90450B2F07}"/>
              </a:ext>
            </a:extLst>
          </p:cNvPr>
          <p:cNvSpPr/>
          <p:nvPr/>
        </p:nvSpPr>
        <p:spPr>
          <a:xfrm>
            <a:off x="7376053" y="6045212"/>
            <a:ext cx="2786852" cy="340029"/>
          </a:xfrm>
          <a:prstGeom prst="rect">
            <a:avLst/>
          </a:prstGeom>
          <a:gradFill>
            <a:gsLst>
              <a:gs pos="0">
                <a:schemeClr val="bg1">
                  <a:alpha val="33000"/>
                </a:schemeClr>
              </a:gs>
              <a:gs pos="100000">
                <a:schemeClr val="accent3"/>
              </a:gs>
            </a:gsLst>
            <a:lin ang="16200000" scaled="1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Section 2">
            <a:extLst>
              <a:ext uri="{FF2B5EF4-FFF2-40B4-BE49-F238E27FC236}">
                <a16:creationId xmlns:a16="http://schemas.microsoft.com/office/drawing/2014/main" id="{204326AB-A9AA-46CD-B40F-78B5460A9DBB}"/>
              </a:ext>
            </a:extLst>
          </p:cNvPr>
          <p:cNvSpPr txBox="1"/>
          <p:nvPr/>
        </p:nvSpPr>
        <p:spPr>
          <a:xfrm>
            <a:off x="7367948" y="6061518"/>
            <a:ext cx="2417401" cy="201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sz="1400" dirty="0"/>
              <a:t>Simulate</a:t>
            </a:r>
            <a:endParaRPr sz="1400" dirty="0"/>
          </a:p>
        </p:txBody>
      </p:sp>
      <p:sp>
        <p:nvSpPr>
          <p:cNvPr id="109" name="Cheatsheets make it easy for R users…">
            <a:extLst>
              <a:ext uri="{FF2B5EF4-FFF2-40B4-BE49-F238E27FC236}">
                <a16:creationId xmlns:a16="http://schemas.microsoft.com/office/drawing/2014/main" id="{6AD1E9D8-6446-403C-8DD4-E7D882DC94A7}"/>
              </a:ext>
            </a:extLst>
          </p:cNvPr>
          <p:cNvSpPr txBox="1"/>
          <p:nvPr/>
        </p:nvSpPr>
        <p:spPr>
          <a:xfrm>
            <a:off x="7392644" y="6280980"/>
            <a:ext cx="2778366" cy="34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sim.plot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plots simulated species spatial distributions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D042D3B-D842-462A-8C01-11364F21E0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79" y="6641133"/>
            <a:ext cx="2488322" cy="956449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7B8F7C6-1C57-4E10-96D5-78B75ED433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2" y="9304025"/>
            <a:ext cx="1392313" cy="783430"/>
          </a:xfrm>
          <a:prstGeom prst="rect">
            <a:avLst/>
          </a:prstGeom>
        </p:spPr>
      </p:pic>
      <p:sp>
        <p:nvSpPr>
          <p:cNvPr id="113" name="Line">
            <a:extLst>
              <a:ext uri="{FF2B5EF4-FFF2-40B4-BE49-F238E27FC236}">
                <a16:creationId xmlns:a16="http://schemas.microsoft.com/office/drawing/2014/main" id="{F1727ED1-7CF1-49D2-8EF7-5766B27217BB}"/>
              </a:ext>
            </a:extLst>
          </p:cNvPr>
          <p:cNvSpPr/>
          <p:nvPr/>
        </p:nvSpPr>
        <p:spPr>
          <a:xfrm flipV="1">
            <a:off x="263199" y="5509353"/>
            <a:ext cx="335032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14" name="Picture 113" descr="A picture containing chart&#10;&#10;Description automatically generated">
            <a:extLst>
              <a:ext uri="{FF2B5EF4-FFF2-40B4-BE49-F238E27FC236}">
                <a16:creationId xmlns:a16="http://schemas.microsoft.com/office/drawing/2014/main" id="{97268DCF-3ACF-4A4F-827F-3D3F1BA1D5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30" y="3254477"/>
            <a:ext cx="1958619" cy="954482"/>
          </a:xfrm>
          <a:prstGeom prst="rect">
            <a:avLst/>
          </a:prstGeom>
        </p:spPr>
      </p:pic>
      <p:sp>
        <p:nvSpPr>
          <p:cNvPr id="115" name="Group">
            <a:extLst>
              <a:ext uri="{FF2B5EF4-FFF2-40B4-BE49-F238E27FC236}">
                <a16:creationId xmlns:a16="http://schemas.microsoft.com/office/drawing/2014/main" id="{AA33C03A-DA7C-4646-B8C0-F3CD0DADBFB7}"/>
              </a:ext>
            </a:extLst>
          </p:cNvPr>
          <p:cNvSpPr/>
          <p:nvPr/>
        </p:nvSpPr>
        <p:spPr>
          <a:xfrm>
            <a:off x="10346392" y="1562910"/>
            <a:ext cx="3329110" cy="8531141"/>
          </a:xfrm>
          <a:prstGeom prst="rect">
            <a:avLst/>
          </a:prstGeom>
          <a:solidFill>
            <a:schemeClr val="bg1">
              <a:lumMod val="85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0" name="Rectangle">
            <a:extLst>
              <a:ext uri="{FF2B5EF4-FFF2-40B4-BE49-F238E27FC236}">
                <a16:creationId xmlns:a16="http://schemas.microsoft.com/office/drawing/2014/main" id="{AE74F94A-82C3-4CC3-9C62-720D45005842}"/>
              </a:ext>
            </a:extLst>
          </p:cNvPr>
          <p:cNvSpPr/>
          <p:nvPr/>
        </p:nvSpPr>
        <p:spPr>
          <a:xfrm>
            <a:off x="10411978" y="1599585"/>
            <a:ext cx="3180197" cy="356747"/>
          </a:xfrm>
          <a:prstGeom prst="rect">
            <a:avLst/>
          </a:prstGeom>
          <a:gradFill>
            <a:gsLst>
              <a:gs pos="0">
                <a:schemeClr val="bg1">
                  <a:alpha val="33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1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Section 2">
            <a:extLst>
              <a:ext uri="{FF2B5EF4-FFF2-40B4-BE49-F238E27FC236}">
                <a16:creationId xmlns:a16="http://schemas.microsoft.com/office/drawing/2014/main" id="{2C4810F4-92B6-4A2C-9E20-E16502A0563F}"/>
              </a:ext>
            </a:extLst>
          </p:cNvPr>
          <p:cNvSpPr txBox="1"/>
          <p:nvPr/>
        </p:nvSpPr>
        <p:spPr>
          <a:xfrm>
            <a:off x="10411599" y="1637984"/>
            <a:ext cx="2361189" cy="201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sz="1400" dirty="0"/>
              <a:t>Assessments</a:t>
            </a:r>
            <a:endParaRPr sz="1400" dirty="0"/>
          </a:p>
        </p:txBody>
      </p:sp>
      <p:sp>
        <p:nvSpPr>
          <p:cNvPr id="123" name="Cheatsheets make it easy for R users…">
            <a:extLst>
              <a:ext uri="{FF2B5EF4-FFF2-40B4-BE49-F238E27FC236}">
                <a16:creationId xmlns:a16="http://schemas.microsoft.com/office/drawing/2014/main" id="{84639178-0E20-49DD-94D8-6D3379329017}"/>
              </a:ext>
            </a:extLst>
          </p:cNvPr>
          <p:cNvSpPr txBox="1"/>
          <p:nvPr/>
        </p:nvSpPr>
        <p:spPr>
          <a:xfrm>
            <a:off x="10409350" y="1834368"/>
            <a:ext cx="3180451" cy="201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gdm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area, time)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compares common supported models for the GDM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iaor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compares common support models for the IAOR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sar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area)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Compares some of most supported models for the SAR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sad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compares sites with different total abundances with possible rarefactions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hill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obtains hill numbers with possible rarefaction from multiple sites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solidFill>
                <a:schemeClr val="accent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solidFill>
                <a:schemeClr val="accent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4" name="Cheatsheets make it easy for R users…">
            <a:extLst>
              <a:ext uri="{FF2B5EF4-FFF2-40B4-BE49-F238E27FC236}">
                <a16:creationId xmlns:a16="http://schemas.microsoft.com/office/drawing/2014/main" id="{6DF8A78C-6C5B-4E85-B4D0-FCCB283021FF}"/>
              </a:ext>
            </a:extLst>
          </p:cNvPr>
          <p:cNvSpPr txBox="1"/>
          <p:nvPr/>
        </p:nvSpPr>
        <p:spPr>
          <a:xfrm>
            <a:off x="10410711" y="3894603"/>
            <a:ext cx="3167435" cy="3457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uniqueness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distance,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dissimilarity between each species and the closest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dispersion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distance,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 dissimilarity between any two species or individuals randomly chosen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originality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distance,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 dissimilarity between a species or individual and all others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evenness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distance,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regularity of abundance and distances between species</a:t>
            </a:r>
            <a:endParaRPr lang="en-US" sz="1100" i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contribution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contribution of each species or individuals to total phylogenic or functional diversity</a:t>
            </a:r>
            <a:endParaRPr lang="en-US" sz="1100" dirty="0">
              <a:solidFill>
                <a:schemeClr val="accent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coverage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tree)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checks completeness of the data set</a:t>
            </a:r>
            <a:endParaRPr lang="en-US" sz="1100" b="0" dirty="0">
              <a:solidFill>
                <a:schemeClr val="accent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fill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(trait, method = “regression”,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estimates the missing trait values NA based on different methods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tree.build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(trait,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builds a functional tree from trait data</a:t>
            </a: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C1737B06-23E4-4C8D-B381-4265449DBBFD}"/>
              </a:ext>
            </a:extLst>
          </p:cNvPr>
          <p:cNvSpPr/>
          <p:nvPr/>
        </p:nvSpPr>
        <p:spPr>
          <a:xfrm flipV="1">
            <a:off x="10442120" y="3888904"/>
            <a:ext cx="3167435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23ACE540-62B3-4567-839A-FC5F26D4DBEB}"/>
              </a:ext>
            </a:extLst>
          </p:cNvPr>
          <p:cNvSpPr/>
          <p:nvPr/>
        </p:nvSpPr>
        <p:spPr>
          <a:xfrm flipV="1">
            <a:off x="10411978" y="7438990"/>
            <a:ext cx="316616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0" name="Cheatsheets make it easy for R users…">
            <a:extLst>
              <a:ext uri="{FF2B5EF4-FFF2-40B4-BE49-F238E27FC236}">
                <a16:creationId xmlns:a16="http://schemas.microsoft.com/office/drawing/2014/main" id="{103695A0-3F1E-4374-89A1-5B2E041AD59D}"/>
              </a:ext>
            </a:extLst>
          </p:cNvPr>
          <p:cNvSpPr txBox="1"/>
          <p:nvPr/>
        </p:nvSpPr>
        <p:spPr>
          <a:xfrm>
            <a:off x="10405144" y="7433292"/>
            <a:ext cx="3150055" cy="235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cwd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calculates standard deviation values of each of a series of traits in multiple communities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cwe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</a:t>
            </a:r>
            <a:r>
              <a:rPr lang="en-US" sz="1100" b="0" dirty="0" err="1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func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“</a:t>
            </a:r>
            <a:r>
              <a:rPr lang="en-US" sz="1100" b="0" dirty="0" err="1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camargo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calculates evenness of each of a series of traits in multiple communities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cwm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averages value of each of a series of traits in multiple communities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aic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calculates AIC of any model 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gower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Calculates Gower distances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rao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trait, …)</a:t>
            </a:r>
            <a:endParaRPr lang="en-US" sz="1100" b="0" i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calculates Rao quadratic entropy</a:t>
            </a:r>
          </a:p>
        </p:txBody>
      </p:sp>
      <p:sp>
        <p:nvSpPr>
          <p:cNvPr id="154" name="Cheatsheets make it easy for R users…">
            <a:extLst>
              <a:ext uri="{FF2B5EF4-FFF2-40B4-BE49-F238E27FC236}">
                <a16:creationId xmlns:a16="http://schemas.microsoft.com/office/drawing/2014/main" id="{10800ADF-7414-4436-8979-A4AB1D1FAD27}"/>
              </a:ext>
            </a:extLst>
          </p:cNvPr>
          <p:cNvSpPr txBox="1"/>
          <p:nvPr/>
        </p:nvSpPr>
        <p:spPr>
          <a:xfrm>
            <a:off x="2529203" y="2291863"/>
            <a:ext cx="1065373" cy="177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Pedro Cardoso</a:t>
            </a:r>
          </a:p>
        </p:txBody>
      </p:sp>
      <p:sp>
        <p:nvSpPr>
          <p:cNvPr id="110" name="Cheatsheets make it easy for R users…">
            <a:extLst>
              <a:ext uri="{FF2B5EF4-FFF2-40B4-BE49-F238E27FC236}">
                <a16:creationId xmlns:a16="http://schemas.microsoft.com/office/drawing/2014/main" id="{9EFAAEDE-7B9B-4F3E-9217-4C92903C1779}"/>
              </a:ext>
            </a:extLst>
          </p:cNvPr>
          <p:cNvSpPr txBox="1"/>
          <p:nvPr/>
        </p:nvSpPr>
        <p:spPr>
          <a:xfrm>
            <a:off x="7447637" y="4151998"/>
            <a:ext cx="2770621" cy="104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raster.dispersion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(layers, tree, distance,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maps averages dissimilarity between any two species or individuals</a:t>
            </a: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raster.evenness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(layers, tree, distance,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maps the phylogenic/functional evenness of species or individuals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2" name="Cheatsheets make it easy for R users…">
            <a:extLst>
              <a:ext uri="{FF2B5EF4-FFF2-40B4-BE49-F238E27FC236}">
                <a16:creationId xmlns:a16="http://schemas.microsoft.com/office/drawing/2014/main" id="{129D0DFE-2BF9-40EC-99EF-A0A474B1010A}"/>
              </a:ext>
            </a:extLst>
          </p:cNvPr>
          <p:cNvSpPr txBox="1"/>
          <p:nvPr/>
        </p:nvSpPr>
        <p:spPr>
          <a:xfrm>
            <a:off x="7390048" y="7592908"/>
            <a:ext cx="2778366" cy="1730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sim.sad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n, s, sad = “lognormal”,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creates artificial communities following given SADs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sim.sample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(comm,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simulates a sampling process from artificial communities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sim.spatial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(n, s, sad = “lognormal”, sd = 1, …)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species spatial distributions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sim.tree</a:t>
            </a:r>
            <a:r>
              <a:rPr lang="en-US" sz="1100" b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(s, m = 100)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1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a phylogenetic or functional tree</a:t>
            </a:r>
            <a:endParaRPr lang="en-US" sz="11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1137</Words>
  <Application>Microsoft Office PowerPoint</Application>
  <PresentationFormat>Custom</PresentationFormat>
  <Paragraphs>159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Biodiversity Assessment Tools ::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DSRK</dc:creator>
  <cp:lastModifiedBy>Daseurim Kim</cp:lastModifiedBy>
  <cp:revision>189</cp:revision>
  <cp:lastPrinted>2021-11-05T23:40:27Z</cp:lastPrinted>
  <dcterms:modified xsi:type="dcterms:W3CDTF">2021-11-05T23:46:30Z</dcterms:modified>
</cp:coreProperties>
</file>