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7A17374-6796-4451-9EFE-7807B25A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95"/>
            <a:ext cx="12192000" cy="5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alpha val="78000"/>
                <a:lumMod val="87000"/>
                <a:lumOff val="13000"/>
              </a:schemeClr>
            </a:gs>
            <a:gs pos="98000">
              <a:schemeClr val="accent6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B2A3B-4FBD-F4C5-8A03-9F2E51C9AD5B}"/>
              </a:ext>
            </a:extLst>
          </p:cNvPr>
          <p:cNvSpPr txBox="1"/>
          <p:nvPr/>
        </p:nvSpPr>
        <p:spPr>
          <a:xfrm>
            <a:off x="78658" y="137652"/>
            <a:ext cx="119363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spc="300" dirty="0">
                <a:effectLst/>
                <a:latin typeface="inherit"/>
              </a:rPr>
              <a:t>Observations and Recommendations</a:t>
            </a:r>
          </a:p>
          <a:p>
            <a:endParaRPr lang="en-IN" spc="300" dirty="0">
              <a:solidFill>
                <a:schemeClr val="tx1">
                  <a:lumMod val="75000"/>
                  <a:lumOff val="25000"/>
                </a:schemeClr>
              </a:solidFill>
              <a:latin typeface="inherit"/>
            </a:endParaRPr>
          </a:p>
          <a:p>
            <a:r>
              <a:rPr 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Our Mane area of interest is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how do annual members and casual riders use </a:t>
            </a:r>
            <a:r>
              <a:rPr lang="en-US" sz="16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Cyclistic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bikes differently and how can we morph our marketing strategy in order to convert casual riders into annual members?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endParaRPr lang="en-US" sz="16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087B-46AF-A7E3-4727-4791A0D7428A}"/>
              </a:ext>
            </a:extLst>
          </p:cNvPr>
          <p:cNvSpPr txBox="1"/>
          <p:nvPr/>
        </p:nvSpPr>
        <p:spPr>
          <a:xfrm>
            <a:off x="78657" y="1396180"/>
            <a:ext cx="5555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800" b="1" i="0" u="sng" dirty="0">
                <a:effectLst/>
                <a:latin typeface="Aptos" panose="020B0004020202020204" pitchFamily="34" charset="0"/>
              </a:rPr>
              <a:t>Targeted Marketing and Membership Incentives</a:t>
            </a:r>
          </a:p>
          <a:p>
            <a:pPr marL="342900" indent="-342900" algn="just">
              <a:buAutoNum type="arabicPeriod"/>
            </a:pPr>
            <a:endParaRPr lang="en-US" sz="1800" b="1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Observation: </a:t>
            </a:r>
            <a:r>
              <a:rPr 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Casual riders predominantly use bikes, with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Streeter Dr &amp; Grand Ave </a:t>
            </a:r>
            <a:r>
              <a:rPr 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station being both the top starting and ending point, boasting nearly double the numbers of the next most popular station.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Strategy: </a:t>
            </a:r>
            <a:r>
              <a:rPr 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Implement a membership discount specifically at this high-traffic station. Coupled with an extensive marketing campaign, this initiative aims to attract more customers, whether they are beginning or concluding their rides here.</a:t>
            </a:r>
            <a:endParaRPr lang="en-IN" sz="16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9DA73-65AE-6641-99E8-500CF5E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6181"/>
            <a:ext cx="5757290" cy="43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alpha val="78000"/>
                <a:lumMod val="87000"/>
                <a:lumOff val="13000"/>
              </a:schemeClr>
            </a:gs>
            <a:gs pos="98000">
              <a:schemeClr val="accent6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B2A3B-4FBD-F4C5-8A03-9F2E51C9AD5B}"/>
              </a:ext>
            </a:extLst>
          </p:cNvPr>
          <p:cNvSpPr txBox="1"/>
          <p:nvPr/>
        </p:nvSpPr>
        <p:spPr>
          <a:xfrm>
            <a:off x="78658" y="137652"/>
            <a:ext cx="119363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spc="300" dirty="0">
                <a:effectLst/>
                <a:latin typeface="inherit"/>
              </a:rPr>
              <a:t>Observations and Recommendations</a:t>
            </a:r>
          </a:p>
          <a:p>
            <a:endParaRPr lang="en-IN" spc="300" dirty="0">
              <a:solidFill>
                <a:schemeClr val="tx1">
                  <a:lumMod val="75000"/>
                  <a:lumOff val="25000"/>
                </a:schemeClr>
              </a:solidFill>
              <a:latin typeface="inherit"/>
            </a:endParaRPr>
          </a:p>
          <a:p>
            <a:r>
              <a:rPr 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Our Mane area of interest is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how do annual members and casual riders use </a:t>
            </a:r>
            <a:r>
              <a:rPr lang="en-US" sz="16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Cyclistic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bikes differently and how can we morph our marketing strategy in order to convert casual riders into annual members?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endParaRPr lang="en-US" sz="16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087B-46AF-A7E3-4727-4791A0D7428A}"/>
              </a:ext>
            </a:extLst>
          </p:cNvPr>
          <p:cNvSpPr txBox="1"/>
          <p:nvPr/>
        </p:nvSpPr>
        <p:spPr>
          <a:xfrm>
            <a:off x="78658" y="1396180"/>
            <a:ext cx="595967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ptos" panose="020B0004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.</a:t>
            </a:r>
            <a:r>
              <a:rPr lang="en-US" b="1" u="sng" dirty="0">
                <a:latin typeface="Aptos" panose="020B0004020202020204" pitchFamily="34" charset="0"/>
              </a:rPr>
              <a:t>Enhancing Membership Appeal:</a:t>
            </a:r>
          </a:p>
          <a:p>
            <a:pPr algn="just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Current Insight: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Our product enjoys strong user satisfaction; however, our attraction rates remain suboptimal. The challenge lies in understanding why customers hesitate to commit to membership.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Solution: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The primary concern is the perceived lack of substantial benefits upon enrolling as a member. To address this, we need 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Reevaluate membership pricing to ensure it offers clear value.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Introduce exclusive benefits that make membership feel rewarding.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Create a sense of exclusivity and "special" status for members.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749CF-1754-6252-4CCF-D0CDC066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35" y="1412322"/>
            <a:ext cx="5670884" cy="3847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C45E7-C1FA-B2E6-7D66-8B2425FDB6E8}"/>
              </a:ext>
            </a:extLst>
          </p:cNvPr>
          <p:cNvSpPr txBox="1"/>
          <p:nvPr/>
        </p:nvSpPr>
        <p:spPr>
          <a:xfrm>
            <a:off x="6753726" y="5322567"/>
            <a:ext cx="501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ptos" panose="020B0004020202020204" pitchFamily="34" charset="0"/>
              </a:rPr>
              <a:t>* Casuals surpass members everyday. So it is clear that casuals do enjoy the product.</a:t>
            </a:r>
            <a:endParaRPr lang="en-IN" sz="1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6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alpha val="78000"/>
                <a:lumMod val="87000"/>
                <a:lumOff val="13000"/>
              </a:schemeClr>
            </a:gs>
            <a:gs pos="98000">
              <a:schemeClr val="accent6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B2A3B-4FBD-F4C5-8A03-9F2E51C9AD5B}"/>
              </a:ext>
            </a:extLst>
          </p:cNvPr>
          <p:cNvSpPr txBox="1"/>
          <p:nvPr/>
        </p:nvSpPr>
        <p:spPr>
          <a:xfrm>
            <a:off x="78658" y="137652"/>
            <a:ext cx="119363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spc="300" dirty="0">
                <a:effectLst/>
                <a:latin typeface="inherit"/>
              </a:rPr>
              <a:t>Observations and Recommendations</a:t>
            </a:r>
          </a:p>
          <a:p>
            <a:endParaRPr lang="en-IN" spc="300" dirty="0">
              <a:solidFill>
                <a:schemeClr val="tx1">
                  <a:lumMod val="75000"/>
                  <a:lumOff val="25000"/>
                </a:schemeClr>
              </a:solidFill>
              <a:latin typeface="inherit"/>
            </a:endParaRPr>
          </a:p>
          <a:p>
            <a:r>
              <a:rPr 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Our Mane area of interest is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how do annual members and casual riders use </a:t>
            </a:r>
            <a:r>
              <a:rPr lang="en-US" sz="16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Cyclistic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bikes differently and how can we morph our marketing strategy in order to convert casual riders into annual members?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endParaRPr lang="en-US" sz="16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087B-46AF-A7E3-4727-4791A0D7428A}"/>
              </a:ext>
            </a:extLst>
          </p:cNvPr>
          <p:cNvSpPr txBox="1"/>
          <p:nvPr/>
        </p:nvSpPr>
        <p:spPr>
          <a:xfrm>
            <a:off x="78658" y="1396180"/>
            <a:ext cx="53912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ptos" panose="020B0004020202020204" pitchFamily="34" charset="0"/>
              </a:rPr>
              <a:t>3. Seasonal and Temporal Engagement Strategies:</a:t>
            </a: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Usage Patterns: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Analysis shows a peak in bike usage during the spring season. Casual users tend to ride on weekends, whereas members predominantly use bikes on weekdays.</a:t>
            </a: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Recommendations: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Offer weekday discounts and subscription incentives to convert casual users into members.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Introduce special rates and promotions for warmer months and weekends to appeal to both casual users and members.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Consider implementing lucky draws and other engaging activities to enhance the appeal of membership.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013DF-8ADF-FAF8-EC6D-D5B4FC8D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20" y="1279213"/>
            <a:ext cx="6405899" cy="2715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507BB-F540-2B62-C2A2-898EEE53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21" y="3994485"/>
            <a:ext cx="6405898" cy="24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3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Abhipsita Dasgupta</cp:lastModifiedBy>
  <cp:revision>2</cp:revision>
  <dcterms:created xsi:type="dcterms:W3CDTF">2024-07-31T12:47:42Z</dcterms:created>
  <dcterms:modified xsi:type="dcterms:W3CDTF">2024-08-03T15:59:55Z</dcterms:modified>
</cp:coreProperties>
</file>