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0937693" val="1068" rev64="64" revOS="3"/>
      <pr:smFileRevision xmlns:pr="smNativeData" xmlns="smNativeData" dt="1710937693" val="101"/>
      <pr:guideOptions xmlns:pr="smNativeData" xmlns="smNativeData" dt="171093769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FA4B02E-6092-F146-DC1C-9613FE522AC3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nt0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3w6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CDF89E2-AC91-8A7F-DF67-5A2AC729290F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EEFF41B-55B3-BA02-FD57-A357BA190BF6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7B9663D-739A-EC90-D401-85C5284F22D0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B9FA85D-13D6-CA5E-9827-E50BE6696EB0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36ECD82-CCDE-3B3B-90D6-3A6E8398666F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6B40D0E-40FB-E1FB-B50C-B6AE434243E3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5AAB13E-70B8-FF47-F612-8612FF5C00D3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9C4D76A-24F4-9121-BA7C-D27499324C87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BRS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73E4E18-56BA-6BB8-F486-A0ED00C802F5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Xd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BRS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BRS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d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D052124-6AE0-50D7-AEBD-9C826FF358C9}" type="slidenum">
              <a:rPr lang="en-us" cap="none"/>
              <a:t>9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Xdb6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MOAADIEAAAyE8AAKAy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18385" y="2727960"/>
            <a:ext cx="10650855" cy="55016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Прямоугольник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5" name="Прямоугольник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QQAADUFAABrVgAASxYAAAAAAAAmAAAACAAAAP//////////"/>
              </a:ext>
            </a:extLst>
          </p:cNvSpPr>
          <p:nvPr/>
        </p:nvSpPr>
        <p:spPr>
          <a:xfrm>
            <a:off x="719455" y="846455"/>
            <a:ext cx="13328650" cy="2777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  <a:defRPr lang="en-us" sz="4370" cap="none">
                <a:solidFill>
                  <a:srgbClr val="333333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defRPr>
            </a:pPr>
            <a:r>
              <a:t>Практичская работа №8</a:t>
            </a:r>
          </a:p>
          <a:p>
            <a:pPr marL="0" indent="0" algn="ctr">
              <a:lnSpc>
                <a:spcPts val="5465"/>
              </a:lnSpc>
              <a:buNone/>
              <a:defRPr lang="en-us" sz="4370" cap="none">
                <a:solidFill>
                  <a:srgbClr val="333333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defRPr>
            </a:pPr>
            <a:br/>
            <a:r>
              <a:t>Тема: Место верификации среди процессов разработки </a:t>
            </a:r>
          </a:p>
          <a:p>
            <a:pPr algn="ctr">
              <a:lnSpc>
                <a:spcPts val="5465"/>
              </a:lnSpc>
              <a:defRPr lang="en-us" sz="4370" cap="none">
                <a:solidFill>
                  <a:srgbClr val="333333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defRPr>
            </a:pPr>
            <a:r>
              <a:t>программного обеспечения </a:t>
            </a:r>
          </a:p>
        </p:txBody>
      </p:sp>
      <p:sp>
        <p:nvSpPr>
          <p:cNvPr id="6" name="Текстовое поле1"/>
          <p:cNvSpPr txBox="1">
            <a:extLst>
              <a:ext uri="smNativeData">
                <pr:smNativeData xmlns:pr="smNativeData" xmlns="smNativeData" val="SMDATA_15_Xdb6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wUAAAQnAAAYJgAA9CoAAAAAAAAmAAAACAAAAP//////////"/>
              </a:ext>
            </a:extLst>
          </p:cNvSpPr>
          <p:nvPr/>
        </p:nvSpPr>
        <p:spPr>
          <a:xfrm>
            <a:off x="923925" y="6342380"/>
            <a:ext cx="526859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 cap="none">
                <a:solidFill>
                  <a:srgbClr val="333333"/>
                </a:solidFill>
                <a:latin typeface="Arial Black" pitchFamily="2" charset="0"/>
                <a:ea typeface="Arial Black" pitchFamily="2" charset="0"/>
                <a:cs typeface="Arial Black" pitchFamily="2" charset="0"/>
              </a:defRPr>
            </a:pPr>
            <a:r>
              <a:t>Выполнил</a:t>
            </a:r>
          </a:p>
          <a:p>
            <a:pPr algn="l">
              <a:defRPr sz="2800" cap="none">
                <a:solidFill>
                  <a:srgbClr val="333333"/>
                </a:solidFill>
                <a:latin typeface="Arial Black" pitchFamily="2" charset="0"/>
                <a:ea typeface="Arial Black" pitchFamily="2" charset="0"/>
                <a:cs typeface="Arial Black" pitchFamily="2" charset="0"/>
              </a:defRPr>
            </a:pPr>
            <a:r>
              <a:t>студент группы 3ИСП-2</a:t>
            </a:r>
          </a:p>
          <a:p>
            <a:pPr algn="l">
              <a:defRPr sz="2800" cap="none">
                <a:solidFill>
                  <a:srgbClr val="333333"/>
                </a:solidFill>
                <a:latin typeface="Arial Black" pitchFamily="2" charset="0"/>
                <a:ea typeface="Arial Black" pitchFamily="2" charset="0"/>
                <a:cs typeface="Arial Black" pitchFamily="2" charset="0"/>
              </a:defRPr>
            </a:pPr>
            <a:r>
              <a:t>Сейдалиев А.Э.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YpIU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gBY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G8GAABCRwAA2gkAABAgAAAmAAAACAAAAP//////////"/>
              </a:ext>
            </a:extLst>
          </p:cNvSpPr>
          <p:nvPr/>
        </p:nvSpPr>
        <p:spPr>
          <a:xfrm>
            <a:off x="4490720" y="1045845"/>
            <a:ext cx="7092950" cy="555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Заключение и основные выводы</a:t>
            </a:r>
            <a:endParaRPr lang="en-us" sz="3495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BjCwAAdiIAAFIW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90720" y="185102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Qc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MEMAADaPAAA5A4AABAgAAAmAAAACAAAAP//////////"/>
              </a:ext>
            </a:extLst>
          </p:cNvSpPr>
          <p:nvPr/>
        </p:nvSpPr>
        <p:spPr>
          <a:xfrm>
            <a:off x="5935345" y="2073275"/>
            <a:ext cx="395668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Необходимость верификации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/TQS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LYPAADgVAAAFRQAABAAAAAmAAAACAAAAP//////////"/>
              </a:ext>
            </a:extLst>
          </p:cNvSpPr>
          <p:nvPr/>
        </p:nvSpPr>
        <p:spPr>
          <a:xfrm>
            <a:off x="5935345" y="2553970"/>
            <a:ext cx="786193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Убедительная необходимость включения верификации в процессе разработки.</a:t>
            </a:r>
            <a:endParaRPr lang="en-us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SlmX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BSFgAAdiIAAEIh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90720" y="3628390"/>
            <a:ext cx="1111250" cy="177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Cu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LAXAACZNQAA0xkAABAgAAAmAAAACAAAAP//////////"/>
              </a:ext>
            </a:extLst>
          </p:cNvSpPr>
          <p:nvPr/>
        </p:nvSpPr>
        <p:spPr>
          <a:xfrm>
            <a:off x="5935345" y="38506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Высокое значение</a:t>
            </a:r>
            <a:endParaRPr lang="en-us" sz="218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u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KUaAADgVAAA1RwAABAgAAAmAAAACAAAAP//////////"/>
              </a:ext>
            </a:extLst>
          </p:cNvSpPr>
          <p:nvPr/>
        </p:nvSpPr>
        <p:spPr>
          <a:xfrm>
            <a:off x="5935345" y="433133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Значительное влияние верификации на конечное качество продукта.</a:t>
            </a:r>
            <a:endParaRPr lang="en-us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BCIQAAdiIAADEs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90720" y="540639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I27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KAiAACZNQAAwiQAABAgAAAmAAAACAAAAP//////////"/>
              </a:ext>
            </a:extLst>
          </p:cNvSpPr>
          <p:nvPr/>
        </p:nvSpPr>
        <p:spPr>
          <a:xfrm>
            <a:off x="5935345" y="562864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Систематичность</a:t>
            </a:r>
            <a:endParaRPr lang="en-us" sz="218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MEl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JQlAADgVAAAxCcAABAgAAAmAAAACAAAAP//////////"/>
              </a:ext>
            </a:extLst>
          </p:cNvSpPr>
          <p:nvPr/>
        </p:nvSpPr>
        <p:spPr>
          <a:xfrm>
            <a:off x="5935345" y="6108700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Важность систематического подхода к проверке и подтверждению качества.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3" name="Изображение1" hidden="1"/>
          <p:cNvPicPr>
            <a:picLocks noChangeAspect="1"/>
            <a:extLst>
              <a:ext uri="smNativeData">
                <pr:smNativeData xmlns:pr="smNativeData" xmlns="smNativeData" val="SMDATA_17_Xdb6ZRMAAAAlAAAAEQAAAC4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DfBgAAAFoAAKA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965"/>
            <a:ext cx="14630400" cy="7112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2"/>
          <p:cNvPicPr>
            <a:picLocks noChangeAspect="1"/>
            <a:extLst>
              <a:ext uri="smNativeData">
                <pr:smNativeData xmlns:pr="smNativeData" xmlns="smNativeData" val="SMDATA_17_Xdb6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Hx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QAgAAAFoAAJE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"/>
            <a:ext cx="14630400" cy="7559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6" name="Прямоугольник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g4AAMUQAABeSwAA2yEAAAAAAAAmAAAACAAAAP//////////"/>
              </a:ext>
            </a:extLst>
          </p:cNvSpPr>
          <p:nvPr/>
        </p:nvSpPr>
        <p:spPr>
          <a:xfrm>
            <a:off x="2378710" y="2726055"/>
            <a:ext cx="9872980" cy="2777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lang="en-us" sz="6400" b="1" cap="none">
                <a:solidFill>
                  <a:srgbClr val="333333"/>
                </a:solidFill>
                <a:latin typeface="Avignon Pro Demi" pitchFamily="1" charset="0"/>
                <a:ea typeface="Avignon Pro Demi" pitchFamily="1" charset="0"/>
                <a:cs typeface="Avignon Pro Demi" pitchFamily="1" charset="0"/>
              </a:defRPr>
            </a:pPr>
          </a:p>
          <a:p>
            <a:pPr marL="0" indent="0" algn="ctr">
              <a:lnSpc>
                <a:spcPts val="5465"/>
              </a:lnSpc>
              <a:buNone/>
              <a:defRPr lang="en-us" sz="6400" b="1" cap="none">
                <a:solidFill>
                  <a:srgbClr val="333333"/>
                </a:solidFill>
                <a:latin typeface="Avignon Pro Demi" pitchFamily="1" charset="0"/>
                <a:ea typeface="Avignon Pro Demi" pitchFamily="1" charset="0"/>
                <a:cs typeface="Avignon Pro Demi" pitchFamily="1" charset="0"/>
              </a:defRPr>
            </a:pPr>
            <a: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uOFy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D6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HcMAADgVAAAjR0AABAAAAAmAAAACAAAAP//////////"/>
              </a:ext>
            </a:extLst>
          </p:cNvSpPr>
          <p:nvPr/>
        </p:nvSpPr>
        <p:spPr>
          <a:xfrm>
            <a:off x="6319520" y="2026285"/>
            <a:ext cx="7477760" cy="2777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Место верификации в процессе разработки программного обеспечения</a:t>
            </a:r>
            <a:endParaRPr lang="en-us" sz="4370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nw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JofAADgVAAAKSYAABAAAAAmAAAACAAAAP//////////"/>
              </a:ext>
            </a:extLst>
          </p:cNvSpPr>
          <p:nvPr/>
        </p:nvSpPr>
        <p:spPr>
          <a:xfrm>
            <a:off x="6319520" y="5137150"/>
            <a:ext cx="74777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Верификация в разработке программного обеспечения - это процесс подтверждения, что продукт соответствует спецификациям и удовлетворяет потребности заказчика.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HgKAABgPgAAAxMAABAAAAAmAAAACAAAAP//////////"/>
              </a:ext>
            </a:extLst>
          </p:cNvSpPr>
          <p:nvPr/>
        </p:nvSpPr>
        <p:spPr>
          <a:xfrm>
            <a:off x="833120" y="170180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Значение верификации в процессе разработки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39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IAUAACEWAAAzCAAANBkAABAAAAAmAAAACAAAAP//////////"/>
              </a:ext>
            </a:extLst>
          </p:cNvSpPr>
          <p:nvPr/>
        </p:nvSpPr>
        <p:spPr>
          <a:xfrm>
            <a:off x="833120" y="3597275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AYAAGIWAAA/BwAA8hgAABAgAAAmAAAACAAAAP//////////"/>
              </a:ext>
            </a:extLst>
          </p:cNvSpPr>
          <p:nvPr/>
        </p:nvSpPr>
        <p:spPr>
          <a:xfrm>
            <a:off x="988060" y="3638550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JkWAAD9HgAAvBgAABAgAAAmAAAACAAAAP//////////"/>
              </a:ext>
            </a:extLst>
          </p:cNvSpPr>
          <p:nvPr/>
        </p:nvSpPr>
        <p:spPr>
          <a:xfrm>
            <a:off x="1555115" y="3673475"/>
            <a:ext cx="34823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Подтверждение качества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1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I4ZAAARIQAAHSAAABAAAAAmAAAACAAAAP//////////"/>
              </a:ext>
            </a:extLst>
          </p:cNvSpPr>
          <p:nvPr/>
        </p:nvSpPr>
        <p:spPr>
          <a:xfrm>
            <a:off x="1555115" y="4154170"/>
            <a:ext cx="38201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Верификация обеспечивает соответствие продукта стандартам качества.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byIAACEWAACCJQAANBkAABAAAAAmAAAACAAAAP//////////"/>
              </a:ext>
            </a:extLst>
          </p:cNvSpPr>
          <p:nvPr/>
        </p:nvSpPr>
        <p:spPr>
          <a:xfrm>
            <a:off x="5597525" y="3597275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tuk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yMAAGIWAACOJAAA8hgAABAgAAAmAAAACAAAAP//////////"/>
              </a:ext>
            </a:extLst>
          </p:cNvSpPr>
          <p:nvPr/>
        </p:nvSpPr>
        <p:spPr>
          <a:xfrm>
            <a:off x="5752465" y="3638550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JkWAABFPQAAvBgAABAgAAAmAAAACAAAAP//////////"/>
              </a:ext>
            </a:extLst>
          </p:cNvSpPr>
          <p:nvPr/>
        </p:nvSpPr>
        <p:spPr>
          <a:xfrm>
            <a:off x="6319520" y="3673475"/>
            <a:ext cx="36404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Раннее выявление ошибок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I4ZAABgPgAAHSAAABAAAAAmAAAACAAAAP//////////"/>
              </a:ext>
            </a:extLst>
          </p:cNvSpPr>
          <p:nvPr/>
        </p:nvSpPr>
        <p:spPr>
          <a:xfrm>
            <a:off x="6319520" y="4154170"/>
            <a:ext cx="38201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Позволяет выявить и устранить дефекты на ранних этапах разработки.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U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IAUAAIwiAAAzCAAAnyUAABAAAAAmAAAACAAAAP//////////"/>
              </a:ext>
            </a:extLst>
          </p:cNvSpPr>
          <p:nvPr/>
        </p:nvSpPr>
        <p:spPr>
          <a:xfrm>
            <a:off x="833120" y="561594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AYAAM0iAAA/BwAAXSUAABAgAAAmAAAACAAAAP//////////"/>
              </a:ext>
            </a:extLst>
          </p:cNvSpPr>
          <p:nvPr/>
        </p:nvSpPr>
        <p:spPr>
          <a:xfrm>
            <a:off x="988060" y="565721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AQjAAAEHgAAJyUAABAgAAAmAAAACAAAAP//////////"/>
              </a:ext>
            </a:extLst>
          </p:cNvSpPr>
          <p:nvPr/>
        </p:nvSpPr>
        <p:spPr>
          <a:xfrm>
            <a:off x="1555115" y="5692140"/>
            <a:ext cx="33242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Гарантия соответствия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PklAABgPgAAKCgAABAgAAAmAAAACAAAAP//////////"/>
              </a:ext>
            </a:extLst>
          </p:cNvSpPr>
          <p:nvPr/>
        </p:nvSpPr>
        <p:spPr>
          <a:xfrm>
            <a:off x="1555115" y="6172835"/>
            <a:ext cx="858456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Убеждается, что продукт выполняет заявленные функции.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OsQAAAUQwAAMBUAABAgAAAmAAAACAAAAP//////////"/>
              </a:ext>
            </a:extLst>
          </p:cNvSpPr>
          <p:nvPr/>
        </p:nvSpPr>
        <p:spPr>
          <a:xfrm>
            <a:off x="2037715" y="2750185"/>
            <a:ext cx="886650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Различные методы верификации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JsYAADvIgAAvRoAABAgAAAmAAAACAAAAP//////////"/>
              </a:ext>
            </a:extLst>
          </p:cNvSpPr>
          <p:nvPr/>
        </p:nvSpPr>
        <p:spPr>
          <a:xfrm>
            <a:off x="2037715" y="3999865"/>
            <a:ext cx="36410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Статическая верификация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BscAABVKwAAeyAAABAAAAAmAAAACAAAAP//////////"/>
              </a:ext>
            </a:extLst>
          </p:cNvSpPr>
          <p:nvPr/>
        </p:nvSpPr>
        <p:spPr>
          <a:xfrm>
            <a:off x="2037715" y="4568825"/>
            <a:ext cx="500634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Анализ кода без его выполнения для обнаружения ошибок.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JsYAAAVRgAAvRoAABAgAAAmAAAACAAAAP//////////"/>
              </a:ext>
            </a:extLst>
          </p:cNvSpPr>
          <p:nvPr/>
        </p:nvSpPr>
        <p:spPr>
          <a:xfrm>
            <a:off x="7593965" y="3999865"/>
            <a:ext cx="379857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Динамическая верификация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4AABscAACDTQAAeyAAABAAAAAmAAAACAAAAP//////////"/>
              </a:ext>
            </a:extLst>
          </p:cNvSpPr>
          <p:nvPr/>
        </p:nvSpPr>
        <p:spPr>
          <a:xfrm>
            <a:off x="7593965" y="4568825"/>
            <a:ext cx="500634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Проверка программы во время ее выполнения для выявления ошибок.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+f/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o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5Yd2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BY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+yO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AYAAB3TQAAqyAAABAAAAAmAAAACAAAAP//////////"/>
              </a:ext>
            </a:extLst>
          </p:cNvSpPr>
          <p:nvPr/>
        </p:nvSpPr>
        <p:spPr>
          <a:xfrm>
            <a:off x="2037715" y="392176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Роль верификации в обеспечении качества ПО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9u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iQwAAMkjAACdDwAA3SYAABAAAAAmAAAACAAAAP//////////"/>
              </a:ext>
            </a:extLst>
          </p:cNvSpPr>
          <p:nvPr/>
        </p:nvSpPr>
        <p:spPr>
          <a:xfrm>
            <a:off x="2037715" y="5817235"/>
            <a:ext cx="500380" cy="500380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D6fu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Q0AAAskAACpDgAAmyYAABAgAAAmAAAACAAAAP//////////"/>
              </a:ext>
            </a:extLst>
          </p:cNvSpPr>
          <p:nvPr/>
        </p:nvSpPr>
        <p:spPr>
          <a:xfrm>
            <a:off x="2192655" y="5859145"/>
            <a:ext cx="19050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IDA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EIkAACCIgAAZCYAABAgAAAmAAAACAAAAP//////////"/>
              </a:ext>
            </a:extLst>
          </p:cNvSpPr>
          <p:nvPr/>
        </p:nvSpPr>
        <p:spPr>
          <a:xfrm>
            <a:off x="2760345" y="5894070"/>
            <a:ext cx="284924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Минимизация рисков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A4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DYnAABRLAAAlisAABAAAAAmAAAACAAAAP//////////"/>
              </a:ext>
            </a:extLst>
          </p:cNvSpPr>
          <p:nvPr/>
        </p:nvSpPr>
        <p:spPr>
          <a:xfrm>
            <a:off x="2760345" y="6374130"/>
            <a:ext cx="444373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Верификация помогает предотвратить дефекты, что существенно снижает риски.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KGRL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ry0AAMkjAADCMAAA3SYAABAAAAAmAAAACAAAAP//////////"/>
              </a:ext>
            </a:extLst>
          </p:cNvSpPr>
          <p:nvPr/>
        </p:nvSpPr>
        <p:spPr>
          <a:xfrm>
            <a:off x="7426325" y="5817235"/>
            <a:ext cx="499745" cy="500380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7u7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y4AAAskAADOLwAAmyYAABAgAAAmAAAACAAAAP//////////"/>
              </a:ext>
            </a:extLst>
          </p:cNvSpPr>
          <p:nvPr/>
        </p:nvSpPr>
        <p:spPr>
          <a:xfrm>
            <a:off x="7581265" y="585914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88C5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EIkAACaRQAAZCYAABAgAAAmAAAACAAAAP//////////"/>
              </a:ext>
            </a:extLst>
          </p:cNvSpPr>
          <p:nvPr/>
        </p:nvSpPr>
        <p:spPr>
          <a:xfrm>
            <a:off x="8148320" y="5894070"/>
            <a:ext cx="316611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Улучшение надежности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7m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DYnAAB3TQAAlisAABAAAAAmAAAACAAAAP//////////"/>
              </a:ext>
            </a:extLst>
          </p:cNvSpPr>
          <p:nvPr/>
        </p:nvSpPr>
        <p:spPr>
          <a:xfrm>
            <a:off x="8148320" y="6374130"/>
            <a:ext cx="44443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Помогает повысить стабильность и надежность программного продукта.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5WR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pDIAABAAAAAmAAAACAAAAP//////////"/>
              </a:ext>
            </a:extLst>
          </p:cNvSpPr>
          <p:nvPr/>
        </p:nvSpPr>
        <p:spPr>
          <a:xfrm>
            <a:off x="0" y="0"/>
            <a:ext cx="14630400" cy="823214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wwAALUDAAAFTQAAIgwAABAAAAAmAAAACAAAAP//////////"/>
              </a:ext>
            </a:extLst>
          </p:cNvSpPr>
          <p:nvPr/>
        </p:nvSpPr>
        <p:spPr>
          <a:xfrm>
            <a:off x="2110105" y="602615"/>
            <a:ext cx="10410190" cy="1369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390"/>
              </a:lnSpc>
              <a:buNone/>
            </a:pPr>
            <a:r>
              <a:rPr lang="en-us" sz="431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Преимущества верификации в процессе разработки</a:t>
            </a:r>
            <a:endParaRPr lang="en-us" sz="431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wwAAIEPAAD9KwAAjBMAABAgAAAmAAAACAAAAP//////////"/>
              </a:ext>
            </a:extLst>
          </p:cNvSpPr>
          <p:nvPr/>
        </p:nvSpPr>
        <p:spPr>
          <a:xfrm>
            <a:off x="2110105" y="2520315"/>
            <a:ext cx="5040630" cy="65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175"/>
              </a:lnSpc>
              <a:buNone/>
            </a:pPr>
            <a:r>
              <a:rPr lang="en-us" sz="517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Early Detection</a:t>
            </a:r>
            <a:endParaRPr lang="en-us" sz="517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xAAADsVAAB9KAAAVxcAABAgAAAmAAAACAAAAP//////////"/>
              </a:ext>
            </a:extLst>
          </p:cNvSpPr>
          <p:nvPr/>
        </p:nvSpPr>
        <p:spPr>
          <a:xfrm>
            <a:off x="2679065" y="3451225"/>
            <a:ext cx="390271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95"/>
              </a:lnSpc>
              <a:buNone/>
            </a:pPr>
            <a:r>
              <a:rPr lang="en-us" sz="215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Раннее обнаружение ошибок</a:t>
            </a:r>
            <a:endParaRPr lang="en-us" sz="215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y4AAIEPAAAFTQAAjBMAABAgAAAmAAAACAAAAP//////////"/>
              </a:ext>
            </a:extLst>
          </p:cNvSpPr>
          <p:nvPr/>
        </p:nvSpPr>
        <p:spPr>
          <a:xfrm>
            <a:off x="7479665" y="2520315"/>
            <a:ext cx="5040630" cy="65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175"/>
              </a:lnSpc>
              <a:buNone/>
            </a:pPr>
            <a:r>
              <a:rPr lang="en-us" sz="517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Quality Assurance</a:t>
            </a:r>
            <a:endParaRPr lang="en-us" sz="517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Yr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zUAADsVAADxRQAAVxcAABAgAAAmAAAACAAAAP//////////"/>
              </a:ext>
            </a:extLst>
          </p:cNvSpPr>
          <p:nvPr/>
        </p:nvSpPr>
        <p:spPr>
          <a:xfrm>
            <a:off x="8630285" y="3451225"/>
            <a:ext cx="273939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95"/>
              </a:lnSpc>
              <a:buNone/>
            </a:pPr>
            <a:r>
              <a:rPr lang="en-us" sz="215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Гарантия качества</a:t>
            </a:r>
            <a:endParaRPr lang="en-us" sz="2155" cap="none"/>
          </a:p>
        </p:txBody>
      </p:sp>
      <p:pic>
        <p:nvPicPr>
          <p:cNvPr id="9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mM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kcAADjGwAAxz0AAGst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5" y="4533265"/>
            <a:ext cx="5454650" cy="28498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g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KgJAACkLQAAEw0AABAgAAAmAAAACAAAAP//////////"/>
              </a:ext>
            </a:extLst>
          </p:cNvSpPr>
          <p:nvPr/>
        </p:nvSpPr>
        <p:spPr>
          <a:xfrm>
            <a:off x="833120" y="1569720"/>
            <a:ext cx="6586220" cy="555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Основные этапы верификации</a:t>
            </a:r>
            <a:endParaRPr lang="en-us" sz="3495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CgcAAJwOAABQBwAA+CgAABAAAAAmAAAACAAAAP//////////"/>
              </a:ext>
            </a:extLst>
          </p:cNvSpPr>
          <p:nvPr/>
        </p:nvSpPr>
        <p:spPr>
          <a:xfrm>
            <a:off x="1144270" y="2374900"/>
            <a:ext cx="44450" cy="428498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7" name="Shape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A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twgAABQRAAB/DQAAWhEAABAAAAAmAAAACAAAAP//////////"/>
              </a:ext>
            </a:extLst>
          </p:cNvSpPr>
          <p:nvPr/>
        </p:nvSpPr>
        <p:spPr>
          <a:xfrm>
            <a:off x="1416685" y="2776220"/>
            <a:ext cx="777240" cy="4445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wUAAK4PAAC3CAAAwRIAABAAAAAmAAAACAAAAP//////////"/>
              </a:ext>
            </a:extLst>
          </p:cNvSpPr>
          <p:nvPr/>
        </p:nvSpPr>
        <p:spPr>
          <a:xfrm>
            <a:off x="916305" y="254889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O8PAADCBwAAfxIAABAgAAAmAAAACAAAAP//////////"/>
              </a:ext>
            </a:extLst>
          </p:cNvSpPr>
          <p:nvPr/>
        </p:nvSpPr>
        <p:spPr>
          <a:xfrm>
            <a:off x="1071245" y="259016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1</a:t>
            </a:r>
            <a:endParaRPr lang="en-us" sz="2620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PoPAADHHwAAHRIAABAgAAAmAAAACAAAAP//////////"/>
              </a:ext>
            </a:extLst>
          </p:cNvSpPr>
          <p:nvPr/>
        </p:nvSpPr>
        <p:spPr>
          <a:xfrm>
            <a:off x="2388235" y="259715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Планирование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O8SAABgPgAAHhUAABAgAAAmAAAACAAAAP//////////"/>
              </a:ext>
            </a:extLst>
          </p:cNvSpPr>
          <p:nvPr/>
        </p:nvSpPr>
        <p:spPr>
          <a:xfrm>
            <a:off x="2388235" y="3077845"/>
            <a:ext cx="775144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Определение стратегии и плана для верификации.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4A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twgAAFIaAAB/DQAAmBoAABAAAAAmAAAACAAAAP//////////"/>
              </a:ext>
            </a:extLst>
          </p:cNvSpPr>
          <p:nvPr/>
        </p:nvSpPr>
        <p:spPr>
          <a:xfrm>
            <a:off x="1416685" y="4278630"/>
            <a:ext cx="777240" cy="4445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13" name="Shape 10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wUAAOwYAAC3CAAA/xsAABAAAAAmAAAACAAAAP//////////"/>
              </a:ext>
            </a:extLst>
          </p:cNvSpPr>
          <p:nvPr/>
        </p:nvSpPr>
        <p:spPr>
          <a:xfrm>
            <a:off x="916305" y="405130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gU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C0ZAADCBwAAvRsAABAgAAAmAAAACAAAAP//////////"/>
              </a:ext>
            </a:extLst>
          </p:cNvSpPr>
          <p:nvPr/>
        </p:nvSpPr>
        <p:spPr>
          <a:xfrm>
            <a:off x="1071245" y="409257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2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kxN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DgZAADHHwAAWxsAABAgAAAmAAAACAAAAP//////////"/>
              </a:ext>
            </a:extLst>
          </p:cNvSpPr>
          <p:nvPr/>
        </p:nvSpPr>
        <p:spPr>
          <a:xfrm>
            <a:off x="2388235" y="409956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Выполнение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1JX7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C0cAABgPgAAXB4AABAgAAAmAAAACAAAAP//////////"/>
              </a:ext>
            </a:extLst>
          </p:cNvSpPr>
          <p:nvPr/>
        </p:nvSpPr>
        <p:spPr>
          <a:xfrm>
            <a:off x="2388235" y="4580255"/>
            <a:ext cx="775144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Реализация запланированных мероприятий по верификации.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SnPO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twgAAJAjAAB/DQAA1iMAABAAAAAmAAAACAAAAP//////////"/>
              </a:ext>
            </a:extLst>
          </p:cNvSpPr>
          <p:nvPr/>
        </p:nvSpPr>
        <p:spPr>
          <a:xfrm>
            <a:off x="1416685" y="5781040"/>
            <a:ext cx="777240" cy="4445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18" name="Shape 15"/>
          <p:cNvSpPr>
            <a:extLst>
              <a:ext uri="smNativeData">
                <pr:smNativeData xmlns:pr="smNativeData" xmlns="smNativeData" val="SMDATA_15_Xdb6ZRMAAAAlAAAAZQAAAA0AAAAAkAAAAEgAAACQAAAASAAAAAAAAAAAAAAAAAAAAAEAAABQAAAAqcE0DB8R4T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AB5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wUAACkiAAC3CAAAPSUAABAAAAAmAAAACAAAAP//////////"/>
              </a:ext>
            </a:extLst>
          </p:cNvSpPr>
          <p:nvPr/>
        </p:nvSpPr>
        <p:spPr>
          <a:xfrm>
            <a:off x="916305" y="5553075"/>
            <a:ext cx="500380" cy="500380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9" name="Text 1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M1E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GsiAADCBwAA+yQAABAgAAAmAAAACAAAAP//////////"/>
              </a:ext>
            </a:extLst>
          </p:cNvSpPr>
          <p:nvPr/>
        </p:nvSpPr>
        <p:spPr>
          <a:xfrm>
            <a:off x="1071245" y="559498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3</a:t>
            </a:r>
            <a:endParaRPr lang="en-us" sz="2620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Ca+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HYiAADHHwAAmSQAABAgAAAmAAAACAAAAP//////////"/>
              </a:ext>
            </a:extLst>
          </p:cNvSpPr>
          <p:nvPr/>
        </p:nvSpPr>
        <p:spPr>
          <a:xfrm>
            <a:off x="2388235" y="560197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Отчетность</a:t>
            </a:r>
            <a:endParaRPr lang="en-us" sz="2185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Kagp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GolAABgPgAAmicAABAgAAAmAAAACAAAAP//////////"/>
              </a:ext>
            </a:extLst>
          </p:cNvSpPr>
          <p:nvPr/>
        </p:nvSpPr>
        <p:spPr>
          <a:xfrm>
            <a:off x="2388235" y="6082030"/>
            <a:ext cx="775144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Подготовка отчетов о результатах проверки.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T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BY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LLK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oZAAAHRQAA8B0AABAgAAAmAAAACAAAAP//////////"/>
              </a:ext>
            </a:extLst>
          </p:cNvSpPr>
          <p:nvPr/>
        </p:nvSpPr>
        <p:spPr>
          <a:xfrm>
            <a:off x="2037715" y="4171950"/>
            <a:ext cx="918337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Проблемы и вызовы верификации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Xdb6ZRMAAAAlAAAAZQAAAA0AAAAAkAAAAEgAAACQAAAASAAAAAAAAAAAAAAAAAAAAAEAAABQAAAAkgVM4NbdxD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4at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iQwAAPwfAABRLAAADCoAABAAAAAmAAAACAAAAP//////////"/>
              </a:ext>
            </a:extLst>
          </p:cNvSpPr>
          <p:nvPr/>
        </p:nvSpPr>
        <p:spPr>
          <a:xfrm>
            <a:off x="2037715" y="5199380"/>
            <a:ext cx="5166360" cy="1635760"/>
          </a:xfrm>
          <a:prstGeom prst="roundRect">
            <a:avLst>
              <a:gd name="adj" fmla="val 8151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34Y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FohAABuHwAAfSMAABAgAAAmAAAACAAAAP//////////"/>
              </a:ext>
            </a:extLst>
          </p:cNvSpPr>
          <p:nvPr/>
        </p:nvSpPr>
        <p:spPr>
          <a:xfrm>
            <a:off x="2259965" y="5421630"/>
            <a:ext cx="284924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Сложность проверок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Vs29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E8kAADzKgAArigAABAAAAAmAAAACAAAAP//////////"/>
              </a:ext>
            </a:extLst>
          </p:cNvSpPr>
          <p:nvPr/>
        </p:nvSpPr>
        <p:spPr>
          <a:xfrm>
            <a:off x="2259965" y="5902325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Некоторые аспекты программ могут быть сложны для проверки.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Xdb6ZRMAAAAlAAAAZQAAAA0AAAAAkAAAAEgAAACQAAAASAAAAAAAAAAAAAAAAAAAAAEAAABQAAAAkgVM4NbdxD8AAAAAAAAAAA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lLq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ry0AAPwfAAB3TQAADCoAABAAAAAmAAAACAAAAP//////////"/>
              </a:ext>
            </a:extLst>
          </p:cNvSpPr>
          <p:nvPr/>
        </p:nvSpPr>
        <p:spPr>
          <a:xfrm>
            <a:off x="7426325" y="5199380"/>
            <a:ext cx="5166360" cy="1635760"/>
          </a:xfrm>
          <a:prstGeom prst="roundRect">
            <a:avLst>
              <a:gd name="adj" fmla="val 8151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tx5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FohAAByRQAAfSMAABAgAAAmAAAACAAAAP//////////"/>
              </a:ext>
            </a:extLst>
          </p:cNvSpPr>
          <p:nvPr/>
        </p:nvSpPr>
        <p:spPr>
          <a:xfrm>
            <a:off x="7648575" y="5421630"/>
            <a:ext cx="36404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Интеграционные проблемы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uDe1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E8kAAAZTAAArigAABAAAAAmAAAACAAAAP//////////"/>
              </a:ext>
            </a:extLst>
          </p:cNvSpPr>
          <p:nvPr/>
        </p:nvSpPr>
        <p:spPr>
          <a:xfrm>
            <a:off x="7648575" y="5902325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Верификация в рамках комплексных систем может быть сложной.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cHAAAhQQAAjAsAABAgAAAmAAAACAAAAP//////////"/>
              </a:ext>
            </a:extLst>
          </p:cNvSpPr>
          <p:nvPr/>
        </p:nvSpPr>
        <p:spPr>
          <a:xfrm>
            <a:off x="2037715" y="1183005"/>
            <a:ext cx="854964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Лучшие практики верификации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BIDgAARQ8AAAQ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2321560"/>
            <a:ext cx="444500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h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ISAAAQHgAAhBQAABAgAAAmAAAACAAAAP//////////"/>
              </a:ext>
            </a:extLst>
          </p:cNvSpPr>
          <p:nvPr/>
        </p:nvSpPr>
        <p:spPr>
          <a:xfrm>
            <a:off x="2037715" y="2988310"/>
            <a:ext cx="284924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Стандарты качества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hI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YVAAD6KwAAtRkAABAAAAAmAAAACAAAAP//////////"/>
              </a:ext>
            </a:extLst>
          </p:cNvSpPr>
          <p:nvPr/>
        </p:nvSpPr>
        <p:spPr>
          <a:xfrm>
            <a:off x="2037715" y="3468370"/>
            <a:ext cx="511111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Соблюдение установленных стандартов для обеспечения качества.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IDgAAwjAAAAQR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481570" y="2321560"/>
            <a:ext cx="444500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A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GISAAAcPwAAhBQAABAgAAAmAAAACAAAAP//////////"/>
              </a:ext>
            </a:extLst>
          </p:cNvSpPr>
          <p:nvPr/>
        </p:nvSpPr>
        <p:spPr>
          <a:xfrm>
            <a:off x="7481570" y="29883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Командная работа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Xd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FYVAAB3TQAAtRkAABAAAAAmAAAACAAAAP//////////"/>
              </a:ext>
            </a:extLst>
          </p:cNvSpPr>
          <p:nvPr/>
        </p:nvSpPr>
        <p:spPr>
          <a:xfrm>
            <a:off x="7481570" y="3468370"/>
            <a:ext cx="511111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Интеграция верификации в процесс командной работы.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Xd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EVWb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AeAAA/GwAA1EIAAJMv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988560" y="4429125"/>
            <a:ext cx="5875020" cy="3304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2024-03-20T08:02:11Z</dcterms:created>
  <dcterms:modified xsi:type="dcterms:W3CDTF">2024-03-20T12:28:13Z</dcterms:modified>
</cp:coreProperties>
</file>