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943139" val="1068" rev64="64" revOS="3"/>
      <pr:smFileRevision xmlns:pr="smNativeData" xmlns="smNativeData" dt="1710943139" val="0"/>
      <pr:guideOptions xmlns:pr="smNativeData" xmlns="smNativeData" dt="171094313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mZ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084980BA-F4E5-1C76-ABF1-0223CEBF5D57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Xx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nIy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C2E7C60-2EC1-7B8A-8F96-D8DF32D8798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36BA47F-31BE-3E52-F0D3-C707EA9D0692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E485229-67F3-1DA4-BDF0-91F11CBE4BC4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CD45057-19B1-81A6-FF6C-EFF31E2209BA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0849CA5-EBCD-D16A-833C-1D3FD2727548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9411BDB-9594-14ED-DAF9-63B855B72C36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z9T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C938EBC-F2D1-C678-9F2B-042DC0656951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1B6EF05-4BDC-E319-920E-BD4CA14064E8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C918D02-4CE1-C47B-AF29-BA2EC36759EF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o+v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o+v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7F91788-C6AA-ACE1-E441-30B4590F1265}" type="slidenum">
              <a:rPr lang="en-us" cap="none"/>
              <a:t>9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s://gamma.app" TargetMode="External"/><Relationship Id="rId8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iIAAEYDAACHVwAAxhcAAAAAAAAmAAAACAAAAP//////////"/>
              </a:ext>
            </a:extLst>
          </p:cNvSpPr>
          <p:nvPr/>
        </p:nvSpPr>
        <p:spPr>
          <a:xfrm>
            <a:off x="5675630" y="532130"/>
            <a:ext cx="8552815" cy="333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6560"/>
              </a:lnSpc>
              <a:buNone/>
              <a:defRPr lang="en-us" sz="5245" b="1" cap="none" spc="-5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defRPr>
            </a:pPr>
            <a:r>
              <a:t>Практическая работа №8</a:t>
            </a:r>
          </a:p>
          <a:p>
            <a:pPr marL="0" indent="0" algn="ctr">
              <a:lnSpc>
                <a:spcPts val="6560"/>
              </a:lnSpc>
              <a:buNone/>
              <a:defRPr lang="en-us" sz="5245" b="1" cap="none" spc="-5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defRPr>
            </a:pPr>
            <a:r>
              <a:t>Тема: Место верификации среди процессов разработки ПО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o+v6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yQAAGkmAAB0RAAAWSoAAAAAAAAmAAAACAAAAP//////////"/>
              </a:ext>
            </a:extLst>
          </p:cNvSpPr>
          <p:nvPr/>
        </p:nvSpPr>
        <p:spPr>
          <a:xfrm>
            <a:off x="5859145" y="6243955"/>
            <a:ext cx="526859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000" cap="none">
                <a:solidFill>
                  <a:schemeClr val="folHlink"/>
                </a:solidFill>
              </a:defRPr>
            </a:pPr>
            <a:r>
              <a:t>Выполнила</a:t>
            </a:r>
          </a:p>
          <a:p>
            <a:pPr>
              <a:defRPr sz="3000" cap="none">
                <a:solidFill>
                  <a:schemeClr val="folHlink"/>
                </a:solidFill>
              </a:defRPr>
            </a:pPr>
            <a:r>
              <a:t>студентка группы 3ИСП-2</a:t>
            </a:r>
          </a:p>
          <a:p>
            <a:pPr>
              <a:defRPr sz="3000" cap="none">
                <a:solidFill>
                  <a:schemeClr val="folHlink"/>
                </a:solidFill>
              </a:defRPr>
            </a:pPr>
            <a:r>
              <a:t>Семиволос Д.А.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84SS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jh0J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kF+k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EMAADAPwAAphAAABAgAAAmAAAACAAAAP//////////"/>
              </a:ext>
            </a:extLst>
          </p:cNvSpPr>
          <p:nvPr/>
        </p:nvSpPr>
        <p:spPr>
          <a:xfrm>
            <a:off x="2037715" y="2012315"/>
            <a:ext cx="83254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Заключение и рекомендации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o+v6ZRMAAAAlAAAAZQAAAA0AAAAAkAAAAEgAAACQAAAASAAAAAAAAAAAAAAAAAAAAAEAAABQAAAA/IwLB0KysD8AAAAAAAAAAA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nBjs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ITAAB3TQAAPyYAABAAAAAmAAAACAAAAP//////////"/>
              </a:ext>
            </a:extLst>
          </p:cNvSpPr>
          <p:nvPr/>
        </p:nvSpPr>
        <p:spPr>
          <a:xfrm>
            <a:off x="2037715" y="3150870"/>
            <a:ext cx="10554970" cy="3066415"/>
          </a:xfrm>
          <a:prstGeom prst="roundRect">
            <a:avLst>
              <a:gd name="adj" fmla="val 3261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hape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pVCl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G4TAABrTQAAuRsAABAAAAAmAAAACAAAAP//////////"/>
              </a:ext>
            </a:extLst>
          </p:cNvSpPr>
          <p:nvPr/>
        </p:nvSpPr>
        <p:spPr>
          <a:xfrm>
            <a:off x="2045335" y="3158490"/>
            <a:ext cx="10539730" cy="13481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7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TB/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EwUAACcKwAAfBYAABAgAAAmAAAACAAAAP//////////"/>
              </a:ext>
            </a:extLst>
          </p:cNvSpPr>
          <p:nvPr/>
        </p:nvSpPr>
        <p:spPr>
          <a:xfrm>
            <a:off x="2267585" y="3299460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Заключение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fzQ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EwUAAANTAAA2xoAABAAAAAmAAAACAAAAP//////////"/>
              </a:ext>
            </a:extLst>
          </p:cNvSpPr>
          <p:nvPr/>
        </p:nvSpPr>
        <p:spPr>
          <a:xfrm>
            <a:off x="7541260" y="3299460"/>
            <a:ext cx="48215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Верификация процессов разработки ПО - неотъемлемая часть успешного процесса разработки программного обеспечения.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jWU4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lQwAALkbAABrTQAAMyYAABAAAAAmAAAACAAAAP//////////"/>
              </a:ext>
            </a:extLst>
          </p:cNvSpPr>
          <p:nvPr/>
        </p:nvSpPr>
        <p:spPr>
          <a:xfrm>
            <a:off x="2045335" y="4506595"/>
            <a:ext cx="10539730" cy="170307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Ljnf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JccAACcKwAAxh4AABAgAAAmAAAACAAAAP//////////"/>
              </a:ext>
            </a:extLst>
          </p:cNvSpPr>
          <p:nvPr/>
        </p:nvSpPr>
        <p:spPr>
          <a:xfrm>
            <a:off x="2267585" y="4647565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Рекомендации</a:t>
            </a:r>
            <a:endParaRPr lang="en-us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/Ax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JccAAANTAAAVSUAABAAAAAmAAAACAAAAP//////////"/>
              </a:ext>
            </a:extLst>
          </p:cNvSpPr>
          <p:nvPr/>
        </p:nvSpPr>
        <p:spPr>
          <a:xfrm>
            <a:off x="7541260" y="4647565"/>
            <a:ext cx="4821555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Рекомендуется применять разнообразные методы и инструменты для эффективной верификации различных этапов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yQAAFIXAAB6VwAAlxsAAAAgAAAmAAAACAAAAP//////////"/>
              </a:ext>
            </a:extLst>
          </p:cNvSpPr>
          <p:nvPr/>
        </p:nvSpPr>
        <p:spPr>
          <a:xfrm>
            <a:off x="5894705" y="3790950"/>
            <a:ext cx="83254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200" cap="none"/>
            </a:pPr>
            <a:r>
              <a:rPr lang="en-us" b="1" cap="none" spc="-6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Спасибо за внимание!</a:t>
            </a:r>
            <a:endParaRPr lang="en-us" cap="none"/>
          </a:p>
        </p:txBody>
      </p:sp>
      <p:pic>
        <p:nvPicPr>
          <p:cNvPr id="3" name="Изображение1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9dwy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KoJAADgVAAAKh4AAAAAAAAmAAAACAAAAP//////////"/>
              </a:ext>
            </a:extLst>
          </p:cNvSpPr>
          <p:nvPr/>
        </p:nvSpPr>
        <p:spPr>
          <a:xfrm>
            <a:off x="6319520" y="1570990"/>
            <a:ext cx="7477760" cy="333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6560"/>
              </a:lnSpc>
              <a:buNone/>
              <a:defRPr sz="4800" cap="none"/>
            </a:pPr>
            <a:r>
              <a:rPr lang="en-us" b="1" cap="none" spc="-5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Введение в верификацию процессов разработки ПО</a:t>
            </a:r>
            <a:endParaRPr lang="en-us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DcgAADgVAAA9igAAAAAAAAmAAAACAAAAP//////////"/>
              </a:ext>
            </a:extLst>
          </p:cNvSpPr>
          <p:nvPr/>
        </p:nvSpPr>
        <p:spPr>
          <a:xfrm>
            <a:off x="6319520" y="5236845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2200" cap="none"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Верификация процессов разработки ПО - это важная часть цикла жизни программного обеспечения. Она обеспечивает подтверждение того, что процессы разработки соответствуют заданным требованиям.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9I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IIAACSPgAA5wwAABAgAAAmAAAACAAAAP//////////"/>
              </a:ext>
            </a:extLst>
          </p:cNvSpPr>
          <p:nvPr/>
        </p:nvSpPr>
        <p:spPr>
          <a:xfrm>
            <a:off x="2037715" y="1403350"/>
            <a:ext cx="813371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Цели и задачи верификации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o+v6ZRMAAAAlAAAAZQAAAA0AAAAAkAAAAEgAAACQAAAASAAAAAAAAAAAAAAAAAAAAAEAAABQAAAAAAAAAAAA8D8AAAAAAAAAAAAAAAAAAOA/AAAAAAAA4D8AAAAAAADgPwAAAAAAAOA/AAAAAAAA4D8AAAAAAADgPwAAAAAAAOA/AAAAAAAA4D8CAAAAjAAAAAEAAAAAAAAAxr3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54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r3aAP///wEAAAAAAAAAAAAAAAAAAAAAAAAAAAAAAAAAAAAAAAAAAAAAAAB/f38A5+bmA8zMzADAwP8Af39/AAAAAAAAAAAAAAAAAAAAAAAAAAAAIQAAABgAAAAUAAAAcw4AAKMPAAC5DgAA/ikAABAAAAAmAAAACAAAAP//////////"/>
              </a:ext>
            </a:extLst>
          </p:cNvSpPr>
          <p:nvPr/>
        </p:nvSpPr>
        <p:spPr>
          <a:xfrm>
            <a:off x="2348865" y="2541905"/>
            <a:ext cx="44450" cy="4284345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>
            <a:noFill/>
          </a:ln>
          <a:effectLst/>
        </p:spPr>
      </p:sp>
      <p:sp>
        <p:nvSpPr>
          <p:cNvPr id="6" name="Shape 4"/>
          <p:cNvSpPr>
            <a:extLst>
              <a:ext uri="smNativeData">
                <pr:smNativeData xmlns:pr="smNativeData" xmlns="smNativeData" val="SMDATA_15_o+v6ZRMAAAAlAAAAZQAAAA0AAAAAkAAAAEgAAACQAAAASAAAAAAAAAAAAAAAAAAAAAEAAABQAAAAAAAAAAAA8D8AAAAAAAAAAAAAAAAAAOA/AAAAAAAA4D8AAAAAAADgPwAAAAAAAOA/AAAAAAAA4D8AAAAAAADgPwAAAAAAAOA/AAAAAAAA4D8CAAAAjAAAAAEAAAAAAAAAxr3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gx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r3aAP///wEAAAAAAAAAAAAAAAAAAAAAAAAAAAAAAAAAAAAAAAAAAAAAAAB/f38A5+bmA8zMzADAwP8Af39/AAAAAAAAAAAAAAAAAAAAAAAAAAAAIQAAABgAAAAUAAAAIBAAABsSAADoFAAAYRIAABAAAAAmAAAACAAAAP//////////"/>
              </a:ext>
            </a:extLst>
          </p:cNvSpPr>
          <p:nvPr/>
        </p:nvSpPr>
        <p:spPr>
          <a:xfrm>
            <a:off x="2621280" y="2943225"/>
            <a:ext cx="777240" cy="44450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>
            <a:noFill/>
          </a:ln>
          <a:effectLst/>
        </p:spPr>
      </p:sp>
      <p:sp>
        <p:nvSpPr>
          <p:cNvPr id="7" name="Shape 5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oGf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DQ0AALQQAAAgEAAAxxMAABAAAAAmAAAACAAAAP//////////"/>
              </a:ext>
            </a:extLst>
          </p:cNvSpPr>
          <p:nvPr/>
        </p:nvSpPr>
        <p:spPr>
          <a:xfrm>
            <a:off x="2121535" y="271526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A4AAPYQAAD5DgAAhhMAABAgAAAmAAAACAAAAP//////////"/>
              </a:ext>
            </a:extLst>
          </p:cNvSpPr>
          <p:nvPr/>
        </p:nvSpPr>
        <p:spPr>
          <a:xfrm>
            <a:off x="2308860" y="2757170"/>
            <a:ext cx="1250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1</a:t>
            </a:r>
            <a:endParaRPr lang="en-us" sz="2620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AERAAD7JwAAIxMAABAgAAAmAAAACAAAAP//////////"/>
              </a:ext>
            </a:extLst>
          </p:cNvSpPr>
          <p:nvPr/>
        </p:nvSpPr>
        <p:spPr>
          <a:xfrm>
            <a:off x="3593465" y="2764155"/>
            <a:ext cx="290576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Установление Целей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PUTAAB3TQAAJRYAABAgAAAmAAAACAAAAP//////////"/>
              </a:ext>
            </a:extLst>
          </p:cNvSpPr>
          <p:nvPr/>
        </p:nvSpPr>
        <p:spPr>
          <a:xfrm>
            <a:off x="3593465" y="3244215"/>
            <a:ext cx="89992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Четкое определение того, что должно быть подтверждено.</a:t>
            </a:r>
            <a:endParaRPr lang="en-us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o+v6ZRMAAAAlAAAAZQAAAA0AAAAAkAAAAEgAAACQAAAASAAAAAAAAAAAAAAAAAAAAAEAAABQAAAAAAAAAAAA8D8AAAAAAAAAAAAAAAAAAOA/AAAAAAAA4D8AAAAAAADgPwAAAAAAAOA/AAAAAAAA4D8AAAAAAADgPwAAAAAAAOA/AAAAAAAA4D8CAAAAjAAAAAEAAAAAAAAAxr3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r3aAP///wEAAAAAAAAAAAAAAAAAAAAAAAAAAAAAAAAAAAAAAAAAAAAAAAB/f38A5+bmA8zMzADAwP8Af39/AAAAAAAAAAAAAAAAAAAAAAAAAAAAIQAAABgAAAAUAAAAIBAAAFkbAADoFAAAnxsAABAAAAAmAAAACAAAAP//////////"/>
              </a:ext>
            </a:extLst>
          </p:cNvSpPr>
          <p:nvPr/>
        </p:nvSpPr>
        <p:spPr>
          <a:xfrm>
            <a:off x="2621280" y="4445635"/>
            <a:ext cx="777240" cy="44450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>
            <a:noFill/>
          </a:ln>
          <a:effectLst/>
        </p:spPr>
      </p:sp>
      <p:sp>
        <p:nvSpPr>
          <p:cNvPr id="12" name="Shape 10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DQ0AAPIZAAAgEAAABR0AABAAAAAmAAAACAAAAP//////////"/>
              </a:ext>
            </a:extLst>
          </p:cNvSpPr>
          <p:nvPr/>
        </p:nvSpPr>
        <p:spPr>
          <a:xfrm>
            <a:off x="2121535" y="421767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 1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Q4AADQaAAAnDwAAxBwAABAgAAAmAAAACAAAAP//////////"/>
              </a:ext>
            </a:extLst>
          </p:cNvSpPr>
          <p:nvPr/>
        </p:nvSpPr>
        <p:spPr>
          <a:xfrm>
            <a:off x="2279015" y="4259580"/>
            <a:ext cx="18415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2</a:t>
            </a:r>
            <a:endParaRPr lang="en-us" sz="2620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D8aAAAxJwAAYRwAABAgAAAmAAAACAAAAP//////////"/>
              </a:ext>
            </a:extLst>
          </p:cNvSpPr>
          <p:nvPr/>
        </p:nvSpPr>
        <p:spPr>
          <a:xfrm>
            <a:off x="3593465" y="426656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Выполнение Задач</a:t>
            </a:r>
            <a:endParaRPr lang="en-us" sz="2185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DMdAAB3TQAAYx8AABAgAAAmAAAACAAAAP//////////"/>
              </a:ext>
            </a:extLst>
          </p:cNvSpPr>
          <p:nvPr/>
        </p:nvSpPr>
        <p:spPr>
          <a:xfrm>
            <a:off x="3593465" y="4746625"/>
            <a:ext cx="89992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Процесс проверки, соответствия и оценки достижения поставленных целей.</a:t>
            </a:r>
            <a:endParaRPr lang="en-us" cap="none"/>
          </a:p>
        </p:txBody>
      </p:sp>
      <p:sp>
        <p:nvSpPr>
          <p:cNvPr id="16" name="Shape 14"/>
          <p:cNvSpPr>
            <a:extLst>
              <a:ext uri="smNativeData">
                <pr:smNativeData xmlns:pr="smNativeData" xmlns="smNativeData" val="SMDATA_15_o+v6ZRMAAAAlAAAAZQAAAA0AAAAAkAAAAEgAAACQAAAASAAAAAAAAAAAAAAAAAAAAAEAAABQAAAAAAAAAAAA8D8AAAAAAAAAAAAAAAAAAOA/AAAAAAAA4D8AAAAAAADgPwAAAAAAAOA/AAAAAAAA4D8AAAAAAADgPwAAAAAAAOA/AAAAAAAA4D8CAAAAjAAAAAEAAAAAAAAAxr3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r3aAP///wEAAAAAAAAAAAAAAAAAAAAAAAAAAAAAAAAAAAAAAAAAAAAAAAB/f38A5+bmA8zMzADAwP8Af39/AAAAAAAAAAAAAAAAAAAAAAAAAAAAIQAAABgAAAAUAAAAIBAAAJYkAADoFAAA3CQAABAAAAAmAAAACAAAAP//////////"/>
              </a:ext>
            </a:extLst>
          </p:cNvSpPr>
          <p:nvPr/>
        </p:nvSpPr>
        <p:spPr>
          <a:xfrm>
            <a:off x="2621280" y="5947410"/>
            <a:ext cx="777240" cy="44450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>
            <a:noFill/>
          </a:ln>
          <a:effectLst/>
        </p:spPr>
      </p:sp>
      <p:sp>
        <p:nvSpPr>
          <p:cNvPr id="17" name="Shape 15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DQ0AADAjAAAgEAAAQyYAABAAAAAmAAAACAAAAP//////////"/>
              </a:ext>
            </a:extLst>
          </p:cNvSpPr>
          <p:nvPr/>
        </p:nvSpPr>
        <p:spPr>
          <a:xfrm>
            <a:off x="2121535" y="572008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Q4AAHIjAAAsDwAAASYAABAgAAAmAAAACAAAAP//////////"/>
              </a:ext>
            </a:extLst>
          </p:cNvSpPr>
          <p:nvPr/>
        </p:nvSpPr>
        <p:spPr>
          <a:xfrm>
            <a:off x="2276475" y="5761990"/>
            <a:ext cx="189865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3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HwjAABPKAAAnyUAABAgAAAmAAAACAAAAP//////////"/>
              </a:ext>
            </a:extLst>
          </p:cNvSpPr>
          <p:nvPr/>
        </p:nvSpPr>
        <p:spPr>
          <a:xfrm>
            <a:off x="3593465" y="5768340"/>
            <a:ext cx="29591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Улучшение Процесса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6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xYAAHEmAAB3TQAAoSgAABAgAAAmAAAACAAAAP//////////"/>
              </a:ext>
            </a:extLst>
          </p:cNvSpPr>
          <p:nvPr/>
        </p:nvSpPr>
        <p:spPr>
          <a:xfrm>
            <a:off x="3593465" y="6249035"/>
            <a:ext cx="89992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Использование результатов верификации для улучшения процесса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2m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ls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GAJAABgPgAA6xEAABAAAAAmAAAACAAAAP//////////"/>
              </a:ext>
            </a:extLst>
          </p:cNvSpPr>
          <p:nvPr/>
        </p:nvSpPr>
        <p:spPr>
          <a:xfrm>
            <a:off x="833120" y="152400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Основные принципы верификации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IAUAAAkVAAAzCAAAHBgAABAAAAAmAAAACAAAAP//////////"/>
              </a:ext>
            </a:extLst>
          </p:cNvSpPr>
          <p:nvPr/>
        </p:nvSpPr>
        <p:spPr>
          <a:xfrm>
            <a:off x="833120" y="341947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EsVAAANBwAA2xcAABAgAAAmAAAACAAAAP//////////"/>
              </a:ext>
            </a:extLst>
          </p:cNvSpPr>
          <p:nvPr/>
        </p:nvSpPr>
        <p:spPr>
          <a:xfrm>
            <a:off x="1020445" y="3461385"/>
            <a:ext cx="12573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IEVAACnGgAApBcAABAgAAAmAAAACAAAAP//////////"/>
              </a:ext>
            </a:extLst>
          </p:cNvSpPr>
          <p:nvPr/>
        </p:nvSpPr>
        <p:spPr>
          <a:xfrm>
            <a:off x="1555115" y="349567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Проактивность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HYYAAARIQAA1RwAABAAAAAmAAAACAAAAP//////////"/>
              </a:ext>
            </a:extLst>
          </p:cNvSpPr>
          <p:nvPr/>
        </p:nvSpPr>
        <p:spPr>
          <a:xfrm>
            <a:off x="1555115" y="3976370"/>
            <a:ext cx="38201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Проведение верификации на ранних этапах разработки.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byIAAAkVAACCJQAAHBgAABAAAAAmAAAACAAAAP//////////"/>
              </a:ext>
            </a:extLst>
          </p:cNvSpPr>
          <p:nvPr/>
        </p:nvSpPr>
        <p:spPr>
          <a:xfrm>
            <a:off x="5597525" y="341947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CMAAEsVAACJJAAA2xcAABAgAAAmAAAACAAAAP//////////"/>
              </a:ext>
            </a:extLst>
          </p:cNvSpPr>
          <p:nvPr/>
        </p:nvSpPr>
        <p:spPr>
          <a:xfrm>
            <a:off x="5755640" y="3461385"/>
            <a:ext cx="18351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IEVAAD2NwAApBcAABAgAAAmAAAACAAAAP//////////"/>
              </a:ext>
            </a:extLst>
          </p:cNvSpPr>
          <p:nvPr/>
        </p:nvSpPr>
        <p:spPr>
          <a:xfrm>
            <a:off x="6319520" y="349567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Доказательство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HYYAABgPgAABR8AABAAAAAmAAAACAAAAP//////////"/>
              </a:ext>
            </a:extLst>
          </p:cNvSpPr>
          <p:nvPr/>
        </p:nvSpPr>
        <p:spPr>
          <a:xfrm>
            <a:off x="6319520" y="3976370"/>
            <a:ext cx="38201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Использование объективных данных для подтверждения качества процессов.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o+v6ZRMAAAAlAAAAZQAAAA0AAAAAkAAAAEgAAACQAAAASAAAAAAAAAAAAAAAAAAAAAEAAABQAAAAmpmZmZmZ2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IAUAAHQhAAAzCAAAhyQAABAAAAAmAAAACAAAAP//////////"/>
              </a:ext>
            </a:extLst>
          </p:cNvSpPr>
          <p:nvPr/>
        </p:nvSpPr>
        <p:spPr>
          <a:xfrm>
            <a:off x="833120" y="543814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LYhAAA/BwAARiQAABAgAAAmAAAACAAAAP//////////"/>
              </a:ext>
            </a:extLst>
          </p:cNvSpPr>
          <p:nvPr/>
        </p:nvSpPr>
        <p:spPr>
          <a:xfrm>
            <a:off x="988060" y="5480050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OwhAACnGgAADyQAABAgAAAmAAAACAAAAP//////////"/>
              </a:ext>
            </a:extLst>
          </p:cNvSpPr>
          <p:nvPr/>
        </p:nvSpPr>
        <p:spPr>
          <a:xfrm>
            <a:off x="1555115" y="55143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Независимость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OEkAABgPgAAQCkAABAAAAAmAAAACAAAAP//////////"/>
              </a:ext>
            </a:extLst>
          </p:cNvSpPr>
          <p:nvPr/>
        </p:nvSpPr>
        <p:spPr>
          <a:xfrm>
            <a:off x="1555115" y="5995035"/>
            <a:ext cx="85845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Верификация должна проводиться независимыми отделами или специалистами.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W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xo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MgOAAB3TQAAUxcAABAAAAAmAAAACAAAAP//////////"/>
              </a:ext>
            </a:extLst>
          </p:cNvSpPr>
          <p:nvPr/>
        </p:nvSpPr>
        <p:spPr>
          <a:xfrm>
            <a:off x="2037715" y="240284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Методы верификации процессов разработки ПО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L0aAADAHgAA4BwAABAgAAAmAAAACAAAAP//////////"/>
              </a:ext>
            </a:extLst>
          </p:cNvSpPr>
          <p:nvPr/>
        </p:nvSpPr>
        <p:spPr>
          <a:xfrm>
            <a:off x="2037715" y="4346575"/>
            <a:ext cx="29610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Статические Методы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LS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4eAABVKwAAnSIAABAAAAAmAAAACAAAAP//////////"/>
              </a:ext>
            </a:extLst>
          </p:cNvSpPr>
          <p:nvPr/>
        </p:nvSpPr>
        <p:spPr>
          <a:xfrm>
            <a:off x="2037715" y="4916170"/>
            <a:ext cx="500634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Анализ кода и документации без его выполнения.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XofJ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L0aAAACQwAA4BwAABAgAAAmAAAACAAAAP//////////"/>
              </a:ext>
            </a:extLst>
          </p:cNvSpPr>
          <p:nvPr/>
        </p:nvSpPr>
        <p:spPr>
          <a:xfrm>
            <a:off x="7593965" y="4346575"/>
            <a:ext cx="32988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Динамические Методы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/A/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D4eAACDTQAAnSIAABAAAAAmAAAACAAAAP//////////"/>
              </a:ext>
            </a:extLst>
          </p:cNvSpPr>
          <p:nvPr/>
        </p:nvSpPr>
        <p:spPr>
          <a:xfrm>
            <a:off x="7593965" y="4916170"/>
            <a:ext cx="500634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Выполнение кода для проверки его корректности и соответствия требованиям.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z2u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jIAABAAAAAmAAAACAAAAP//////////"/>
              </a:ext>
            </a:extLst>
          </p:cNvSpPr>
          <p:nvPr/>
        </p:nvSpPr>
        <p:spPr>
          <a:xfrm>
            <a:off x="0" y="0"/>
            <a:ext cx="14630400" cy="823087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gBYAAKI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8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RsAAL0DAADnVAAAPAwAABAAAAAmAAAACAAAAP//////////"/>
              </a:ext>
            </a:extLst>
          </p:cNvSpPr>
          <p:nvPr/>
        </p:nvSpPr>
        <p:spPr>
          <a:xfrm>
            <a:off x="4486275" y="607695"/>
            <a:ext cx="9315450" cy="1381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5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Моделирование процессов разработки ПО</a:t>
            </a:r>
            <a:endParaRPr lang="en-us" sz="435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kbAABGDgAAZSIAACU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320290"/>
            <a:ext cx="1104900" cy="1767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KEPAABsNQAAwREAABAgAAAmAAAACAAAAP//////////"/>
              </a:ext>
            </a:extLst>
          </p:cNvSpPr>
          <p:nvPr/>
        </p:nvSpPr>
        <p:spPr>
          <a:xfrm>
            <a:off x="5922010" y="254063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Анализ</a:t>
            </a:r>
            <a:endParaRPr lang="en-us" sz="217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JISAADnVAAAvxQAABAgAAAmAAAACAAAAP//////////"/>
              </a:ext>
            </a:extLst>
          </p:cNvSpPr>
          <p:nvPr/>
        </p:nvSpPr>
        <p:spPr>
          <a:xfrm>
            <a:off x="5922010" y="3018790"/>
            <a:ext cx="7879715" cy="353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Изучение и оценка текущих процессов разработки.</a:t>
            </a:r>
            <a:endParaRPr lang="en-us" sz="1740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F2VE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kbAAAlGQAAZSIAAAU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86275" y="408749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zGo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IEaAABsNQAAoRwAABAgAAAmAAAACAAAAP//////////"/>
              </a:ext>
            </a:extLst>
          </p:cNvSpPr>
          <p:nvPr/>
        </p:nvSpPr>
        <p:spPr>
          <a:xfrm>
            <a:off x="5922010" y="430847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Моделирование</a:t>
            </a:r>
            <a:endParaRPr lang="en-us" sz="217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Te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HIdAADnVAAAnh8AABAgAAAmAAAACAAAAP//////////"/>
              </a:ext>
            </a:extLst>
          </p:cNvSpPr>
          <p:nvPr/>
        </p:nvSpPr>
        <p:spPr>
          <a:xfrm>
            <a:off x="5922010" y="4786630"/>
            <a:ext cx="7879715" cy="353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Создание формальных моделей процессов.</a:t>
            </a:r>
            <a:endParaRPr lang="en-us" sz="1740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SgUP7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kbAAAFJAAAZSIAAOU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86275" y="585533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6h3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GElAABsNQAAgScAABAgAAAmAAAACAAAAP//////////"/>
              </a:ext>
            </a:extLst>
          </p:cNvSpPr>
          <p:nvPr/>
        </p:nvSpPr>
        <p:spPr>
          <a:xfrm>
            <a:off x="5922010" y="607631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Оценка</a:t>
            </a:r>
            <a:endParaRPr lang="en-us" sz="217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ba+m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QAAFIoAADnVAAAfioAABAgAAAmAAAACAAAAP//////////"/>
              </a:ext>
            </a:extLst>
          </p:cNvSpPr>
          <p:nvPr/>
        </p:nvSpPr>
        <p:spPr>
          <a:xfrm>
            <a:off x="5922010" y="6554470"/>
            <a:ext cx="7879715" cy="353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Проверка моделей на соответствие требованиям.</a:t>
            </a:r>
            <a:endParaRPr lang="en-us" sz="1740" cap="none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9LAACwLgAAcFkAABAy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65" y="7589520"/>
            <a:ext cx="2296795" cy="548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4MAAB3TQAAaRUAABAAAAAmAAAACAAAAP//////////"/>
              </a:ext>
            </a:extLst>
          </p:cNvSpPr>
          <p:nvPr/>
        </p:nvSpPr>
        <p:spPr>
          <a:xfrm>
            <a:off x="2037715" y="209169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Инструменты верификации процессов разработки ПО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AlGAAARQ8AAOA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924935"/>
            <a:ext cx="444500" cy="4438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tN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4cAACfHQAAYR4AABAgAAAmAAAACAAAAP//////////"/>
              </a:ext>
            </a:extLst>
          </p:cNvSpPr>
          <p:nvPr/>
        </p:nvSpPr>
        <p:spPr>
          <a:xfrm>
            <a:off x="2037715" y="459105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Анализ Данных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i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MfAADQIAAAwiUAABAAAAAmAAAACAAAAP//////////"/>
              </a:ext>
            </a:extLst>
          </p:cNvSpPr>
          <p:nvPr/>
        </p:nvSpPr>
        <p:spPr>
          <a:xfrm>
            <a:off x="2037715" y="5071745"/>
            <a:ext cx="32962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Использование графиков и диаграмм для оценки процессов.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pC4N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0iAAAlGAAAmCUAAOAa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3924935"/>
            <a:ext cx="443865" cy="4438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SIAAD4cAADzMwAAYR4AABAgAAAmAAAACAAAAP//////////"/>
              </a:ext>
            </a:extLst>
          </p:cNvSpPr>
          <p:nvPr/>
        </p:nvSpPr>
        <p:spPr>
          <a:xfrm>
            <a:off x="5667375" y="459105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Автоматизация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X9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SIAADMfAAAjNwAAwiUAABAAAAAmAAAACAAAAP//////////"/>
              </a:ext>
            </a:extLst>
          </p:cNvSpPr>
          <p:nvPr/>
        </p:nvSpPr>
        <p:spPr>
          <a:xfrm>
            <a:off x="5667375" y="5071745"/>
            <a:ext cx="32956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Использование программных средств для упрощения верификации.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psrp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A5AAAlGAAA7DsAAOAa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924935"/>
            <a:ext cx="444500" cy="4438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IbcT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DkAAD4cAABGSgAAYR4AABAgAAAmAAAACAAAAP//////////"/>
              </a:ext>
            </a:extLst>
          </p:cNvSpPr>
          <p:nvPr/>
        </p:nvSpPr>
        <p:spPr>
          <a:xfrm>
            <a:off x="9296400" y="459105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Безопасность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5iE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DkAADMfAAB3TQAAwiUAABAAAAAmAAAACAAAAP//////////"/>
              </a:ext>
            </a:extLst>
          </p:cNvSpPr>
          <p:nvPr/>
        </p:nvSpPr>
        <p:spPr>
          <a:xfrm>
            <a:off x="9296400" y="5071745"/>
            <a:ext cx="32962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Инструменты для обеспечения защиты данных и процессов.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PsDAABySAAAQAgAABAgAAAmAAAACAAAAP//////////"/>
              </a:ext>
            </a:extLst>
          </p:cNvSpPr>
          <p:nvPr/>
        </p:nvSpPr>
        <p:spPr>
          <a:xfrm>
            <a:off x="2037715" y="647065"/>
            <a:ext cx="973899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4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Оценка результатов верификации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Y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sLAAD6KwAAZw4AABAgAAAmAAAACAAAAP//////////"/>
              </a:ext>
            </a:extLst>
          </p:cNvSpPr>
          <p:nvPr/>
        </p:nvSpPr>
        <p:spPr>
          <a:xfrm>
            <a:off x="2037715" y="1896745"/>
            <a:ext cx="5111115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495"/>
              </a:lnSpc>
              <a:buNone/>
            </a:pPr>
            <a:r>
              <a:rPr lang="en-us" sz="3495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95%</a:t>
            </a:r>
            <a:endParaRPr lang="en-us" sz="349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hMAABwQAADMJAAAPxIAABAgAAAmAAAACAAAAP//////////"/>
              </a:ext>
            </a:extLst>
          </p:cNvSpPr>
          <p:nvPr/>
        </p:nvSpPr>
        <p:spPr>
          <a:xfrm>
            <a:off x="3204210" y="26187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Уровень Оценки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E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ETAAD6KwAAcBcAABAAAAAmAAAACAAAAP//////////"/>
              </a:ext>
            </a:extLst>
          </p:cNvSpPr>
          <p:nvPr/>
        </p:nvSpPr>
        <p:spPr>
          <a:xfrm>
            <a:off x="2037715" y="3099435"/>
            <a:ext cx="511111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Определение степени соответствия процессов разработки установленным требованиям.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d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KsLAAB3TQAAZw4AABAgAAAmAAAACAAAAP//////////"/>
              </a:ext>
            </a:extLst>
          </p:cNvSpPr>
          <p:nvPr/>
        </p:nvSpPr>
        <p:spPr>
          <a:xfrm>
            <a:off x="7481570" y="1896745"/>
            <a:ext cx="5111115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495"/>
              </a:lnSpc>
              <a:buNone/>
            </a:pPr>
            <a:r>
              <a:rPr lang="en-us" sz="3495" b="1" cap="none" spc="-3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2</a:t>
            </a:r>
            <a:endParaRPr lang="en-us" sz="349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nK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zUAABwQAABJRgAAPxIAABAgAAAmAAAACAAAAP//////////"/>
              </a:ext>
            </a:extLst>
          </p:cNvSpPr>
          <p:nvPr/>
        </p:nvSpPr>
        <p:spPr>
          <a:xfrm>
            <a:off x="8648065" y="26187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Методы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ER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BETAAB3TQAAcBcAABAAAAAmAAAACAAAAP//////////"/>
              </a:ext>
            </a:extLst>
          </p:cNvSpPr>
          <p:nvPr/>
        </p:nvSpPr>
        <p:spPr>
          <a:xfrm>
            <a:off x="7481570" y="3099435"/>
            <a:ext cx="511111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Использование множества метрик и критериев для оценки.</a:t>
            </a:r>
            <a:endParaRPr lang="en-us" cap="none"/>
          </a:p>
        </p:txBody>
      </p:sp>
      <p:pic>
        <p:nvPicPr>
          <p:cNvPr id="11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wgAACDGgAAdDkAAKU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90820" y="4309745"/>
            <a:ext cx="4048760" cy="3272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+vL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vL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EAAAAAAAAA/f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fr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o+v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LF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EoKAABgPgAAHxEAABAAAAAmAAAACAAAAP//////////"/>
              </a:ext>
            </a:extLst>
          </p:cNvSpPr>
          <p:nvPr/>
        </p:nvSpPr>
        <p:spPr>
          <a:xfrm>
            <a:off x="833120" y="1672590"/>
            <a:ext cx="9306560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b="1" cap="none" spc="-3">
                <a:solidFill>
                  <a:srgbClr val="591CE6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Преимущества верификации процессов разработки ПО</a:t>
            </a:r>
            <a:endParaRPr lang="en-us" sz="3495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o+v6ZRMAAAAlAAAAZQAAAA0AAAAAkAAAAEgAAACQAAAASAAAAAAAAAAAAAAAAAAAAAEAAABQAAAAMbYQ5KCEu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WJ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IAUAAKkSAAARIQAAAB8AABAAAAAmAAAACAAAAP//////////"/>
              </a:ext>
            </a:extLst>
          </p:cNvSpPr>
          <p:nvPr/>
        </p:nvSpPr>
        <p:spPr>
          <a:xfrm>
            <a:off x="833120" y="3033395"/>
            <a:ext cx="4542155" cy="2005965"/>
          </a:xfrm>
          <a:prstGeom prst="roundRect">
            <a:avLst>
              <a:gd name="adj" fmla="val 4984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7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BMUAACgFwAANRYAABAgAAAmAAAACAAAAP//////////"/>
              </a:ext>
            </a:extLst>
          </p:cNvSpPr>
          <p:nvPr/>
        </p:nvSpPr>
        <p:spPr>
          <a:xfrm>
            <a:off x="1062990" y="326326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Качество Продукта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f4S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AcXAACnHwAAlh0AABAAAAAmAAAACAAAAP//////////"/>
              </a:ext>
            </a:extLst>
          </p:cNvSpPr>
          <p:nvPr/>
        </p:nvSpPr>
        <p:spPr>
          <a:xfrm>
            <a:off x="1062990" y="3743325"/>
            <a:ext cx="408241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Улучшение качества конечного продукта путем оптимизации процессов разработки.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o+v6ZRMAAAAlAAAAZQAAAA0AAAAAkAAAAEgAAACQAAAASAAAAAAAAAAAAAAAAAAAAAEAAABQAAAAMbYQ5KCEuT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Nb31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byIAAKkSAABgPgAAAB8AABAAAAAmAAAACAAAAP//////////"/>
              </a:ext>
            </a:extLst>
          </p:cNvSpPr>
          <p:nvPr/>
        </p:nvSpPr>
        <p:spPr>
          <a:xfrm>
            <a:off x="5597525" y="3033395"/>
            <a:ext cx="4542155" cy="2005965"/>
          </a:xfrm>
          <a:prstGeom prst="roundRect">
            <a:avLst>
              <a:gd name="adj" fmla="val 4984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cmN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BMUAAAbNQAANRYAABAgAAAmAAAACAAAAP//////////"/>
              </a:ext>
            </a:extLst>
          </p:cNvSpPr>
          <p:nvPr/>
        </p:nvSpPr>
        <p:spPr>
          <a:xfrm>
            <a:off x="5827395" y="3263265"/>
            <a:ext cx="280543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Сокращение Рисков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Ti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AcXAAD2PAAAlh0AABAAAAAmAAAACAAAAP//////////"/>
              </a:ext>
            </a:extLst>
          </p:cNvSpPr>
          <p:nvPr/>
        </p:nvSpPr>
        <p:spPr>
          <a:xfrm>
            <a:off x="5827395" y="3743325"/>
            <a:ext cx="408241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Уменьшение возможности ошибок и непредвиденных проблем в процессе разработки.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o+v6ZRMAAAAlAAAAZQAAAA0AAAAAkAAAAEgAAACQAAAASAAAAAAAAAAAAAAAAAAAAAEAAABQAAAAiQeUTbnCwz8AAAAAAAAAAAAAAAAAAOA/AAAAAAAA4D8AAAAAAADgPwAAAAAAAOA/AAAAAAAA4D8AAAAAAADgPwAAAAAAAOA/AAAAAAAA4D8CAAAAjAAAAAEAAAAAAAAA4Nf0AP///wgAAAAAAAAAAAAAAAAAAAAAAAAAAAAAAAAAAAAAeAAAAAEAAABAAAAAAAAAAAAAAABaAAAAAAAAAAAAAAAAAAAAAAAAAAAAAAAAAAAAAAAAAAAAAAAAAAAAAAAAAAAAAAAAAAAAAAAAAAAAAAAAAAAAAAAAAAAAAAAAAAAAFAAAADwAAAABAAAAAAAAAMa92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tN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Nf0AP///wEAAAAAAAAAAAAAAAAAAAAAAAAAAAAAAAAAAAAAAAAAAMa92gB/f38A5+bmA8zMzADAwP8Af39/AAAAAAAAAAAAAAAAAAAAAAAAAAAAIQAAABgAAAAUAAAAIAUAAF4gAABgPgAAVigAABAAAAAmAAAACAAAAP//////////"/>
              </a:ext>
            </a:extLst>
          </p:cNvSpPr>
          <p:nvPr/>
        </p:nvSpPr>
        <p:spPr>
          <a:xfrm>
            <a:off x="833120" y="5261610"/>
            <a:ext cx="9306560" cy="1295400"/>
          </a:xfrm>
          <a:prstGeom prst="roundRect">
            <a:avLst>
              <a:gd name="adj" fmla="val 7719"/>
            </a:avLst>
          </a:prstGeom>
          <a:solidFill>
            <a:srgbClr val="E0D7F4"/>
          </a:solidFill>
          <a:ln w="7620" cap="flat" cmpd="sng" algn="ctr">
            <a:solidFill>
              <a:srgbClr val="C6BDDA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E+p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MghAACgFwAA6yMAABAgAAAmAAAACAAAAP//////////"/>
              </a:ext>
            </a:extLst>
          </p:cNvSpPr>
          <p:nvPr/>
        </p:nvSpPr>
        <p:spPr>
          <a:xfrm>
            <a:off x="1062990" y="549148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2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Эффективность</a:t>
            </a:r>
            <a:endParaRPr lang="en-us" sz="2185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o+v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NDo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LwkAAD2PAAA7CYAABAgAAAmAAAACAAAAP//////////"/>
              </a:ext>
            </a:extLst>
          </p:cNvSpPr>
          <p:nvPr/>
        </p:nvSpPr>
        <p:spPr>
          <a:xfrm>
            <a:off x="1062990" y="5971540"/>
            <a:ext cx="88468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Повышение эффективности и оптимизация процессов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2024-03-20T10:40:39Z</dcterms:created>
  <dcterms:modified xsi:type="dcterms:W3CDTF">2024-03-20T13:58:59Z</dcterms:modified>
</cp:coreProperties>
</file>