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C5CD5C-9F71-401F-A51C-65C286B51795}" v="347" dt="2024-01-23T20:11:05.5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Tuesday, January 23,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821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Tuesday, January 23,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97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Tuesday, January 23,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3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Tuesday, January 23,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30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Tuesday, January 23,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97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Tuesday, January 23,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12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Tuesday, January 23, 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00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Tuesday, January 23,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50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Tuesday, January 23,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43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Tuesday, January 23,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39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Tuesday, January 23,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29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Tuesday, January 23,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4336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40000"/>
        </a:lnSpc>
        <a:spcBef>
          <a:spcPts val="10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33406" y="1146373"/>
            <a:ext cx="11293200" cy="1000800"/>
          </a:xfrm>
        </p:spPr>
        <p:txBody>
          <a:bodyPr vert="horz" lIns="0" tIns="0" rIns="0" bIns="0" rtlCol="0" anchor="ctr">
            <a:noAutofit/>
          </a:bodyPr>
          <a:lstStyle/>
          <a:p>
            <a:r>
              <a:rPr lang="ru-RU" sz="5000" dirty="0"/>
              <a:t>Практическая работа №1</a:t>
            </a:r>
            <a:br>
              <a:rPr lang="ru-RU" sz="5000" dirty="0"/>
            </a:br>
            <a:r>
              <a:rPr lang="ru-RU" sz="5000" dirty="0">
                <a:latin typeface="Times New Roman"/>
                <a:cs typeface="Times New Roman"/>
              </a:rPr>
              <a:t>«</a:t>
            </a:r>
            <a:r>
              <a:rPr lang="ru-RU" sz="5000" dirty="0"/>
              <a:t>Выявление ошибок и причин их появления</a:t>
            </a:r>
            <a:r>
              <a:rPr lang="ru-RU" sz="5000" dirty="0">
                <a:latin typeface="Times New Roman"/>
                <a:cs typeface="Times New Roman"/>
              </a:rPr>
              <a:t>»</a:t>
            </a:r>
            <a:endParaRPr lang="ru-RU" sz="5000" dirty="0"/>
          </a:p>
        </p:txBody>
      </p:sp>
      <p:pic>
        <p:nvPicPr>
          <p:cNvPr id="4" name="Picture 3" descr="Волнистая трехмерная картинка">
            <a:extLst>
              <a:ext uri="{FF2B5EF4-FFF2-40B4-BE49-F238E27FC236}">
                <a16:creationId xmlns:a16="http://schemas.microsoft.com/office/drawing/2014/main" id="{F55F5726-E944-501A-24C1-41D68B1C9B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822" r="-2" b="22910"/>
          <a:stretch/>
        </p:blipFill>
        <p:spPr>
          <a:xfrm>
            <a:off x="20" y="2959198"/>
            <a:ext cx="12191980" cy="3898801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418163" y="5235859"/>
            <a:ext cx="3559930" cy="1221723"/>
          </a:xfrm>
        </p:spPr>
        <p:txBody>
          <a:bodyPr anchor="ctr">
            <a:normAutofit fontScale="32500" lnSpcReduction="20000"/>
          </a:bodyPr>
          <a:lstStyle/>
          <a:p>
            <a:pPr algn="r"/>
            <a:r>
              <a:rPr lang="ru-RU" sz="6400" dirty="0">
                <a:solidFill>
                  <a:schemeClr val="bg2"/>
                </a:solidFill>
              </a:rPr>
              <a:t>Выполнила</a:t>
            </a:r>
            <a:endParaRPr lang="ru-RU">
              <a:solidFill>
                <a:schemeClr val="bg2"/>
              </a:solidFill>
            </a:endParaRPr>
          </a:p>
          <a:p>
            <a:pPr algn="r"/>
            <a:r>
              <a:rPr lang="ru-RU" sz="6400" dirty="0">
                <a:solidFill>
                  <a:schemeClr val="bg2"/>
                </a:solidFill>
              </a:rPr>
              <a:t>Студентка группы 3ИСП-2</a:t>
            </a:r>
          </a:p>
          <a:p>
            <a:pPr algn="r"/>
            <a:r>
              <a:rPr lang="ru-RU" sz="6400" dirty="0">
                <a:solidFill>
                  <a:schemeClr val="bg2"/>
                </a:solidFill>
              </a:rPr>
              <a:t>Семиволос Д.А.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D7C591-1084-36E0-719F-500E0C135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74904"/>
            <a:ext cx="11301984" cy="987552"/>
          </a:xfrm>
        </p:spPr>
        <p:txBody>
          <a:bodyPr>
            <a:normAutofit/>
          </a:bodyPr>
          <a:lstStyle/>
          <a:p>
            <a:r>
              <a:rPr lang="ru-RU" sz="5000" dirty="0"/>
              <a:t>Задание 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16092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787ED6-27CF-798F-7DBD-A1038CAE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4536" y="2929832"/>
            <a:ext cx="6287695" cy="2820883"/>
          </a:xfrm>
        </p:spPr>
        <p:txBody>
          <a:bodyPr vert="horz" wrap="square" lIns="0" tIns="0" rIns="91440" bIns="0" rtlCol="0" anchor="t">
            <a:normAutofit/>
          </a:bodyPr>
          <a:lstStyle/>
          <a:p>
            <a:pPr marL="449580" indent="-447675"/>
            <a:r>
              <a:rPr lang="ru-RU" dirty="0">
                <a:solidFill>
                  <a:schemeClr val="bg2">
                    <a:lumMod val="25000"/>
                    <a:lumOff val="75000"/>
                  </a:schemeClr>
                </a:solidFill>
                <a:ea typeface="+mn-lt"/>
                <a:cs typeface="+mn-lt"/>
              </a:rPr>
              <a:t>Управление процессом разработки – это управление жизненным циклом разработки программного обеспечения, включая планирование, управление ресурсами, контроль качества и обеспечение удовлетворения требований заказчика.</a:t>
            </a:r>
            <a:endParaRPr lang="ru-RU">
              <a:solidFill>
                <a:schemeClr val="bg2">
                  <a:lumMod val="25000"/>
                  <a:lumOff val="75000"/>
                </a:schemeClr>
              </a:solidFill>
            </a:endParaRPr>
          </a:p>
          <a:p>
            <a:pPr marL="449580" indent="-447675"/>
            <a:endParaRPr lang="ru-RU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D5DC34E3-FD97-51E7-BBB4-68CC986DFE2E}"/>
              </a:ext>
            </a:extLst>
          </p:cNvPr>
          <p:cNvSpPr txBox="1">
            <a:spLocks/>
          </p:cNvSpPr>
          <p:nvPr/>
        </p:nvSpPr>
        <p:spPr>
          <a:xfrm>
            <a:off x="447736" y="2059317"/>
            <a:ext cx="6030262" cy="617263"/>
          </a:xfrm>
          <a:prstGeom prst="rect">
            <a:avLst/>
          </a:prstGeom>
        </p:spPr>
        <p:txBody>
          <a:bodyPr vert="horz" wrap="square" lIns="0" tIns="0" rIns="91440" bIns="0" rtlCol="0" anchor="t">
            <a:normAutofit/>
          </a:bodyPr>
          <a:lstStyle>
            <a:lvl1pPr marL="450000" indent="-448056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5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0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5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9580" indent="-447675"/>
            <a:r>
              <a:rPr lang="ru-RU" dirty="0">
                <a:solidFill>
                  <a:schemeClr val="bg2">
                    <a:lumMod val="25000"/>
                    <a:lumOff val="75000"/>
                  </a:schemeClr>
                </a:solidFill>
                <a:ea typeface="+mn-lt"/>
                <a:cs typeface="+mn-lt"/>
              </a:rPr>
              <a:t>Что такое управление процессом разработки? </a:t>
            </a:r>
            <a:endParaRPr lang="ru-RU" dirty="0">
              <a:solidFill>
                <a:schemeClr val="bg2">
                  <a:lumMod val="25000"/>
                  <a:lumOff val="75000"/>
                </a:schemeClr>
              </a:solidFill>
            </a:endParaRPr>
          </a:p>
          <a:p>
            <a:pPr marL="449580" indent="-447675"/>
            <a:endParaRPr lang="ru-RU" dirty="0">
              <a:solidFill>
                <a:schemeClr val="bg2">
                  <a:lumMod val="10000"/>
                  <a:lumOff val="90000"/>
                </a:schemeClr>
              </a:solidFill>
            </a:endParaRPr>
          </a:p>
        </p:txBody>
      </p:sp>
      <p:pic>
        <p:nvPicPr>
          <p:cNvPr id="12" name="Рисунок 11" descr="Что такое тестирование аппаратно-программных комплексов">
            <a:extLst>
              <a:ext uri="{FF2B5EF4-FFF2-40B4-BE49-F238E27FC236}">
                <a16:creationId xmlns:a16="http://schemas.microsoft.com/office/drawing/2014/main" id="{2B6DF681-988A-C790-FDBC-B4F48E8D0D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93" r="6993" b="-417"/>
          <a:stretch/>
        </p:blipFill>
        <p:spPr>
          <a:xfrm>
            <a:off x="965886" y="2928031"/>
            <a:ext cx="4051821" cy="264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907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5B7696-5A7B-2023-DCAA-38BC2B443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898198-6D95-F7ED-E888-DAAB2CAB5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91440" bIns="0" rtlCol="0" anchor="t">
            <a:normAutofit/>
          </a:bodyPr>
          <a:lstStyle/>
          <a:p>
            <a:pPr marL="449580" indent="-447675"/>
            <a:r>
              <a:rPr lang="ru-RU" sz="1400" dirty="0">
                <a:latin typeface="Times New Roman"/>
                <a:cs typeface="Times New Roman"/>
              </a:rPr>
              <a:t>Гибкость программного обеспечения – это способность программной системы адаптироваться к изменяющимся требованиям и условиям, а также к способности быстро и эффективно вносить изменения без нарушения функциональности</a:t>
            </a:r>
            <a:endParaRPr lang="ru-RU" dirty="0">
              <a:solidFill>
                <a:srgbClr val="E8E4E2">
                  <a:alpha val="55000"/>
                </a:srgbClr>
              </a:solidFill>
            </a:endParaRPr>
          </a:p>
        </p:txBody>
      </p:sp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DCEF02C1-6378-5404-61B0-165327AA8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A1BF6EA3-68C8-CD3B-CC01-4E0A088802DE}"/>
              </a:ext>
            </a:extLst>
          </p:cNvPr>
          <p:cNvSpPr txBox="1">
            <a:spLocks/>
          </p:cNvSpPr>
          <p:nvPr/>
        </p:nvSpPr>
        <p:spPr>
          <a:xfrm>
            <a:off x="5604536" y="2929832"/>
            <a:ext cx="6287695" cy="2820883"/>
          </a:xfrm>
          <a:prstGeom prst="rect">
            <a:avLst/>
          </a:prstGeom>
        </p:spPr>
        <p:txBody>
          <a:bodyPr vert="horz" wrap="square" lIns="0" tIns="0" rIns="91440" bIns="0" rtlCol="0" anchor="t">
            <a:normAutofit/>
          </a:bodyPr>
          <a:lstStyle>
            <a:lvl1pPr marL="450000" indent="-448056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5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0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5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9580" indent="-447675"/>
            <a:r>
              <a:rPr lang="ru-RU" dirty="0">
                <a:solidFill>
                  <a:schemeClr val="bg2">
                    <a:lumMod val="25000"/>
                    <a:lumOff val="75000"/>
                  </a:schemeClr>
                </a:solidFill>
                <a:ea typeface="+mn-lt"/>
                <a:cs typeface="+mn-lt"/>
              </a:rPr>
              <a:t>Управление процессом разработки – это управление жизненным циклом разработки программного обеспечения, включая планирование, управление ресурсами, контроль качества и обеспечение удовлетворения требований заказчика.</a:t>
            </a:r>
            <a:endParaRPr lang="ru-RU">
              <a:solidFill>
                <a:schemeClr val="bg2">
                  <a:lumMod val="25000"/>
                  <a:lumOff val="75000"/>
                </a:schemeClr>
              </a:solidFill>
            </a:endParaRPr>
          </a:p>
          <a:p>
            <a:pPr marL="449580" indent="-447675"/>
            <a:endParaRPr lang="ru-RU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3BD810D6-F560-3093-5726-11FF3A700475}"/>
              </a:ext>
            </a:extLst>
          </p:cNvPr>
          <p:cNvSpPr txBox="1">
            <a:spLocks/>
          </p:cNvSpPr>
          <p:nvPr/>
        </p:nvSpPr>
        <p:spPr>
          <a:xfrm>
            <a:off x="447736" y="2059317"/>
            <a:ext cx="6030262" cy="617263"/>
          </a:xfrm>
          <a:prstGeom prst="rect">
            <a:avLst/>
          </a:prstGeom>
        </p:spPr>
        <p:txBody>
          <a:bodyPr vert="horz" wrap="square" lIns="0" tIns="0" rIns="91440" bIns="0" rtlCol="0" anchor="t">
            <a:normAutofit/>
          </a:bodyPr>
          <a:lstStyle>
            <a:lvl1pPr marL="450000" indent="-448056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5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0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5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9580" indent="-447675"/>
            <a:r>
              <a:rPr lang="ru-RU" dirty="0">
                <a:solidFill>
                  <a:schemeClr val="bg2">
                    <a:lumMod val="25000"/>
                    <a:lumOff val="75000"/>
                  </a:schemeClr>
                </a:solidFill>
                <a:ea typeface="+mn-lt"/>
                <a:cs typeface="+mn-lt"/>
              </a:rPr>
              <a:t>Что такое управление процессом разработки? </a:t>
            </a:r>
            <a:endParaRPr lang="ru-RU" dirty="0">
              <a:solidFill>
                <a:schemeClr val="bg2">
                  <a:lumMod val="25000"/>
                  <a:lumOff val="75000"/>
                </a:schemeClr>
              </a:solidFill>
            </a:endParaRPr>
          </a:p>
          <a:p>
            <a:pPr marL="449580" indent="-447675"/>
            <a:endParaRPr lang="ru-RU" dirty="0">
              <a:solidFill>
                <a:schemeClr val="bg2">
                  <a:lumMod val="10000"/>
                  <a:lumOff val="90000"/>
                </a:schemeClr>
              </a:solidFill>
            </a:endParaRPr>
          </a:p>
        </p:txBody>
      </p:sp>
      <p:pic>
        <p:nvPicPr>
          <p:cNvPr id="11" name="Рисунок 10" descr="Что такое тестирование аппаратно-программных комплексов">
            <a:extLst>
              <a:ext uri="{FF2B5EF4-FFF2-40B4-BE49-F238E27FC236}">
                <a16:creationId xmlns:a16="http://schemas.microsoft.com/office/drawing/2014/main" id="{811B1F32-EFB8-1BB3-14A7-2475CDD51C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93" r="6993" b="-417"/>
          <a:stretch/>
        </p:blipFill>
        <p:spPr>
          <a:xfrm>
            <a:off x="965886" y="2928031"/>
            <a:ext cx="4051821" cy="2649518"/>
          </a:xfrm>
          <a:prstGeom prst="rect">
            <a:avLst/>
          </a:prstGeom>
        </p:spPr>
      </p:pic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0F7F7F39-400F-20C4-E143-45725E497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" y="152400"/>
            <a:ext cx="12192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5E5F9067-A288-AB43-6F17-01BA6C4E1BB9}"/>
              </a:ext>
            </a:extLst>
          </p:cNvPr>
          <p:cNvSpPr txBox="1">
            <a:spLocks/>
          </p:cNvSpPr>
          <p:nvPr/>
        </p:nvSpPr>
        <p:spPr>
          <a:xfrm>
            <a:off x="448056" y="374904"/>
            <a:ext cx="11301984" cy="987552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i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000" dirty="0"/>
              <a:t>Задание 2</a:t>
            </a:r>
          </a:p>
        </p:txBody>
      </p:sp>
      <p:cxnSp>
        <p:nvCxnSpPr>
          <p:cNvPr id="17" name="Straight Connector 9">
            <a:extLst>
              <a:ext uri="{FF2B5EF4-FFF2-40B4-BE49-F238E27FC236}">
                <a16:creationId xmlns:a16="http://schemas.microsoft.com/office/drawing/2014/main" id="{F69AF636-70EB-1E32-8D17-FF9F0F9C7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16092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бъект 2">
            <a:extLst>
              <a:ext uri="{FF2B5EF4-FFF2-40B4-BE49-F238E27FC236}">
                <a16:creationId xmlns:a16="http://schemas.microsoft.com/office/drawing/2014/main" id="{3854EAFB-4AD6-2F9F-DAA1-64E04C846879}"/>
              </a:ext>
            </a:extLst>
          </p:cNvPr>
          <p:cNvSpPr txBox="1">
            <a:spLocks/>
          </p:cNvSpPr>
          <p:nvPr/>
        </p:nvSpPr>
        <p:spPr>
          <a:xfrm>
            <a:off x="453828" y="3267583"/>
            <a:ext cx="6287695" cy="2820883"/>
          </a:xfrm>
          <a:prstGeom prst="rect">
            <a:avLst/>
          </a:prstGeom>
        </p:spPr>
        <p:txBody>
          <a:bodyPr vert="horz" wrap="square" lIns="0" tIns="0" rIns="91440" bIns="0" rtlCol="0" anchor="t">
            <a:normAutofit/>
          </a:bodyPr>
          <a:lstStyle>
            <a:lvl1pPr marL="450000" indent="-448056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5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0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5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9580" indent="-447675"/>
            <a:r>
              <a:rPr lang="ru-RU" dirty="0">
                <a:solidFill>
                  <a:schemeClr val="bg2">
                    <a:lumMod val="25000"/>
                    <a:lumOff val="75000"/>
                  </a:schemeClr>
                </a:solidFill>
                <a:latin typeface="Univers"/>
                <a:ea typeface="+mn-lt"/>
                <a:cs typeface="Times New Roman"/>
              </a:rPr>
              <a:t>Гибкость программного обеспечения – это способность программной системы адаптироваться к изменяющимся требованиям и условиям, а также к способности быстро и эффективно вносить изменения без нарушения функциональности.</a:t>
            </a:r>
            <a:endParaRPr lang="ru-RU" dirty="0">
              <a:solidFill>
                <a:schemeClr val="bg2">
                  <a:lumMod val="25000"/>
                  <a:lumOff val="75000"/>
                </a:schemeClr>
              </a:solidFill>
              <a:latin typeface="Univers"/>
              <a:cs typeface="Times New Roman"/>
            </a:endParaRPr>
          </a:p>
          <a:p>
            <a:pPr marL="449580" indent="-447675"/>
            <a:endParaRPr lang="ru-RU"/>
          </a:p>
        </p:txBody>
      </p:sp>
      <p:sp>
        <p:nvSpPr>
          <p:cNvPr id="21" name="Объект 2">
            <a:extLst>
              <a:ext uri="{FF2B5EF4-FFF2-40B4-BE49-F238E27FC236}">
                <a16:creationId xmlns:a16="http://schemas.microsoft.com/office/drawing/2014/main" id="{0AEECDDC-E15D-5C23-5332-FA21D76EEE59}"/>
              </a:ext>
            </a:extLst>
          </p:cNvPr>
          <p:cNvSpPr txBox="1">
            <a:spLocks/>
          </p:cNvSpPr>
          <p:nvPr/>
        </p:nvSpPr>
        <p:spPr>
          <a:xfrm>
            <a:off x="404487" y="2160231"/>
            <a:ext cx="6339180" cy="617263"/>
          </a:xfrm>
          <a:prstGeom prst="rect">
            <a:avLst/>
          </a:prstGeom>
        </p:spPr>
        <p:txBody>
          <a:bodyPr vert="horz" wrap="square" lIns="0" tIns="0" rIns="91440" bIns="0" rtlCol="0" anchor="t">
            <a:normAutofit/>
          </a:bodyPr>
          <a:lstStyle>
            <a:lvl1pPr marL="450000" indent="-448056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5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0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5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9580" indent="-447675"/>
            <a:r>
              <a:rPr lang="ru-RU" dirty="0">
                <a:solidFill>
                  <a:schemeClr val="bg2">
                    <a:lumMod val="25000"/>
                    <a:lumOff val="75000"/>
                  </a:schemeClr>
                </a:solidFill>
                <a:ea typeface="+mn-lt"/>
                <a:cs typeface="+mn-lt"/>
              </a:rPr>
              <a:t>Что такое </a:t>
            </a:r>
            <a:r>
              <a:rPr lang="ru-RU" dirty="0">
                <a:solidFill>
                  <a:schemeClr val="bg2">
                    <a:lumMod val="25000"/>
                    <a:lumOff val="75000"/>
                  </a:schemeClr>
                </a:solidFill>
                <a:latin typeface="Univers"/>
                <a:ea typeface="+mn-lt"/>
                <a:cs typeface="Times New Roman"/>
              </a:rPr>
              <a:t>гибкость программного обеспечения</a:t>
            </a:r>
            <a:r>
              <a:rPr lang="ru-RU" dirty="0">
                <a:solidFill>
                  <a:schemeClr val="bg2">
                    <a:lumMod val="25000"/>
                    <a:lumOff val="75000"/>
                  </a:schemeClr>
                </a:solidFill>
                <a:ea typeface="+mn-lt"/>
                <a:cs typeface="+mn-lt"/>
              </a:rPr>
              <a:t>? </a:t>
            </a:r>
            <a:endParaRPr lang="ru-RU" dirty="0">
              <a:solidFill>
                <a:schemeClr val="bg2">
                  <a:lumMod val="25000"/>
                  <a:lumOff val="75000"/>
                </a:schemeClr>
              </a:solidFill>
            </a:endParaRPr>
          </a:p>
          <a:p>
            <a:pPr marL="449580" indent="-447675"/>
            <a:endParaRPr lang="ru-RU" dirty="0">
              <a:solidFill>
                <a:schemeClr val="bg2">
                  <a:lumMod val="10000"/>
                  <a:lumOff val="90000"/>
                </a:schemeClr>
              </a:solidFill>
            </a:endParaRPr>
          </a:p>
        </p:txBody>
      </p:sp>
      <p:pic>
        <p:nvPicPr>
          <p:cNvPr id="24" name="Рисунок 23" descr="ОСНОВИ ТЕСТУВАННЯ ПРОГРАМНОГО ЗАБЕЗПЕЧЕННЯ - in.IT Academy">
            <a:extLst>
              <a:ext uri="{FF2B5EF4-FFF2-40B4-BE49-F238E27FC236}">
                <a16:creationId xmlns:a16="http://schemas.microsoft.com/office/drawing/2014/main" id="{4807F669-239A-F5F5-92EF-1496C9216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083" y="2466976"/>
            <a:ext cx="3360265" cy="271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258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CDECE1-8BA1-CC3D-BAB0-53FFB4DBA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3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B1885F-A9CB-5241-2A0D-AD60E1267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91440" bIns="0" rtlCol="0" anchor="t">
            <a:normAutofit/>
          </a:bodyPr>
          <a:lstStyle/>
          <a:p>
            <a:pPr marL="449580" indent="-447675"/>
            <a:r>
              <a:rPr lang="ru-RU" sz="1400" dirty="0">
                <a:ea typeface="+mn-lt"/>
                <a:cs typeface="+mn-lt"/>
              </a:rPr>
              <a:t>Поведение программных систем описывается с помощью спецификаций, моделей и диаграмм, которые отображают взаимодействие различных компонентов системы, их функциональность, а также реакции на внешние воздействия и входные данные.</a:t>
            </a:r>
            <a:endParaRPr lang="ru-RU" dirty="0">
              <a:solidFill>
                <a:srgbClr val="E8E4E2">
                  <a:alpha val="55000"/>
                </a:srgbClr>
              </a:solidFill>
            </a:endParaRPr>
          </a:p>
          <a:p>
            <a:pPr marL="449580" indent="-447675"/>
            <a:endParaRPr lang="ru-RU" dirty="0">
              <a:solidFill>
                <a:srgbClr val="E8E4E2">
                  <a:alpha val="55000"/>
                </a:srgbClr>
              </a:solidFill>
            </a:endParaRPr>
          </a:p>
        </p:txBody>
      </p:sp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C76D9CA4-741A-0190-DE09-25C11FB3B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83F7760-3312-1615-6F8D-FDC71EE3F02B}"/>
              </a:ext>
            </a:extLst>
          </p:cNvPr>
          <p:cNvSpPr txBox="1">
            <a:spLocks/>
          </p:cNvSpPr>
          <p:nvPr/>
        </p:nvSpPr>
        <p:spPr>
          <a:xfrm>
            <a:off x="448056" y="374904"/>
            <a:ext cx="11301984" cy="987552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i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000" dirty="0"/>
              <a:t>Задание 3</a:t>
            </a:r>
          </a:p>
        </p:txBody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DA36602A-CB9E-8FCF-FA25-AE6A932F2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16092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бъект 2">
            <a:extLst>
              <a:ext uri="{FF2B5EF4-FFF2-40B4-BE49-F238E27FC236}">
                <a16:creationId xmlns:a16="http://schemas.microsoft.com/office/drawing/2014/main" id="{68018F6D-4BD7-7F72-1325-403966705499}"/>
              </a:ext>
            </a:extLst>
          </p:cNvPr>
          <p:cNvSpPr txBox="1">
            <a:spLocks/>
          </p:cNvSpPr>
          <p:nvPr/>
        </p:nvSpPr>
        <p:spPr>
          <a:xfrm>
            <a:off x="5604536" y="2929832"/>
            <a:ext cx="6287695" cy="2820883"/>
          </a:xfrm>
          <a:prstGeom prst="rect">
            <a:avLst/>
          </a:prstGeom>
        </p:spPr>
        <p:txBody>
          <a:bodyPr vert="horz" wrap="square" lIns="0" tIns="0" rIns="91440" bIns="0" rtlCol="0" anchor="t">
            <a:normAutofit/>
          </a:bodyPr>
          <a:lstStyle>
            <a:lvl1pPr marL="450000" indent="-448056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5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0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5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9580" indent="-447675"/>
            <a:r>
              <a:rPr lang="ru-RU" dirty="0">
                <a:solidFill>
                  <a:schemeClr val="bg2">
                    <a:lumMod val="25000"/>
                    <a:lumOff val="75000"/>
                  </a:schemeClr>
                </a:solidFill>
                <a:latin typeface="Univers"/>
                <a:ea typeface="+mn-lt"/>
                <a:cs typeface="Times New Roman"/>
              </a:rPr>
              <a:t>Поведение программных систем описывается с помощью спецификаций, моделей и диаграмм, которые отображают взаимодействие различных компонентов системы, их функциональность, а также реакции на внешние воздействия и входные данные.</a:t>
            </a:r>
            <a:endParaRPr lang="ru-RU" dirty="0">
              <a:solidFill>
                <a:schemeClr val="bg2">
                  <a:lumMod val="25000"/>
                  <a:lumOff val="75000"/>
                </a:schemeClr>
              </a:solidFill>
              <a:latin typeface="Univers"/>
              <a:cs typeface="Times New Roman"/>
            </a:endParaRPr>
          </a:p>
          <a:p>
            <a:pPr marL="449580" indent="-447675"/>
            <a:endParaRPr lang="ru-RU"/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D82805DC-B774-9F43-F86B-AC72F27CBA36}"/>
              </a:ext>
            </a:extLst>
          </p:cNvPr>
          <p:cNvSpPr txBox="1">
            <a:spLocks/>
          </p:cNvSpPr>
          <p:nvPr/>
        </p:nvSpPr>
        <p:spPr>
          <a:xfrm>
            <a:off x="447736" y="2059317"/>
            <a:ext cx="6030262" cy="617263"/>
          </a:xfrm>
          <a:prstGeom prst="rect">
            <a:avLst/>
          </a:prstGeom>
        </p:spPr>
        <p:txBody>
          <a:bodyPr vert="horz" wrap="square" lIns="0" tIns="0" rIns="91440" bIns="0" rtlCol="0" anchor="t">
            <a:normAutofit fontScale="85000" lnSpcReduction="10000"/>
          </a:bodyPr>
          <a:lstStyle>
            <a:lvl1pPr marL="450000" indent="-448056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5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0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5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9580" indent="-447675">
              <a:buFont typeface="Calibri Light"/>
            </a:pPr>
            <a:r>
              <a:rPr lang="ru-RU" dirty="0">
                <a:solidFill>
                  <a:schemeClr val="bg2">
                    <a:lumMod val="25000"/>
                    <a:lumOff val="75000"/>
                  </a:schemeClr>
                </a:solidFill>
                <a:ea typeface="+mn-lt"/>
                <a:cs typeface="Times New Roman"/>
              </a:rPr>
              <a:t>Как</a:t>
            </a:r>
            <a:r>
              <a:rPr lang="ru-RU" dirty="0">
                <a:solidFill>
                  <a:schemeClr val="bg2">
                    <a:lumMod val="25000"/>
                    <a:lumOff val="75000"/>
                  </a:schemeClr>
                </a:solidFill>
                <a:latin typeface="Univers"/>
                <a:ea typeface="+mn-lt"/>
                <a:cs typeface="Times New Roman"/>
              </a:rPr>
              <a:t> описывается поведение программных систем</a:t>
            </a:r>
            <a:r>
              <a:rPr lang="ru-RU" dirty="0">
                <a:solidFill>
                  <a:schemeClr val="bg2">
                    <a:lumMod val="25000"/>
                    <a:lumOff val="75000"/>
                  </a:schemeClr>
                </a:solidFill>
                <a:ea typeface="+mn-lt"/>
                <a:cs typeface="+mn-lt"/>
              </a:rPr>
              <a:t>? </a:t>
            </a:r>
            <a:endParaRPr lang="ru-RU" dirty="0">
              <a:solidFill>
                <a:schemeClr val="bg2">
                  <a:lumMod val="25000"/>
                  <a:lumOff val="75000"/>
                </a:schemeClr>
              </a:solidFill>
            </a:endParaRPr>
          </a:p>
          <a:p>
            <a:pPr marL="449580" indent="-447675"/>
            <a:endParaRPr lang="ru-RU" dirty="0">
              <a:solidFill>
                <a:schemeClr val="bg2">
                  <a:lumMod val="10000"/>
                  <a:lumOff val="90000"/>
                </a:schemeClr>
              </a:solidFill>
            </a:endParaRPr>
          </a:p>
        </p:txBody>
      </p:sp>
      <p:pic>
        <p:nvPicPr>
          <p:cNvPr id="16" name="Рисунок 15" descr="Популярні життєві цикли розробки ПЗ | Онлайн-курси від компанії QATestLab">
            <a:extLst>
              <a:ext uri="{FF2B5EF4-FFF2-40B4-BE49-F238E27FC236}">
                <a16:creationId xmlns:a16="http://schemas.microsoft.com/office/drawing/2014/main" id="{F1E362EE-8C44-B31A-0DE1-F5FC63EEF2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48" t="14388" r="13996" b="360"/>
          <a:stretch/>
        </p:blipFill>
        <p:spPr>
          <a:xfrm>
            <a:off x="924697" y="3015157"/>
            <a:ext cx="3795510" cy="243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754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8DD077-D6A1-9CDB-F3D3-BB087ACD3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500" dirty="0"/>
              <a:t>Задание 4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1DA50-7C7C-E46C-AFB7-B23FDB68D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717" y="1274723"/>
            <a:ext cx="10391245" cy="2086568"/>
          </a:xfrm>
        </p:spPr>
        <p:txBody>
          <a:bodyPr vert="horz" wrap="square" lIns="0" tIns="0" rIns="91440" bIns="0" rtlCol="0" anchor="t">
            <a:noAutofit/>
          </a:bodyPr>
          <a:lstStyle/>
          <a:p>
            <a:pPr marL="449580" indent="-447675" algn="just"/>
            <a:r>
              <a:rPr lang="ru-RU" sz="1600" dirty="0">
                <a:solidFill>
                  <a:schemeClr val="bg2">
                    <a:lumMod val="25000"/>
                    <a:lumOff val="75000"/>
                  </a:schemeClr>
                </a:solidFill>
                <a:ea typeface="+mn-lt"/>
                <a:cs typeface="+mn-lt"/>
              </a:rPr>
              <a:t>Сложность ПО – это свойства, которыми обладает программа.</a:t>
            </a:r>
            <a:endParaRPr lang="ru-RU" sz="1600" dirty="0">
              <a:solidFill>
                <a:schemeClr val="bg2">
                  <a:lumMod val="25000"/>
                  <a:lumOff val="75000"/>
                </a:schemeClr>
              </a:solidFill>
            </a:endParaRPr>
          </a:p>
          <a:p>
            <a:pPr marL="449580" indent="-447675" algn="just"/>
            <a:r>
              <a:rPr lang="ru-RU" sz="1600" dirty="0">
                <a:solidFill>
                  <a:schemeClr val="bg2">
                    <a:lumMod val="25000"/>
                    <a:lumOff val="75000"/>
                  </a:schemeClr>
                </a:solidFill>
                <a:ea typeface="+mn-lt"/>
                <a:cs typeface="+mn-lt"/>
              </a:rPr>
              <a:t>Сложная программа обладает следующими свойствами: </a:t>
            </a:r>
            <a:endParaRPr lang="ru-RU" sz="1600" dirty="0">
              <a:solidFill>
                <a:schemeClr val="bg2">
                  <a:lumMod val="25000"/>
                  <a:lumOff val="75000"/>
                </a:schemeClr>
              </a:solidFill>
            </a:endParaRPr>
          </a:p>
          <a:p>
            <a:pPr marL="449580" indent="-447675"/>
            <a:r>
              <a:rPr lang="ru-RU" sz="1600" dirty="0">
                <a:solidFill>
                  <a:schemeClr val="bg2">
                    <a:lumMod val="25000"/>
                    <a:lumOff val="75000"/>
                  </a:schemeClr>
                </a:solidFill>
                <a:ea typeface="+mn-lt"/>
                <a:cs typeface="+mn-lt"/>
              </a:rPr>
              <a:t>программа решает одну или несколько связанных прикладных задач;</a:t>
            </a:r>
            <a:endParaRPr lang="ru-RU" sz="1600" dirty="0">
              <a:solidFill>
                <a:schemeClr val="bg2">
                  <a:lumMod val="25000"/>
                  <a:lumOff val="75000"/>
                </a:schemeClr>
              </a:solidFill>
            </a:endParaRPr>
          </a:p>
          <a:p>
            <a:pPr marL="449580" indent="-447675"/>
            <a:r>
              <a:rPr lang="ru-RU" sz="1600" dirty="0">
                <a:solidFill>
                  <a:schemeClr val="bg2">
                    <a:lumMod val="25000"/>
                    <a:lumOff val="75000"/>
                  </a:schemeClr>
                </a:solidFill>
                <a:ea typeface="+mn-lt"/>
                <a:cs typeface="+mn-lt"/>
              </a:rPr>
              <a:t>программа не предназначена для решения каких-либо прикладных задач, но от нее зависит эффективное решение этих прикладных задач; </a:t>
            </a:r>
          </a:p>
          <a:p>
            <a:pPr marL="449580" indent="-447675"/>
            <a:endParaRPr lang="ru-RU" sz="1600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  <p:pic>
        <p:nvPicPr>
          <p:cNvPr id="4" name="Рисунок 3" descr="Читаемый код: 10 практик успешного написания">
            <a:extLst>
              <a:ext uri="{FF2B5EF4-FFF2-40B4-BE49-F238E27FC236}">
                <a16:creationId xmlns:a16="http://schemas.microsoft.com/office/drawing/2014/main" id="{42990388-C20B-A654-BF04-B33DBCB0F7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14" r="9620"/>
          <a:stretch/>
        </p:blipFill>
        <p:spPr>
          <a:xfrm>
            <a:off x="496999" y="3717381"/>
            <a:ext cx="3729376" cy="2562893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332E0699-0434-6E16-7C17-BB2991559EA0}"/>
              </a:ext>
            </a:extLst>
          </p:cNvPr>
          <p:cNvSpPr txBox="1">
            <a:spLocks/>
          </p:cNvSpPr>
          <p:nvPr/>
        </p:nvSpPr>
        <p:spPr>
          <a:xfrm>
            <a:off x="4507047" y="3713122"/>
            <a:ext cx="7450568" cy="2226090"/>
          </a:xfrm>
          <a:prstGeom prst="rect">
            <a:avLst/>
          </a:prstGeom>
        </p:spPr>
        <p:txBody>
          <a:bodyPr vert="horz" wrap="square" lIns="0" tIns="0" rIns="91440" bIns="0" rtlCol="0" anchor="t">
            <a:noAutofit/>
          </a:bodyPr>
          <a:lstStyle>
            <a:lvl1pPr marL="450000" indent="-448056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5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0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5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9580" indent="-447675" algn="just"/>
            <a:r>
              <a:rPr lang="ru-RU" sz="1600">
                <a:solidFill>
                  <a:schemeClr val="bg2">
                    <a:lumMod val="25000"/>
                    <a:lumOff val="75000"/>
                  </a:schemeClr>
                </a:solidFill>
                <a:latin typeface="Univers"/>
                <a:ea typeface="+mn-lt"/>
                <a:cs typeface="Arial"/>
              </a:rPr>
              <a:t>существенно, чтобы программа была удобной в использовании; </a:t>
            </a:r>
            <a:endParaRPr lang="ru-RU" sz="1600">
              <a:solidFill>
                <a:schemeClr val="bg2">
                  <a:lumMod val="25000"/>
                  <a:lumOff val="75000"/>
                </a:schemeClr>
              </a:solidFill>
              <a:latin typeface="Univers"/>
              <a:cs typeface="Arial"/>
            </a:endParaRPr>
          </a:p>
          <a:p>
            <a:pPr marL="449580" indent="-447675" algn="just"/>
            <a:r>
              <a:rPr lang="ru-RU" sz="1600">
                <a:solidFill>
                  <a:schemeClr val="bg2">
                    <a:lumMod val="25000"/>
                    <a:lumOff val="75000"/>
                  </a:schemeClr>
                </a:solidFill>
                <a:latin typeface="Univers"/>
                <a:ea typeface="+mn-lt"/>
                <a:cs typeface="Arial"/>
              </a:rPr>
              <a:t>программа должна обладать высокой производительностью; </a:t>
            </a:r>
            <a:endParaRPr lang="ru-RU" sz="1600">
              <a:solidFill>
                <a:schemeClr val="bg2">
                  <a:lumMod val="25000"/>
                  <a:lumOff val="75000"/>
                </a:schemeClr>
              </a:solidFill>
              <a:latin typeface="Univers"/>
              <a:cs typeface="Arial"/>
            </a:endParaRPr>
          </a:p>
          <a:p>
            <a:pPr marL="449580" indent="-447675" algn="just"/>
            <a:r>
              <a:rPr lang="ru-RU" sz="1600">
                <a:solidFill>
                  <a:schemeClr val="bg2">
                    <a:lumMod val="25000"/>
                    <a:lumOff val="75000"/>
                  </a:schemeClr>
                </a:solidFill>
                <a:latin typeface="Univers"/>
                <a:ea typeface="+mn-lt"/>
                <a:cs typeface="Arial"/>
              </a:rPr>
              <a:t>программа должна обладать высокой надежностью; </a:t>
            </a:r>
            <a:endParaRPr lang="ru-RU" sz="1600">
              <a:solidFill>
                <a:schemeClr val="bg2">
                  <a:lumMod val="25000"/>
                  <a:lumOff val="75000"/>
                </a:schemeClr>
              </a:solidFill>
              <a:latin typeface="Univers"/>
              <a:cs typeface="Arial"/>
            </a:endParaRPr>
          </a:p>
          <a:p>
            <a:pPr marL="449580" indent="-447675" algn="just"/>
            <a:r>
              <a:rPr lang="ru-RU" sz="1600">
                <a:solidFill>
                  <a:schemeClr val="bg2">
                    <a:lumMod val="25000"/>
                    <a:lumOff val="75000"/>
                  </a:schemeClr>
                </a:solidFill>
                <a:latin typeface="Univers"/>
                <a:ea typeface="+mn-lt"/>
                <a:cs typeface="Arial"/>
              </a:rPr>
              <a:t>программа должна быть кроссплатформенной;</a:t>
            </a:r>
            <a:endParaRPr lang="ru-RU" sz="1600">
              <a:solidFill>
                <a:srgbClr val="BDCDDA"/>
              </a:solidFill>
            </a:endParaRPr>
          </a:p>
          <a:p>
            <a:pPr marL="449580" indent="-447675" algn="just"/>
            <a:r>
              <a:rPr lang="ru-RU" sz="16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в разработку программы вовлечено значительное количество людей (десятки и сотни человек).</a:t>
            </a:r>
            <a:endParaRPr lang="ru-RU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465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66CC717-08C5-4F3E-B8AA-BA93C8755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1AC9065-C961-45DA-BF0F-07DE2452B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Волнистая трехмерная картинка">
            <a:extLst>
              <a:ext uri="{FF2B5EF4-FFF2-40B4-BE49-F238E27FC236}">
                <a16:creationId xmlns:a16="http://schemas.microsoft.com/office/drawing/2014/main" id="{8CD76593-47DE-9BEA-61A3-E6FEA46CD3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50" b="142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39A0505-A6DD-4BC1-9CA6-9D202A949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0000"/>
            <a:ext cx="8256588" cy="5544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FA5822-F18D-ED0B-BB0F-3AC5A7C47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894969"/>
            <a:ext cx="7390732" cy="2954655"/>
          </a:xfrm>
        </p:spPr>
        <p:txBody>
          <a:bodyPr vert="horz" lIns="0" tIns="0" rIns="0" bIns="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/>
              <a:t>Спасибо за внимание!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2CC4060-6621-49EA-A90C-71567A922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122000"/>
            <a:ext cx="73800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511260"/>
      </p:ext>
    </p:extLst>
  </p:cSld>
  <p:clrMapOvr>
    <a:masterClrMapping/>
  </p:clrMapOvr>
</p:sld>
</file>

<file path=ppt/theme/theme1.xml><?xml version="1.0" encoding="utf-8"?>
<a:theme xmlns:a="http://schemas.openxmlformats.org/drawingml/2006/main" name="ThinLineVTI">
  <a:themeElements>
    <a:clrScheme name="AnalogousFromRegularSeed_2SEEDS">
      <a:dk1>
        <a:srgbClr val="000000"/>
      </a:dk1>
      <a:lt1>
        <a:srgbClr val="FFFFFF"/>
      </a:lt1>
      <a:dk2>
        <a:srgbClr val="23323E"/>
      </a:dk2>
      <a:lt2>
        <a:srgbClr val="E8E4E2"/>
      </a:lt2>
      <a:accent1>
        <a:srgbClr val="3B93B1"/>
      </a:accent1>
      <a:accent2>
        <a:srgbClr val="46B4A2"/>
      </a:accent2>
      <a:accent3>
        <a:srgbClr val="4D74C3"/>
      </a:accent3>
      <a:accent4>
        <a:srgbClr val="B13B58"/>
      </a:accent4>
      <a:accent5>
        <a:srgbClr val="C3614D"/>
      </a:accent5>
      <a:accent6>
        <a:srgbClr val="B1813B"/>
      </a:accent6>
      <a:hlink>
        <a:srgbClr val="BF603F"/>
      </a:hlink>
      <a:folHlink>
        <a:srgbClr val="7F7F7F"/>
      </a:folHlink>
    </a:clrScheme>
    <a:fontScheme name="Custom 3">
      <a:majorFont>
        <a:latin typeface="Sagona Book"/>
        <a:ea typeface=""/>
        <a:cs typeface=""/>
      </a:majorFont>
      <a:minorFont>
        <a:latin typeface="Univers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ThinLineVTI</vt:lpstr>
      <vt:lpstr>Практическая работа №1 «Выявление ошибок и причин их появления»</vt:lpstr>
      <vt:lpstr>Задание 1</vt:lpstr>
      <vt:lpstr>Задание 2</vt:lpstr>
      <vt:lpstr>Задание 3</vt:lpstr>
      <vt:lpstr>Задание 4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143</cp:revision>
  <dcterms:created xsi:type="dcterms:W3CDTF">2024-01-23T19:18:04Z</dcterms:created>
  <dcterms:modified xsi:type="dcterms:W3CDTF">2024-01-23T20:18:11Z</dcterms:modified>
</cp:coreProperties>
</file>