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1D894B-41E7-40AF-AC00-64E53BEE86E4}" v="653" dt="2024-01-30T21:52:29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8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3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8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3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1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00FEBA9-EFEF-7174-38B3-3CB8DC75E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8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0476" y="1562101"/>
            <a:ext cx="5267879" cy="2738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 dirty="0">
                <a:ea typeface="+mj-lt"/>
                <a:cs typeface="+mj-lt"/>
              </a:rPr>
              <a:t>Практическая работа №2</a:t>
            </a:r>
            <a:br>
              <a:rPr lang="ru-RU" sz="3400">
                <a:ea typeface="+mj-lt"/>
                <a:cs typeface="+mj-lt"/>
              </a:rPr>
            </a:br>
            <a:r>
              <a:rPr lang="ru-RU" sz="3400" dirty="0">
                <a:ea typeface="+mj-lt"/>
                <a:cs typeface="+mj-lt"/>
              </a:rPr>
              <a:t>Тема: </a:t>
            </a:r>
            <a:r>
              <a:rPr lang="ru-RU" sz="3400" dirty="0">
                <a:latin typeface="Grandview Display"/>
                <a:cs typeface="Times New Roman"/>
              </a:rPr>
              <a:t>«</a:t>
            </a:r>
            <a:r>
              <a:rPr lang="ru-RU" sz="3400" dirty="0">
                <a:ea typeface="+mj-lt"/>
                <a:cs typeface="+mj-lt"/>
              </a:rPr>
              <a:t>Тестирование «белым ящиком»</a:t>
            </a:r>
            <a:r>
              <a:rPr lang="ru-RU" sz="3400" dirty="0">
                <a:latin typeface="Grandview Display"/>
                <a:cs typeface="Times New Roman"/>
              </a:rPr>
              <a:t>»</a:t>
            </a:r>
          </a:p>
          <a:p>
            <a:pPr>
              <a:lnSpc>
                <a:spcPct val="90000"/>
              </a:lnSpc>
            </a:pPr>
            <a:endParaRPr lang="ru-RU" sz="34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37792" y="4300631"/>
            <a:ext cx="4358208" cy="93376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20000"/>
              </a:lnSpc>
            </a:pPr>
            <a:r>
              <a:rPr lang="ru-RU" sz="1300" b="0" dirty="0">
                <a:latin typeface="Segoe UI"/>
                <a:cs typeface="Segoe UI"/>
              </a:rPr>
              <a:t>Выполнил </a:t>
            </a:r>
            <a:endParaRPr lang="en-US" sz="1300" b="0" dirty="0">
              <a:latin typeface="Segoe UI"/>
              <a:cs typeface="Segoe UI"/>
            </a:endParaRPr>
          </a:p>
          <a:p>
            <a:pPr>
              <a:lnSpc>
                <a:spcPct val="120000"/>
              </a:lnSpc>
            </a:pPr>
            <a:r>
              <a:rPr lang="ru-RU" sz="1300" b="0" dirty="0">
                <a:latin typeface="Segoe UI"/>
                <a:cs typeface="Segoe UI"/>
              </a:rPr>
              <a:t>студент группы 3ИСП-2 </a:t>
            </a:r>
            <a:endParaRPr lang="en-US" sz="1300" b="0" dirty="0">
              <a:latin typeface="Segoe UI"/>
              <a:cs typeface="Segoe UI"/>
            </a:endParaRPr>
          </a:p>
          <a:p>
            <a:pPr>
              <a:lnSpc>
                <a:spcPct val="120000"/>
              </a:lnSpc>
            </a:pPr>
            <a:r>
              <a:rPr lang="ru-RU" sz="1300" b="0" dirty="0" err="1">
                <a:latin typeface="Segoe UI"/>
                <a:cs typeface="Segoe UI"/>
              </a:rPr>
              <a:t>Сейдалиев</a:t>
            </a:r>
            <a:r>
              <a:rPr lang="ru-RU" sz="1300" b="0" dirty="0">
                <a:latin typeface="Segoe UI"/>
                <a:cs typeface="Segoe UI"/>
              </a:rPr>
              <a:t> А.Э.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FDD57-24D9-A86A-921A-440AEEF5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ru-RU" dirty="0"/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79F105-D497-236A-292E-1CDEB502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Разработана программа, определяющая вид треугольника и его площадь</a:t>
            </a:r>
          </a:p>
          <a:p>
            <a:r>
              <a:rPr lang="ru-RU" dirty="0">
                <a:latin typeface="Times New Roman"/>
                <a:cs typeface="Times New Roman"/>
              </a:rPr>
              <a:t>На рисунке представлен код программы на языке программирования JavaScript</a:t>
            </a:r>
          </a:p>
        </p:txBody>
      </p:sp>
      <p:pic>
        <p:nvPicPr>
          <p:cNvPr id="4" name="Рисунок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A14BBDF-D1FB-18D9-CE36-04D89832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569" y="1065515"/>
            <a:ext cx="5799963" cy="472696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01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BF051-9D2B-5CA4-1362-B425B09A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288" y="437883"/>
            <a:ext cx="10363200" cy="1187570"/>
          </a:xfrm>
        </p:spPr>
        <p:txBody>
          <a:bodyPr>
            <a:normAutofit fontScale="90000"/>
          </a:bodyPr>
          <a:lstStyle/>
          <a:p>
            <a:r>
              <a:rPr lang="ru-RU" dirty="0"/>
              <a:t>HTML-разметка программы для интерфейса и итоговый интерфейс</a:t>
            </a:r>
          </a:p>
        </p:txBody>
      </p:sp>
      <p:pic>
        <p:nvPicPr>
          <p:cNvPr id="7" name="Объект 6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876525F1-64FA-475D-96A9-2FA88D6CF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994" y="1958752"/>
            <a:ext cx="4719400" cy="4114800"/>
          </a:xfrm>
        </p:spPr>
      </p:pic>
      <p:pic>
        <p:nvPicPr>
          <p:cNvPr id="8" name="Рисунок 7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C1440BD-2972-0345-8214-11EDCEAC5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89" y="2487769"/>
            <a:ext cx="2672880" cy="2708857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E149567D-2D61-7015-FFF8-00CF3179DB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413"/>
          <a:stretch/>
        </p:blipFill>
        <p:spPr>
          <a:xfrm>
            <a:off x="9153041" y="3127616"/>
            <a:ext cx="2684574" cy="2150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364EC1-C2EE-7E34-F54E-16F06276427B}"/>
              </a:ext>
            </a:extLst>
          </p:cNvPr>
          <p:cNvSpPr txBox="1"/>
          <p:nvPr/>
        </p:nvSpPr>
        <p:spPr>
          <a:xfrm>
            <a:off x="2260124" y="6230742"/>
            <a:ext cx="20257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44CD42-54DD-3C77-895D-204DAA6268F2}"/>
              </a:ext>
            </a:extLst>
          </p:cNvPr>
          <p:cNvSpPr txBox="1"/>
          <p:nvPr/>
        </p:nvSpPr>
        <p:spPr>
          <a:xfrm>
            <a:off x="7079189" y="5282653"/>
            <a:ext cx="14757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UI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5EF70-2B2D-C7B0-56FC-33F143FB7FE8}"/>
              </a:ext>
            </a:extLst>
          </p:cNvPr>
          <p:cNvSpPr txBox="1"/>
          <p:nvPr/>
        </p:nvSpPr>
        <p:spPr>
          <a:xfrm>
            <a:off x="9718108" y="5347047"/>
            <a:ext cx="16544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CSS-стили</a:t>
            </a:r>
          </a:p>
        </p:txBody>
      </p:sp>
    </p:spTree>
    <p:extLst>
      <p:ext uri="{BB962C8B-B14F-4D97-AF65-F5344CB8AC3E}">
        <p14:creationId xmlns:p14="http://schemas.microsoft.com/office/powerpoint/2010/main" val="29062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326D2-E102-A1A5-7CA2-6E1B1FA6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42" y="296450"/>
            <a:ext cx="10697903" cy="1366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Задание</a:t>
            </a:r>
            <a:r>
              <a:rPr lang="en-US" dirty="0"/>
              <a:t> 2. </a:t>
            </a:r>
            <a:r>
              <a:rPr lang="en-US" dirty="0" err="1"/>
              <a:t>Тестирование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endParaRPr lang="en-US" sz="4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E63C8-CF9A-3C4C-F1C6-C57CD7AD47FD}"/>
              </a:ext>
            </a:extLst>
          </p:cNvPr>
          <p:cNvSpPr txBox="1"/>
          <p:nvPr/>
        </p:nvSpPr>
        <p:spPr>
          <a:xfrm>
            <a:off x="8907555" y="1451354"/>
            <a:ext cx="3244920" cy="9590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Таблица 2.1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BE906C9-1434-945A-FA34-998E228F4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055267"/>
              </p:ext>
            </p:extLst>
          </p:nvPr>
        </p:nvGraphicFramePr>
        <p:xfrm>
          <a:off x="236112" y="1491802"/>
          <a:ext cx="8277623" cy="4875931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429643">
                  <a:extLst>
                    <a:ext uri="{9D8B030D-6E8A-4147-A177-3AD203B41FA5}">
                      <a16:colId xmlns:a16="http://schemas.microsoft.com/office/drawing/2014/main" val="765005890"/>
                    </a:ext>
                  </a:extLst>
                </a:gridCol>
                <a:gridCol w="514508">
                  <a:extLst>
                    <a:ext uri="{9D8B030D-6E8A-4147-A177-3AD203B41FA5}">
                      <a16:colId xmlns:a16="http://schemas.microsoft.com/office/drawing/2014/main" val="1621671335"/>
                    </a:ext>
                  </a:extLst>
                </a:gridCol>
                <a:gridCol w="514508">
                  <a:extLst>
                    <a:ext uri="{9D8B030D-6E8A-4147-A177-3AD203B41FA5}">
                      <a16:colId xmlns:a16="http://schemas.microsoft.com/office/drawing/2014/main" val="3422304925"/>
                    </a:ext>
                  </a:extLst>
                </a:gridCol>
                <a:gridCol w="3409482">
                  <a:extLst>
                    <a:ext uri="{9D8B030D-6E8A-4147-A177-3AD203B41FA5}">
                      <a16:colId xmlns:a16="http://schemas.microsoft.com/office/drawing/2014/main" val="1923995911"/>
                    </a:ext>
                  </a:extLst>
                </a:gridCol>
                <a:gridCol w="3409482">
                  <a:extLst>
                    <a:ext uri="{9D8B030D-6E8A-4147-A177-3AD203B41FA5}">
                      <a16:colId xmlns:a16="http://schemas.microsoft.com/office/drawing/2014/main" val="1238778129"/>
                    </a:ext>
                  </a:extLst>
                </a:gridCol>
              </a:tblGrid>
              <a:tr h="5680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en-US" sz="1400" b="0" cap="none" spc="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</a:p>
                  </a:txBody>
                  <a:tcPr marL="42622" marR="30444" marT="64623" marB="60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en-US" sz="1400" b="0" cap="none" spc="0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</a:p>
                  </a:txBody>
                  <a:tcPr marL="42622" marR="30444" marT="64623" marB="60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en-US" sz="1400" b="0" cap="none" spc="0" dirty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</a:p>
                  </a:txBody>
                  <a:tcPr marL="42622" marR="30444" marT="64623" marB="60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400" b="0" cap="none" spc="0" dirty="0">
                          <a:solidFill>
                            <a:schemeClr val="bg1"/>
                          </a:solidFill>
                          <a:effectLst/>
                        </a:rPr>
                        <a:t>Ожидаемый результат</a:t>
                      </a:r>
                    </a:p>
                  </a:txBody>
                  <a:tcPr marL="42622" marR="30444" marT="64623" marB="60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ru-RU" sz="1400" b="0" cap="none" spc="0" dirty="0">
                          <a:solidFill>
                            <a:schemeClr val="bg1"/>
                          </a:solidFill>
                          <a:effectLst/>
                        </a:rPr>
                        <a:t>Объект проверки</a:t>
                      </a:r>
                    </a:p>
                  </a:txBody>
                  <a:tcPr marL="42622" marR="30444" marT="64623" marB="60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96150"/>
                  </a:ext>
                </a:extLst>
              </a:tr>
              <a:tr h="410273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Равносторонний 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S=0.43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Равносторонний 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S=0.43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926541"/>
                  </a:ext>
                </a:extLst>
              </a:tr>
              <a:tr h="410273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равносторонний 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S=876.85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Равносторонний 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S=876.85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215970"/>
                  </a:ext>
                </a:extLst>
              </a:tr>
              <a:tr h="410273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разносторонний 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S=236.66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разносторонний 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S=236.66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321621"/>
                  </a:ext>
                </a:extLst>
              </a:tr>
              <a:tr h="615408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Сообщение об ошибке: «Некорректные значения сторон треугольника»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Сообщение об ошибке: «Некорректные значения сторон треугольника»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23109"/>
                  </a:ext>
                </a:extLst>
              </a:tr>
              <a:tr h="615408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-2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Сообщение об ошибке: «Некорректные значения сторон треугольника»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Сообщение об ошибке: «Некорректные значения сторон треугольника»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253580"/>
                  </a:ext>
                </a:extLst>
              </a:tr>
              <a:tr h="615408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Сообщение об ошибке: «Треугольник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c </a:t>
                      </a: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такими сторонами не существует»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Сообщение об ошибке: «Треугольник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c </a:t>
                      </a: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такими сторонами не существует»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274709"/>
                  </a:ext>
                </a:extLst>
              </a:tr>
              <a:tr h="410273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Равнобедренный 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S=13.64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Равнобедренный 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S=13.64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089762"/>
                  </a:ext>
                </a:extLst>
              </a:tr>
              <a:tr h="410273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6.1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6.54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5.23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разносторонний 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S=14.99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разносторонний 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S=14.99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62408"/>
                  </a:ext>
                </a:extLst>
              </a:tr>
              <a:tr h="410273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6,1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6,54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5,23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разносторонний 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S=14.99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Равнобедренный 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S=13.64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34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14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662EAD6A-CEEF-B5AA-C0BA-077D51C51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01A7CDF-C0A2-CC92-213B-D2E7B8B6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ru-RU" dirty="0"/>
              <a:t>Задание 3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0F56467-15D2-13BE-17BE-71ECF598F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Разработана программа, определяющая вид треугольника и его площадь</a:t>
            </a:r>
          </a:p>
          <a:p>
            <a:r>
              <a:rPr lang="ru-RU" dirty="0">
                <a:latin typeface="Times New Roman"/>
                <a:cs typeface="Times New Roman"/>
              </a:rPr>
              <a:t>На рисунке представлен код программы на языке программирования JavaScript</a:t>
            </a:r>
          </a:p>
        </p:txBody>
      </p:sp>
      <p:cxnSp>
        <p:nvCxnSpPr>
          <p:cNvPr id="13" name="Straight Connector 10">
            <a:extLst>
              <a:ext uri="{FF2B5EF4-FFF2-40B4-BE49-F238E27FC236}">
                <a16:creationId xmlns:a16="http://schemas.microsoft.com/office/drawing/2014/main" id="{F18B3022-85D3-672F-B470-CAF791CD3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 descr="Изображение выглядит как текст, электроника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82077335-4D1E-410C-73AA-6E352659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15" y="1242811"/>
            <a:ext cx="6346679" cy="503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A09D7DD-9265-191A-C3AD-BE5CBF7F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288" y="437883"/>
            <a:ext cx="10363200" cy="1187570"/>
          </a:xfrm>
        </p:spPr>
        <p:txBody>
          <a:bodyPr>
            <a:normAutofit fontScale="90000"/>
          </a:bodyPr>
          <a:lstStyle/>
          <a:p>
            <a:r>
              <a:rPr lang="ru-RU" dirty="0"/>
              <a:t>HTML-разметка программы для интерфейса и итоговый интерфейс</a:t>
            </a:r>
          </a:p>
        </p:txBody>
      </p:sp>
      <p:pic>
        <p:nvPicPr>
          <p:cNvPr id="11" name="Рисунок 10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C4C29DCE-B82F-63F3-11FF-CA92EF9D1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505" y="2440742"/>
            <a:ext cx="2577251" cy="27092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48D159-8E36-8111-8D60-126B6E4CE235}"/>
              </a:ext>
            </a:extLst>
          </p:cNvPr>
          <p:cNvSpPr txBox="1"/>
          <p:nvPr/>
        </p:nvSpPr>
        <p:spPr>
          <a:xfrm>
            <a:off x="2260124" y="6230742"/>
            <a:ext cx="20257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0991CB-ADD5-490A-001D-BEA880FD009D}"/>
              </a:ext>
            </a:extLst>
          </p:cNvPr>
          <p:cNvSpPr txBox="1"/>
          <p:nvPr/>
        </p:nvSpPr>
        <p:spPr>
          <a:xfrm>
            <a:off x="7079189" y="5282653"/>
            <a:ext cx="14757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B2A451-DEEF-6F43-BB20-2545E093D7F0}"/>
              </a:ext>
            </a:extLst>
          </p:cNvPr>
          <p:cNvSpPr txBox="1"/>
          <p:nvPr/>
        </p:nvSpPr>
        <p:spPr>
          <a:xfrm>
            <a:off x="9718108" y="5347047"/>
            <a:ext cx="16544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CSS-стили</a:t>
            </a:r>
          </a:p>
        </p:txBody>
      </p:sp>
      <p:pic>
        <p:nvPicPr>
          <p:cNvPr id="24" name="Объект 2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5A6A1FC-0F60-CC74-9542-80B93896F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259" y="1860396"/>
            <a:ext cx="4990692" cy="4114800"/>
          </a:xfrm>
        </p:spPr>
      </p:pic>
      <p:pic>
        <p:nvPicPr>
          <p:cNvPr id="25" name="Рисунок 2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33A197F1-0EE1-BDF9-2A1F-BD420AED0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208" y="2391177"/>
            <a:ext cx="2659275" cy="277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0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C0024B-22B4-2A94-03BE-1FB547232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D5EBD95-4A92-BD4D-E15B-AA8B112E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902EF-4328-95F2-5054-5BF819D8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42" y="296450"/>
            <a:ext cx="10697903" cy="1366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Задание</a:t>
            </a:r>
            <a:r>
              <a:rPr lang="en-US" dirty="0"/>
              <a:t> 4. </a:t>
            </a:r>
            <a:r>
              <a:rPr lang="en-US" dirty="0" err="1"/>
              <a:t>Тестирование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endParaRPr lang="en-US" sz="4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CCBBB-43E2-3CD1-09BB-F82A60599E5F}"/>
              </a:ext>
            </a:extLst>
          </p:cNvPr>
          <p:cNvSpPr txBox="1"/>
          <p:nvPr/>
        </p:nvSpPr>
        <p:spPr>
          <a:xfrm>
            <a:off x="8907555" y="1451354"/>
            <a:ext cx="3244920" cy="9590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 err="1"/>
              <a:t>Таблица</a:t>
            </a:r>
            <a:r>
              <a:rPr lang="en-US" dirty="0"/>
              <a:t> 4.1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412BF5-A12C-B277-2433-27A42E5FB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73A76A3-095A-8E7C-825E-125D02A99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860603"/>
              </p:ext>
            </p:extLst>
          </p:nvPr>
        </p:nvGraphicFramePr>
        <p:xfrm>
          <a:off x="236112" y="1491802"/>
          <a:ext cx="8277623" cy="4875931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429643">
                  <a:extLst>
                    <a:ext uri="{9D8B030D-6E8A-4147-A177-3AD203B41FA5}">
                      <a16:colId xmlns:a16="http://schemas.microsoft.com/office/drawing/2014/main" val="765005890"/>
                    </a:ext>
                  </a:extLst>
                </a:gridCol>
                <a:gridCol w="514508">
                  <a:extLst>
                    <a:ext uri="{9D8B030D-6E8A-4147-A177-3AD203B41FA5}">
                      <a16:colId xmlns:a16="http://schemas.microsoft.com/office/drawing/2014/main" val="1621671335"/>
                    </a:ext>
                  </a:extLst>
                </a:gridCol>
                <a:gridCol w="514508">
                  <a:extLst>
                    <a:ext uri="{9D8B030D-6E8A-4147-A177-3AD203B41FA5}">
                      <a16:colId xmlns:a16="http://schemas.microsoft.com/office/drawing/2014/main" val="3422304925"/>
                    </a:ext>
                  </a:extLst>
                </a:gridCol>
                <a:gridCol w="3409482">
                  <a:extLst>
                    <a:ext uri="{9D8B030D-6E8A-4147-A177-3AD203B41FA5}">
                      <a16:colId xmlns:a16="http://schemas.microsoft.com/office/drawing/2014/main" val="1923995911"/>
                    </a:ext>
                  </a:extLst>
                </a:gridCol>
                <a:gridCol w="3409482">
                  <a:extLst>
                    <a:ext uri="{9D8B030D-6E8A-4147-A177-3AD203B41FA5}">
                      <a16:colId xmlns:a16="http://schemas.microsoft.com/office/drawing/2014/main" val="1238778129"/>
                    </a:ext>
                  </a:extLst>
                </a:gridCol>
              </a:tblGrid>
              <a:tr h="5680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en-US" sz="1400" b="0" cap="none" spc="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</a:p>
                  </a:txBody>
                  <a:tcPr marL="42622" marR="30444" marT="64623" marB="60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en-US" sz="1400" b="0" cap="none" spc="0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</a:p>
                  </a:txBody>
                  <a:tcPr marL="42622" marR="30444" marT="64623" marB="60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en-US" sz="1400" b="0" cap="none" spc="0" dirty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</a:p>
                  </a:txBody>
                  <a:tcPr marL="42622" marR="30444" marT="64623" marB="60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400" b="0" cap="none" spc="0" dirty="0">
                          <a:solidFill>
                            <a:schemeClr val="bg1"/>
                          </a:solidFill>
                          <a:effectLst/>
                        </a:rPr>
                        <a:t>Ожидаемый результат</a:t>
                      </a:r>
                    </a:p>
                  </a:txBody>
                  <a:tcPr marL="42622" marR="30444" marT="64623" marB="60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ru-RU" sz="1400" b="0" cap="none" spc="0" dirty="0">
                          <a:solidFill>
                            <a:schemeClr val="bg1"/>
                          </a:solidFill>
                          <a:effectLst/>
                        </a:rPr>
                        <a:t>Объект проверки</a:t>
                      </a:r>
                    </a:p>
                  </a:txBody>
                  <a:tcPr marL="42622" marR="30444" marT="64623" marB="60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96150"/>
                  </a:ext>
                </a:extLst>
              </a:tr>
              <a:tr h="410273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  <a:tabLst>
                          <a:tab pos="704850" algn="l"/>
                        </a:tabLst>
                      </a:pPr>
                      <a:r>
                        <a:rPr lang="ru-RU" sz="1200" b="0" i="0" u="none" strike="noStrike" cap="none" spc="0" baseline="0" noProof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Остроугольный </a:t>
                      </a: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S=0.43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  <a:tabLst>
                          <a:tab pos="704850" algn="l"/>
                        </a:tabLst>
                      </a:pPr>
                      <a:r>
                        <a:rPr lang="ru-RU" sz="1200" b="0" i="0" u="none" strike="noStrike" cap="none" spc="0" baseline="0" noProof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Остроугольный </a:t>
                      </a: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S=0.43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926541"/>
                  </a:ext>
                </a:extLst>
              </a:tr>
              <a:tr h="410273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  <a:tabLst>
                          <a:tab pos="704850" algn="l"/>
                        </a:tabLst>
                      </a:pPr>
                      <a:r>
                        <a:rPr lang="ru-RU" sz="1200" b="0" i="0" u="none" strike="noStrike" cap="none" spc="0" baseline="0" noProof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Остроугольный </a:t>
                      </a: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S=876.85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200" b="0" i="0" u="none" strike="noStrike" cap="none" spc="0" baseline="0" noProof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Остроугольный </a:t>
                      </a: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S=876.85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215970"/>
                  </a:ext>
                </a:extLst>
              </a:tr>
              <a:tr h="410273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  <a:tabLst>
                          <a:tab pos="704850" algn="l"/>
                        </a:tabLst>
                      </a:pPr>
                      <a:r>
                        <a:rPr lang="ru-RU" sz="1200" b="0" i="0" u="none" strike="noStrike" cap="none" spc="0" baseline="0" noProof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тупоугольный </a:t>
                      </a: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S=236.66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  <a:tabLst>
                          <a:tab pos="704850" algn="l"/>
                        </a:tabLst>
                      </a:pPr>
                      <a:r>
                        <a:rPr lang="ru-RU" sz="1200" b="0" i="0" u="none" strike="noStrike" cap="none" spc="0" baseline="0" noProof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тупоугольный </a:t>
                      </a: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S=236.66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321621"/>
                  </a:ext>
                </a:extLst>
              </a:tr>
              <a:tr h="615408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Сообщение об ошибке: «Некорректные значения сторон треугольника»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Сообщение об ошибке: «Некорректные значения сторон треугольника»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23109"/>
                  </a:ext>
                </a:extLst>
              </a:tr>
              <a:tr h="615408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-2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Сообщение об ошибке: «Некорректные значения сторон треугольника»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Сообщение об ошибке: «Некорректные значения сторон треугольника»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253580"/>
                  </a:ext>
                </a:extLst>
              </a:tr>
              <a:tr h="615408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Сообщение об ошибке: «Треугольник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c </a:t>
                      </a: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такими сторонами не существует»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Сообщение об ошибке: «Треугольник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c </a:t>
                      </a: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такими сторонами не существует»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274709"/>
                  </a:ext>
                </a:extLst>
              </a:tr>
              <a:tr h="410273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  <a:tabLst>
                          <a:tab pos="704850" algn="l"/>
                        </a:tabLst>
                      </a:pPr>
                      <a:r>
                        <a:rPr lang="ru-RU" sz="1200" b="0" i="0" u="none" strike="noStrike" cap="none" spc="0" noProof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Остроугольный </a:t>
                      </a: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S=13.64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  <a:tabLst>
                          <a:tab pos="704850" algn="l"/>
                        </a:tabLst>
                      </a:pPr>
                      <a:r>
                        <a:rPr lang="ru-RU" sz="1200" b="0" i="0" u="none" strike="noStrike" cap="none" spc="0" noProof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Остроугольный </a:t>
                      </a: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S=13.64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089762"/>
                  </a:ext>
                </a:extLst>
              </a:tr>
              <a:tr h="410273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6.1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6.54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5.23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  <a:tabLst>
                          <a:tab pos="704850" algn="l"/>
                        </a:tabLst>
                      </a:pPr>
                      <a:r>
                        <a:rPr lang="ru-RU" sz="1200" b="0" i="0" u="none" strike="noStrike" cap="none" spc="0" noProof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Остроугольный </a:t>
                      </a: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S=14.99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  <a:tabLst>
                          <a:tab pos="704850" algn="l"/>
                        </a:tabLst>
                      </a:pPr>
                      <a:r>
                        <a:rPr lang="ru-RU" sz="1200" b="0" i="0" u="none" strike="noStrike" cap="none" spc="0" noProof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Остроугольный </a:t>
                      </a: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S=14.99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62408"/>
                  </a:ext>
                </a:extLst>
              </a:tr>
              <a:tr h="410273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6,1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6,54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5,23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  <a:tabLst>
                          <a:tab pos="704850" algn="l"/>
                        </a:tabLst>
                      </a:pPr>
                      <a:r>
                        <a:rPr lang="ru-RU" sz="1200" b="0" i="0" u="none" strike="noStrike" cap="none" spc="0" noProof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Остроугольный </a:t>
                      </a: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S=14.99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  <a:tabLst>
                          <a:tab pos="704850" algn="l"/>
                        </a:tabLst>
                      </a:pPr>
                      <a:r>
                        <a:rPr lang="ru-RU" sz="1200" b="0" i="0" u="none" strike="noStrike" cap="none" spc="0" noProof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Остроугольный </a:t>
                      </a: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треугольник, </a:t>
                      </a:r>
                      <a:r>
                        <a:rPr lang="af-Z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S=13.64</a:t>
                      </a:r>
                    </a:p>
                  </a:txBody>
                  <a:tcPr marL="42622" marR="30444" marT="64623" marB="60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34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7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9F4A19BF-297E-320F-2CBA-A74AF54D7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8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404EE-039C-342C-2DDD-5E1D1784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256" y="1562101"/>
            <a:ext cx="4359744" cy="2738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5929345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DashVTI</vt:lpstr>
      <vt:lpstr>Практическая работа №2 Тема: «Тестирование «белым ящиком»» </vt:lpstr>
      <vt:lpstr>Задание 1</vt:lpstr>
      <vt:lpstr>HTML-разметка программы для интерфейса и итоговый интерфейс</vt:lpstr>
      <vt:lpstr>Задание 2. Тестирование программы</vt:lpstr>
      <vt:lpstr>Задание 3</vt:lpstr>
      <vt:lpstr>HTML-разметка программы для интерфейса и итоговый интерфейс</vt:lpstr>
      <vt:lpstr>Задание 4. Тестирование программы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126</cp:revision>
  <dcterms:created xsi:type="dcterms:W3CDTF">2024-01-30T21:29:47Z</dcterms:created>
  <dcterms:modified xsi:type="dcterms:W3CDTF">2024-01-30T21:53:19Z</dcterms:modified>
</cp:coreProperties>
</file>