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A651A-1F2B-400C-A43E-481908172255}" v="383" dt="2024-02-04T21:59:14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24:45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45:29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5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1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452" y="1473966"/>
            <a:ext cx="5674956" cy="230095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dirty="0">
                <a:latin typeface="Segoe UI"/>
                <a:cs typeface="Segoe UI"/>
              </a:rPr>
              <a:t>Практическая работа №2</a:t>
            </a:r>
            <a:br>
              <a:rPr lang="ru-RU" sz="3200" dirty="0">
                <a:latin typeface="Segoe UI"/>
                <a:cs typeface="Segoe UI"/>
              </a:rPr>
            </a:br>
            <a:r>
              <a:rPr lang="ru-RU" sz="3200" dirty="0">
                <a:latin typeface="Segoe UI"/>
                <a:cs typeface="Segoe UI"/>
              </a:rPr>
              <a:t>Тема: «Тестирование «белым ящиком»»</a:t>
            </a:r>
            <a:endParaRPr lang="en-US" sz="3200" dirty="0">
              <a:latin typeface="Segoe UI"/>
              <a:cs typeface="Segoe UI"/>
            </a:endParaRPr>
          </a:p>
          <a:p>
            <a:pPr>
              <a:lnSpc>
                <a:spcPct val="90000"/>
              </a:lnSpc>
            </a:pPr>
            <a:endParaRPr lang="ru-RU" sz="3400" dirty="0">
              <a:latin typeface="Segoe UI"/>
              <a:cs typeface="Segoe UI"/>
            </a:endParaRPr>
          </a:p>
          <a:p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/>
              <a:t>Выполнила студентка</a:t>
            </a:r>
          </a:p>
          <a:p>
            <a:r>
              <a:rPr lang="ru-RU" dirty="0"/>
              <a:t>Группы</a:t>
            </a:r>
            <a:r>
              <a:rPr lang="ru-RU" dirty="0">
                <a:latin typeface="Calibri"/>
                <a:cs typeface="Calibri"/>
              </a:rPr>
              <a:t> 3ИСП-2</a:t>
            </a:r>
          </a:p>
          <a:p>
            <a:r>
              <a:rPr lang="ru-RU" dirty="0"/>
              <a:t>Семиволос Д</a:t>
            </a:r>
            <a:r>
              <a:rPr lang="ru-RU" dirty="0">
                <a:latin typeface="Segoe UI"/>
                <a:cs typeface="Segoe UI"/>
              </a:rPr>
              <a:t>.</a:t>
            </a:r>
            <a:r>
              <a:rPr lang="ru-RU" dirty="0"/>
              <a:t>А</a:t>
            </a:r>
            <a:r>
              <a:rPr lang="ru-RU" dirty="0">
                <a:latin typeface="Segoe UI"/>
                <a:cs typeface="Segoe UI"/>
              </a:rPr>
              <a:t>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493BA"/>
          </a:solidFill>
          <a:ln w="38100" cap="rnd">
            <a:solidFill>
              <a:srgbClr val="C493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88909-B282-7EAA-A2A6-9370D58FE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1" r="6733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4E7EB-471B-010A-A685-076C7690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26497-3208-A2D7-BDAE-C9800964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/>
              <a:t>Логика</a:t>
            </a:r>
            <a:r>
              <a:rPr lang="en-US" sz="2400" dirty="0"/>
              <a:t> </a:t>
            </a:r>
            <a:r>
              <a:rPr lang="en-US" sz="2400" dirty="0" err="1"/>
              <a:t>программы</a:t>
            </a:r>
            <a:r>
              <a:rPr lang="en-US" sz="2400" dirty="0"/>
              <a:t> </a:t>
            </a:r>
            <a:r>
              <a:rPr lang="en-US" sz="2400" dirty="0" err="1"/>
              <a:t>реализована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языке</a:t>
            </a:r>
            <a:r>
              <a:rPr lang="en-US" sz="2400" dirty="0"/>
              <a:t> </a:t>
            </a:r>
            <a:r>
              <a:rPr lang="en-US" sz="2400" dirty="0" err="1"/>
              <a:t>программирования</a:t>
            </a:r>
            <a:r>
              <a:rPr lang="en-US" sz="2400" dirty="0"/>
              <a:t> </a:t>
            </a:r>
            <a:r>
              <a:rPr lang="en-US" sz="2400" dirty="0">
                <a:latin typeface="Calibri"/>
                <a:cs typeface="Calibri"/>
              </a:rPr>
              <a:t>JavaScript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493BA"/>
          </a:solidFill>
          <a:ln w="38100" cap="rnd">
            <a:solidFill>
              <a:srgbClr val="C493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DC7497F1-0764-EA7D-0B27-C8CBFA89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09" y="640080"/>
            <a:ext cx="557278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9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A17BA-BF66-6A29-D1C1-70EE878E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22459-6692-3FE2-0F6D-27CFDA784C6A}"/>
              </a:ext>
            </a:extLst>
          </p:cNvPr>
          <p:cNvSpPr txBox="1"/>
          <p:nvPr/>
        </p:nvSpPr>
        <p:spPr>
          <a:xfrm>
            <a:off x="476640" y="1874993"/>
            <a:ext cx="79572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Интерфейс программы реализован при помощи </a:t>
            </a:r>
            <a:r>
              <a:rPr lang="ru-RU" sz="2000" dirty="0">
                <a:latin typeface="Segoe UI"/>
                <a:cs typeface="Segoe UI"/>
              </a:rPr>
              <a:t>HTML-</a:t>
            </a:r>
            <a:r>
              <a:rPr lang="ru-RU" sz="2000" dirty="0"/>
              <a:t>разметки и </a:t>
            </a:r>
            <a:r>
              <a:rPr lang="ru-RU" sz="2000" dirty="0">
                <a:latin typeface="Segoe UI"/>
                <a:cs typeface="Segoe UI"/>
              </a:rPr>
              <a:t>CSS-</a:t>
            </a:r>
            <a:r>
              <a:rPr lang="ru-RU" sz="2000" dirty="0"/>
              <a:t>стилей</a:t>
            </a:r>
          </a:p>
        </p:txBody>
      </p:sp>
      <p:pic>
        <p:nvPicPr>
          <p:cNvPr id="6" name="Рисунок 5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2FA1CFF-EE17-03B7-2E69-87DF1BB7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47" y="2416925"/>
            <a:ext cx="5568171" cy="4137625"/>
          </a:xfrm>
          <a:prstGeom prst="rect">
            <a:avLst/>
          </a:prstGeom>
        </p:spPr>
      </p:pic>
      <p:pic>
        <p:nvPicPr>
          <p:cNvPr id="9" name="Объект 8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E6E081A-9A53-F210-80D1-01AF200A2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99270" y="1368667"/>
            <a:ext cx="3246063" cy="5186488"/>
          </a:xfrm>
        </p:spPr>
      </p:pic>
    </p:spTree>
    <p:extLst>
      <p:ext uri="{BB962C8B-B14F-4D97-AF65-F5344CB8AC3E}">
        <p14:creationId xmlns:p14="http://schemas.microsoft.com/office/powerpoint/2010/main" val="152265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5EC8C-81E7-D936-29A4-B3E92342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dirty="0"/>
              <a:t>Задание 2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C493BA"/>
          </a:solidFill>
          <a:ln w="38100" cap="rnd">
            <a:solidFill>
              <a:srgbClr val="C493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5F08A-9AFA-0B16-3ED1-7E287B8B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Подготовлен набор тестовых вариантов для обнаружения ошибок в программе </a:t>
            </a:r>
            <a:endParaRPr lang="ru-RU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3772ABD-4FF8-4335-A080-EA7F4BA02745}"/>
              </a:ext>
            </a:extLst>
          </p:cNvPr>
          <p:cNvGraphicFramePr>
            <a:graphicFrameLocks noGrp="1"/>
          </p:cNvGraphicFramePr>
          <p:nvPr/>
        </p:nvGraphicFramePr>
        <p:xfrm>
          <a:off x="4654296" y="695724"/>
          <a:ext cx="6903722" cy="546655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831840">
                  <a:extLst>
                    <a:ext uri="{9D8B030D-6E8A-4147-A177-3AD203B41FA5}">
                      <a16:colId xmlns:a16="http://schemas.microsoft.com/office/drawing/2014/main" val="3184574910"/>
                    </a:ext>
                  </a:extLst>
                </a:gridCol>
                <a:gridCol w="875600">
                  <a:extLst>
                    <a:ext uri="{9D8B030D-6E8A-4147-A177-3AD203B41FA5}">
                      <a16:colId xmlns:a16="http://schemas.microsoft.com/office/drawing/2014/main" val="4270831416"/>
                    </a:ext>
                  </a:extLst>
                </a:gridCol>
                <a:gridCol w="662272">
                  <a:extLst>
                    <a:ext uri="{9D8B030D-6E8A-4147-A177-3AD203B41FA5}">
                      <a16:colId xmlns:a16="http://schemas.microsoft.com/office/drawing/2014/main" val="2292731052"/>
                    </a:ext>
                  </a:extLst>
                </a:gridCol>
                <a:gridCol w="2267005">
                  <a:extLst>
                    <a:ext uri="{9D8B030D-6E8A-4147-A177-3AD203B41FA5}">
                      <a16:colId xmlns:a16="http://schemas.microsoft.com/office/drawing/2014/main" val="37010880"/>
                    </a:ext>
                  </a:extLst>
                </a:gridCol>
                <a:gridCol w="2267005">
                  <a:extLst>
                    <a:ext uri="{9D8B030D-6E8A-4147-A177-3AD203B41FA5}">
                      <a16:colId xmlns:a16="http://schemas.microsoft.com/office/drawing/2014/main" val="2276585985"/>
                    </a:ext>
                  </a:extLst>
                </a:gridCol>
              </a:tblGrid>
              <a:tr h="408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en-US" sz="1100" b="1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</a:p>
                  </a:txBody>
                  <a:tcPr marL="58274" marR="58274" marT="77698" marB="7769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en-US" sz="1100" b="1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</a:p>
                  </a:txBody>
                  <a:tcPr marL="58274" marR="58274" marT="77698" marB="7769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en-US" sz="1100" b="1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</a:p>
                  </a:txBody>
                  <a:tcPr marL="58274" marR="58274" marT="77698" marB="7769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b="1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58274" marR="58274" marT="77698" marB="7769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ru-RU" sz="1100" b="1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Объект проверки</a:t>
                      </a:r>
                    </a:p>
                  </a:txBody>
                  <a:tcPr marL="58274" marR="58274" marT="77698" marB="7769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080856"/>
                  </a:ext>
                </a:extLst>
              </a:tr>
              <a:tr h="749510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Равносторонний треугольник, Площадь = 62.35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Равносторонний треугольник, Площадь = 62.35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406822"/>
                  </a:ext>
                </a:extLst>
              </a:tr>
              <a:tr h="327599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данные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данные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98698"/>
                  </a:ext>
                </a:extLst>
              </a:tr>
              <a:tr h="327599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</a:t>
                      </a:r>
                    </a:p>
                  </a:txBody>
                  <a:tcPr marL="58274" marR="58274" marT="0" marB="7769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данные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данные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757576"/>
                  </a:ext>
                </a:extLst>
              </a:tr>
              <a:tr h="538555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значения сторон треугольника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значения сторон треугольника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26166"/>
                  </a:ext>
                </a:extLst>
              </a:tr>
              <a:tr h="749510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12.1</a:t>
                      </a:r>
                    </a:p>
                  </a:txBody>
                  <a:tcPr marL="58274" marR="58274" marT="0" marB="7769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12.4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Разносторонний треугольник, Площадь = 64.06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Разносторонний треугольник, Площадь = 64.06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893612"/>
                  </a:ext>
                </a:extLst>
              </a:tr>
              <a:tr h="749510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12,1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12,4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Разносторонний треугольник, Площадь = 64.06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Равносторонний треугольник, Площадь = 62.35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237052"/>
                  </a:ext>
                </a:extLst>
              </a:tr>
              <a:tr h="327599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один</a:t>
                      </a:r>
                    </a:p>
                  </a:txBody>
                  <a:tcPr marL="58274" marR="58274" marT="0" marB="7769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данные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данные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916966"/>
                  </a:ext>
                </a:extLst>
              </a:tr>
              <a:tr h="538555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Равнобедренный треугольник, Площадь = 61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Равнобедренный треугольник, Площадь = 61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52379"/>
                  </a:ext>
                </a:extLst>
              </a:tr>
              <a:tr h="749510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</a:p>
                  </a:txBody>
                  <a:tcPr marL="58274" marR="58274" marT="0" marB="7769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Разносторонний треугольник, Площадь = 80.12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Разносторонний треугольник, Площадь = 80.12</a:t>
                      </a:r>
                    </a:p>
                  </a:txBody>
                  <a:tcPr marL="58274" marR="58274" marT="0" marB="776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02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21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0C33C-F0D3-6160-2CB9-12F1F615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600"/>
              <a:t>Задание 3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493BA"/>
          </a:solidFill>
          <a:ln w="38100" cap="rnd">
            <a:solidFill>
              <a:srgbClr val="C493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5B903-993B-FCDA-9A19-913BEC5E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Разработана программа, определяющая вид треугольника и его площадь. Выполнен контроль вводимых чисел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Рисунок 3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0CAC58B-121D-D33F-85B7-CDD60797F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067" y="1045368"/>
            <a:ext cx="6566024" cy="46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8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FE87E-A21B-6B97-2523-3A8D3C6D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A2BE5F-589E-7E00-CE5F-03C2F0C6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098657" cy="1333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Были использованы те же технологии, что и для задачи </a:t>
            </a:r>
            <a:r>
              <a:rPr lang="ru-RU" dirty="0">
                <a:latin typeface="Calibri"/>
                <a:cs typeface="Calibri"/>
              </a:rPr>
              <a:t>1.</a:t>
            </a:r>
          </a:p>
        </p:txBody>
      </p:sp>
      <p:pic>
        <p:nvPicPr>
          <p:cNvPr id="4" name="Рисунок 3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82A4978-DF15-A545-191F-584F7FF1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20" y="2791364"/>
            <a:ext cx="6428117" cy="28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3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94691-4FD0-693A-2C2A-85A82C64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Задание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C79C6-5A9D-6EF7-C3A8-44BAF9BA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/>
              <a:t>Подготовлен набор тестовых вариантов для обнаружения ошибок в программе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493BA"/>
          </a:solidFill>
          <a:ln w="38100" cap="rnd">
            <a:solidFill>
              <a:srgbClr val="C493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0DB47A6-9FE5-94B5-8D2A-5DFCC37CD383}"/>
              </a:ext>
            </a:extLst>
          </p:cNvPr>
          <p:cNvGraphicFramePr>
            <a:graphicFrameLocks noGrp="1"/>
          </p:cNvGraphicFramePr>
          <p:nvPr/>
        </p:nvGraphicFramePr>
        <p:xfrm>
          <a:off x="4654296" y="1203525"/>
          <a:ext cx="7214619" cy="4423524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060378">
                  <a:extLst>
                    <a:ext uri="{9D8B030D-6E8A-4147-A177-3AD203B41FA5}">
                      <a16:colId xmlns:a16="http://schemas.microsoft.com/office/drawing/2014/main" val="1322242241"/>
                    </a:ext>
                  </a:extLst>
                </a:gridCol>
                <a:gridCol w="1059737">
                  <a:extLst>
                    <a:ext uri="{9D8B030D-6E8A-4147-A177-3AD203B41FA5}">
                      <a16:colId xmlns:a16="http://schemas.microsoft.com/office/drawing/2014/main" val="249171016"/>
                    </a:ext>
                  </a:extLst>
                </a:gridCol>
                <a:gridCol w="932660">
                  <a:extLst>
                    <a:ext uri="{9D8B030D-6E8A-4147-A177-3AD203B41FA5}">
                      <a16:colId xmlns:a16="http://schemas.microsoft.com/office/drawing/2014/main" val="3372788147"/>
                    </a:ext>
                  </a:extLst>
                </a:gridCol>
                <a:gridCol w="2080922">
                  <a:extLst>
                    <a:ext uri="{9D8B030D-6E8A-4147-A177-3AD203B41FA5}">
                      <a16:colId xmlns:a16="http://schemas.microsoft.com/office/drawing/2014/main" val="1359992301"/>
                    </a:ext>
                  </a:extLst>
                </a:gridCol>
                <a:gridCol w="2080922">
                  <a:extLst>
                    <a:ext uri="{9D8B030D-6E8A-4147-A177-3AD203B41FA5}">
                      <a16:colId xmlns:a16="http://schemas.microsoft.com/office/drawing/2014/main" val="675455106"/>
                    </a:ext>
                  </a:extLst>
                </a:gridCol>
              </a:tblGrid>
              <a:tr h="4058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en-US" sz="1100" b="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</a:p>
                  </a:txBody>
                  <a:tcPr marL="96247" marR="55527" marT="74036" marB="7403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en-US" sz="1100" b="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</a:p>
                  </a:txBody>
                  <a:tcPr marL="96247" marR="55527" marT="74036" marB="740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en-US" sz="1100" b="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</a:p>
                  </a:txBody>
                  <a:tcPr marL="96247" marR="55527" marT="74036" marB="740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b="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96247" marR="55527" marT="74036" marB="740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ru-RU" sz="1100" b="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Объект проверки</a:t>
                      </a:r>
                    </a:p>
                  </a:txBody>
                  <a:tcPr marL="96247" marR="55527" marT="74036" marB="740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9516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Остроугольный треугольник, Площадь = 62.35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Остроугольный треугольник, Площадь = 62.35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45056"/>
                  </a:ext>
                </a:extLst>
              </a:tr>
              <a:tr h="350439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данные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данные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36652"/>
                  </a:ext>
                </a:extLst>
              </a:tr>
              <a:tr h="350439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данные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данные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970399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значения сторон треугольника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значения сторон треугольника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97466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12.1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12.4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Остроугольный треугольник, Площадь = 64.06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Остроугольный треугольник, Площадь = 64.06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6209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12,1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12,4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Остроугольный треугольник, Площадь = 64.06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Остроугольный треугольник, Площадь = 64.06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803023"/>
                  </a:ext>
                </a:extLst>
              </a:tr>
              <a:tr h="350439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один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данные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Неверные данные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599800"/>
                  </a:ext>
                </a:extLst>
              </a:tr>
              <a:tr h="350439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Невозможный треугольник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Невозможный треугольник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45169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4,5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Остроугольный треугольник, Площадь = 6.67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Остроугольный треугольник, Площадь = 6.67</a:t>
                      </a:r>
                    </a:p>
                  </a:txBody>
                  <a:tcPr marL="96247" marR="55527" marT="74036" marB="7403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0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61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круг, искусство, блюдо, посуда&#10;&#10;Автоматически созданное описание">
            <a:extLst>
              <a:ext uri="{FF2B5EF4-FFF2-40B4-BE49-F238E27FC236}">
                <a16:creationId xmlns:a16="http://schemas.microsoft.com/office/drawing/2014/main" id="{BAB2422C-C7BD-20F7-E884-B5387A1A0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7566" r="-1" b="1588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0E34C-765A-D486-9E5D-156E1AAA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06" y="1122363"/>
            <a:ext cx="12091358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err="1"/>
              <a:t>Спасибо</a:t>
            </a:r>
            <a:r>
              <a:rPr lang="en-US" sz="7000" dirty="0"/>
              <a:t> </a:t>
            </a:r>
            <a:r>
              <a:rPr lang="en-US" sz="7000" err="1"/>
              <a:t>за</a:t>
            </a:r>
            <a:r>
              <a:rPr lang="en-US" sz="7000" dirty="0"/>
              <a:t> </a:t>
            </a:r>
            <a:r>
              <a:rPr lang="en-US" sz="7000" err="1"/>
              <a:t>внимание</a:t>
            </a:r>
            <a:r>
              <a:rPr lang="en-US" sz="7000" dirty="0"/>
              <a:t>!</a:t>
            </a:r>
            <a:endParaRPr 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3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493BA"/>
      </a:accent1>
      <a:accent2>
        <a:srgbClr val="BA7F94"/>
      </a:accent2>
      <a:accent3>
        <a:srgbClr val="C69996"/>
      </a:accent3>
      <a:accent4>
        <a:srgbClr val="BA9B7F"/>
      </a:accent4>
      <a:accent5>
        <a:srgbClr val="A9A480"/>
      </a:accent5>
      <a:accent6>
        <a:srgbClr val="9AAA74"/>
      </a:accent6>
      <a:hlink>
        <a:srgbClr val="568E62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Широкоэкранный</PresentationFormat>
  <Paragraphs>117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The Hand Bold</vt:lpstr>
      <vt:lpstr>The Serif Hand Black</vt:lpstr>
      <vt:lpstr>Times New Roman</vt:lpstr>
      <vt:lpstr>SketchyVTI</vt:lpstr>
      <vt:lpstr>Практическая работа №2 Тема: «Тестирование «белым ящиком»»  </vt:lpstr>
      <vt:lpstr>Задание 1</vt:lpstr>
      <vt:lpstr>Интерфейс программы</vt:lpstr>
      <vt:lpstr>Задание 2</vt:lpstr>
      <vt:lpstr>Задание 3</vt:lpstr>
      <vt:lpstr>Интерфейс программы</vt:lpstr>
      <vt:lpstr>Задание 4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User</cp:lastModifiedBy>
  <cp:revision>119</cp:revision>
  <dcterms:created xsi:type="dcterms:W3CDTF">2024-02-04T19:39:07Z</dcterms:created>
  <dcterms:modified xsi:type="dcterms:W3CDTF">2024-02-04T22:01:53Z</dcterms:modified>
</cp:coreProperties>
</file>