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58AC3-964C-4E06-B0E5-37FF1281261D}" v="57" dt="2024-02-06T13:49:59.349"/>
    <p1510:client id="{35939CAF-5177-4584-ADF0-F6851EB9607F}" v="170" dt="2024-02-05T19:09:06.779"/>
    <p1510:client id="{5461B397-8D12-4BBD-AEBB-E594EA8EF204}" v="298" dt="2024-02-07T06:11:00.782"/>
    <p1510:client id="{98301097-1FEB-4FB0-9D40-D11084373AB1}" v="1" dt="2024-02-07T05:59:17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1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4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1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9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4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2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0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8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42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3" descr="Абстрактная женетик Concept">
            <a:extLst>
              <a:ext uri="{FF2B5EF4-FFF2-40B4-BE49-F238E27FC236}">
                <a16:creationId xmlns:a16="http://schemas.microsoft.com/office/drawing/2014/main" id="{C49B6773-2211-9DA6-E055-4BC858B3D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87" r="6" b="1825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5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9491" y="1247140"/>
            <a:ext cx="4026925" cy="34508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200" dirty="0">
                <a:solidFill>
                  <a:srgbClr val="FFFFFF"/>
                </a:solidFill>
                <a:ea typeface="+mj-lt"/>
                <a:cs typeface="+mj-lt"/>
              </a:rPr>
              <a:t>Практическая работа №3</a:t>
            </a:r>
            <a:br>
              <a:rPr lang="ru-RU" sz="3200" dirty="0">
                <a:ea typeface="+mj-lt"/>
                <a:cs typeface="+mj-lt"/>
              </a:rPr>
            </a:br>
            <a:r>
              <a:rPr lang="ru-RU" sz="3200" dirty="0">
                <a:solidFill>
                  <a:srgbClr val="FFFFFF"/>
                </a:solidFill>
                <a:ea typeface="+mj-lt"/>
                <a:cs typeface="+mj-lt"/>
              </a:rPr>
              <a:t>Тема: </a:t>
            </a:r>
            <a:r>
              <a:rPr lang="ru-RU" sz="3200" dirty="0">
                <a:solidFill>
                  <a:srgbClr val="FFFFFF"/>
                </a:solidFill>
                <a:latin typeface="Times New Roman"/>
                <a:cs typeface="Times New Roman"/>
              </a:rPr>
              <a:t>Тестирование «Черным ящиком»</a:t>
            </a:r>
          </a:p>
          <a:p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FFFF"/>
                </a:solidFill>
                <a:latin typeface="Segoe UI"/>
                <a:cs typeface="Segoe UI"/>
              </a:rPr>
              <a:t>Выполнил</a:t>
            </a:r>
          </a:p>
          <a:p>
            <a:pPr>
              <a:lnSpc>
                <a:spcPct val="90000"/>
              </a:lnSpc>
            </a:pPr>
            <a:r>
              <a:rPr lang="ru-RU" dirty="0">
                <a:solidFill>
                  <a:srgbClr val="FFFFFF"/>
                </a:solidFill>
                <a:latin typeface="Segoe UI"/>
                <a:cs typeface="Segoe UI"/>
              </a:rPr>
              <a:t>Студент группы 3ИСП-2</a:t>
            </a:r>
          </a:p>
          <a:p>
            <a:r>
              <a:rPr lang="ru-RU" dirty="0" err="1">
                <a:solidFill>
                  <a:srgbClr val="FFFFFF"/>
                </a:solidFill>
                <a:latin typeface="Segoe UI"/>
                <a:cs typeface="Segoe UI"/>
              </a:rPr>
              <a:t>Сейдалиев</a:t>
            </a:r>
            <a:r>
              <a:rPr lang="ru-RU" dirty="0">
                <a:solidFill>
                  <a:srgbClr val="FFFFFF"/>
                </a:solidFill>
                <a:latin typeface="Segoe UI"/>
                <a:cs typeface="Segoe UI"/>
              </a:rPr>
              <a:t> А.Э.</a:t>
            </a:r>
            <a:endParaRPr lang="ru-RU" dirty="0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491D2-B190-2C5D-FA4A-6AFF306A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ru-RU" dirty="0"/>
              <a:t>Задание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5901C1-4CAC-AE34-0D93-26D12640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786777"/>
            <a:ext cx="3659975" cy="4299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Разработана программа "Калькулятор" с небольшими багами.</a:t>
            </a:r>
          </a:p>
          <a:p>
            <a:r>
              <a:rPr lang="ru-RU" sz="2000" dirty="0">
                <a:latin typeface="Times New Roman"/>
                <a:cs typeface="Times New Roman"/>
              </a:rPr>
              <a:t>На рисунке представлен код программы на языке программирования JavaScript</a:t>
            </a:r>
            <a:endParaRPr lang="ru-RU" sz="2000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BB31E81-BC26-FBDB-B9F8-26CE9862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960" y="1779917"/>
            <a:ext cx="5971071" cy="3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A9C1C-14BB-EBFE-FCB1-12BE4D1B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7200690" cy="1550419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FFFFFF"/>
                </a:solidFill>
                <a:ea typeface="+mj-lt"/>
                <a:cs typeface="+mj-lt"/>
              </a:rPr>
              <a:t>HTML-разметка и CSS-стили программы для интерфейса и итоговый интерфейс</a:t>
            </a:r>
          </a:p>
          <a:p>
            <a:endParaRPr lang="ru-RU" sz="3600" dirty="0"/>
          </a:p>
        </p:txBody>
      </p:sp>
      <p:pic>
        <p:nvPicPr>
          <p:cNvPr id="4" name="Объект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4139DDE-0104-2F3A-2604-75A1EE086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4605" y="2180711"/>
            <a:ext cx="3215049" cy="4402347"/>
          </a:xfrm>
        </p:spPr>
      </p:pic>
      <p:pic>
        <p:nvPicPr>
          <p:cNvPr id="5" name="Рисунок 4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0BC86B2-2D43-CF2A-D495-6F68B068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967" y="63260"/>
            <a:ext cx="3010293" cy="67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0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953" y="1375495"/>
            <a:ext cx="1133856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1146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90B11-83AD-3ABF-3EFE-5A30FA51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858" y="2440460"/>
            <a:ext cx="3854397" cy="22575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err="1"/>
              <a:t>Интерфейс</a:t>
            </a:r>
            <a:r>
              <a:rPr lang="en-US" sz="2800" dirty="0"/>
              <a:t> </a:t>
            </a:r>
            <a:r>
              <a:rPr lang="en-US" sz="2800" err="1"/>
              <a:t>программы</a:t>
            </a:r>
            <a:r>
              <a:rPr lang="en-US" sz="2800" dirty="0"/>
              <a:t> </a:t>
            </a:r>
            <a:br>
              <a:rPr lang="en-US" sz="2800" dirty="0"/>
            </a:br>
            <a:r>
              <a:rPr lang="en-US" sz="2800" dirty="0"/>
              <a:t>"</a:t>
            </a:r>
            <a:r>
              <a:rPr lang="en-US" sz="2800" err="1"/>
              <a:t>Калькулятор</a:t>
            </a:r>
            <a:r>
              <a:rPr lang="en-US" sz="2800" dirty="0"/>
              <a:t>"</a:t>
            </a:r>
            <a:endParaRPr lang="ru-RU"/>
          </a:p>
        </p:txBody>
      </p:sp>
      <p:pic>
        <p:nvPicPr>
          <p:cNvPr id="4" name="Объект 3" descr="Изображение выглядит как снимок экрана, текст, Прямоугольник, прямоугольный&#10;&#10;Автоматически созданное описание">
            <a:extLst>
              <a:ext uri="{FF2B5EF4-FFF2-40B4-BE49-F238E27FC236}">
                <a16:creationId xmlns:a16="http://schemas.microsoft.com/office/drawing/2014/main" id="{251446B7-E59B-AFF6-D593-0D2D17B7B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399" y="1822419"/>
            <a:ext cx="4971087" cy="36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0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2E52D-AEB2-D5D6-849D-BD5B53A6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DC9BF5-358A-0A97-D035-DBA61A7C9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655" y="1662475"/>
            <a:ext cx="9486690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Проведено тестирование "Калькулятора", все итоги, предложения по исправлению ошибок и пожелания пользователей приведены в Таблице №1</a:t>
            </a:r>
          </a:p>
        </p:txBody>
      </p:sp>
      <p:pic>
        <p:nvPicPr>
          <p:cNvPr id="1026" name="Picture 2" descr="Что такое тестирование производительности?">
            <a:extLst>
              <a:ext uri="{FF2B5EF4-FFF2-40B4-BE49-F238E27FC236}">
                <a16:creationId xmlns:a16="http://schemas.microsoft.com/office/drawing/2014/main" id="{C22A78C0-6A07-4222-A3F2-12065BC22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529" y="2912752"/>
            <a:ext cx="6118412" cy="354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2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6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1301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77549-3DFF-EB78-C013-A9CC43D0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455362"/>
            <a:ext cx="7846501" cy="1550419"/>
          </a:xfrm>
        </p:spPr>
        <p:txBody>
          <a:bodyPr>
            <a:normAutofit/>
          </a:bodyPr>
          <a:lstStyle/>
          <a:p>
            <a:r>
              <a:rPr lang="ru-RU"/>
              <a:t>Таблица 1</a:t>
            </a:r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90007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31E393-6ED2-4C5B-BB0B-50609AEC558E}"/>
              </a:ext>
            </a:extLst>
          </p:cNvPr>
          <p:cNvSpPr/>
          <p:nvPr/>
        </p:nvSpPr>
        <p:spPr>
          <a:xfrm>
            <a:off x="9421301" y="0"/>
            <a:ext cx="1653098" cy="68579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1CF114C-F05F-0C7F-5000-2007981A0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359592"/>
              </p:ext>
            </p:extLst>
          </p:nvPr>
        </p:nvGraphicFramePr>
        <p:xfrm>
          <a:off x="531961" y="1581509"/>
          <a:ext cx="10530276" cy="471982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935192">
                  <a:extLst>
                    <a:ext uri="{9D8B030D-6E8A-4147-A177-3AD203B41FA5}">
                      <a16:colId xmlns:a16="http://schemas.microsoft.com/office/drawing/2014/main" val="2976277435"/>
                    </a:ext>
                  </a:extLst>
                </a:gridCol>
                <a:gridCol w="2629288">
                  <a:extLst>
                    <a:ext uri="{9D8B030D-6E8A-4147-A177-3AD203B41FA5}">
                      <a16:colId xmlns:a16="http://schemas.microsoft.com/office/drawing/2014/main" val="2085653003"/>
                    </a:ext>
                  </a:extLst>
                </a:gridCol>
                <a:gridCol w="2174520">
                  <a:extLst>
                    <a:ext uri="{9D8B030D-6E8A-4147-A177-3AD203B41FA5}">
                      <a16:colId xmlns:a16="http://schemas.microsoft.com/office/drawing/2014/main" val="3050229230"/>
                    </a:ext>
                  </a:extLst>
                </a:gridCol>
                <a:gridCol w="1245890">
                  <a:extLst>
                    <a:ext uri="{9D8B030D-6E8A-4147-A177-3AD203B41FA5}">
                      <a16:colId xmlns:a16="http://schemas.microsoft.com/office/drawing/2014/main" val="913650929"/>
                    </a:ext>
                  </a:extLst>
                </a:gridCol>
                <a:gridCol w="2330738">
                  <a:extLst>
                    <a:ext uri="{9D8B030D-6E8A-4147-A177-3AD203B41FA5}">
                      <a16:colId xmlns:a16="http://schemas.microsoft.com/office/drawing/2014/main" val="428260769"/>
                    </a:ext>
                  </a:extLst>
                </a:gridCol>
                <a:gridCol w="1214648">
                  <a:extLst>
                    <a:ext uri="{9D8B030D-6E8A-4147-A177-3AD203B41FA5}">
                      <a16:colId xmlns:a16="http://schemas.microsoft.com/office/drawing/2014/main" val="3758789988"/>
                    </a:ext>
                  </a:extLst>
                </a:gridCol>
              </a:tblGrid>
              <a:tr h="6418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ru-RU" sz="1100" b="1" cap="none" spc="0" dirty="0">
                          <a:solidFill>
                            <a:schemeClr val="bg1"/>
                          </a:solidFill>
                          <a:effectLst/>
                        </a:rPr>
                        <a:t>Название теста</a:t>
                      </a:r>
                    </a:p>
                  </a:txBody>
                  <a:tcPr marL="21563" marR="15402" marT="30806" marB="30806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ru-RU" sz="1100" b="1" cap="none" spc="0" dirty="0">
                          <a:solidFill>
                            <a:schemeClr val="bg1"/>
                          </a:solidFill>
                          <a:effectLst/>
                        </a:rPr>
                        <a:t>Описание сценария</a:t>
                      </a:r>
                    </a:p>
                  </a:txBody>
                  <a:tcPr marL="21563" marR="15402" marT="30806" marB="30806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ru-RU" sz="1100" b="1" cap="none" spc="0" dirty="0">
                          <a:solidFill>
                            <a:schemeClr val="bg1"/>
                          </a:solidFill>
                          <a:effectLst/>
                        </a:rPr>
                        <a:t>Входные данные</a:t>
                      </a:r>
                    </a:p>
                  </a:txBody>
                  <a:tcPr marL="21563" marR="15402" marT="30806" marB="30806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b="1" cap="none" spc="0" dirty="0">
                          <a:solidFill>
                            <a:schemeClr val="bg1"/>
                          </a:solidFill>
                          <a:effectLst/>
                        </a:rPr>
                        <a:t>Удачное\</a:t>
                      </a:r>
                    </a:p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b="1" cap="none" spc="0" dirty="0">
                          <a:solidFill>
                            <a:schemeClr val="bg1"/>
                          </a:solidFill>
                          <a:effectLst/>
                        </a:rPr>
                        <a:t>неудачное тестирование</a:t>
                      </a:r>
                    </a:p>
                  </a:txBody>
                  <a:tcPr marL="21563" marR="15402" marT="30806" marB="30806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b="1" cap="none" spc="0" dirty="0">
                          <a:solidFill>
                            <a:schemeClr val="bg1"/>
                          </a:solidFill>
                          <a:effectLst/>
                        </a:rPr>
                        <a:t>Предложения по исправлению найденных ошибок</a:t>
                      </a:r>
                    </a:p>
                  </a:txBody>
                  <a:tcPr marL="21563" marR="15402" marT="30806" marB="30806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704850" algn="l"/>
                        </a:tabLst>
                      </a:pPr>
                      <a:r>
                        <a:rPr lang="ru-RU" sz="1100" b="1" cap="none" spc="0" dirty="0">
                          <a:solidFill>
                            <a:schemeClr val="bg1"/>
                          </a:solidFill>
                          <a:effectLst/>
                        </a:rPr>
                        <a:t>Пожелания пользователей</a:t>
                      </a:r>
                    </a:p>
                  </a:txBody>
                  <a:tcPr marL="21563" marR="15402" marT="30806" marB="30806" anchor="ctr">
                    <a:lnL w="12700" cmpd="sng">
                      <a:solidFill>
                        <a:schemeClr val="tx1"/>
                      </a:solidFill>
                    </a:lnL>
                    <a:lnR w="12700" cmpd="sng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688970"/>
                  </a:ext>
                </a:extLst>
              </a:tr>
              <a:tr h="434224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Функция суммы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Сложение двух положительных чисел, Проверка результата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Первая переменная = 13 Вторая переменная = 2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Неудачное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Кнопки суммы и разности поменять местами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857256"/>
                  </a:ext>
                </a:extLst>
              </a:tr>
              <a:tr h="434224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Функция разности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Вычитание двух положительных чисел, Проверка результата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Первая переменная = 5 Вторая переменная = 9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Неудачное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Кнопки разности и суммы поменять местами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03393"/>
                  </a:ext>
                </a:extLst>
              </a:tr>
              <a:tr h="434224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Функция деления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Деление двух положительных чисел, Проверка результата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Первая переменная = 1 Вторая переменная = 7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Удачное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227582"/>
                  </a:ext>
                </a:extLst>
              </a:tr>
              <a:tr h="434224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Функция умножения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Умножение двух положительных чисел, Проверка результата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Первая переменная = 3 Вторая переменная = 0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Удачное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64201"/>
                  </a:ext>
                </a:extLst>
              </a:tr>
              <a:tr h="434224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Функция суммы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Сложение двух отрицательных чисел, Проверка результата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Первая переменная = -7 Вторая переменная = -10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Неудачное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Кнопки суммы и разности поменять местами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185907"/>
                  </a:ext>
                </a:extLst>
              </a:tr>
              <a:tr h="434224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Функция разности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Вычитание двух отрицательных чисел, Проверка результата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Первая переменная = -5 Вторая переменная = -2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Неудачное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Кнопки разности и суммы поменять местами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684134"/>
                  </a:ext>
                </a:extLst>
              </a:tr>
              <a:tr h="434224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Функция деления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Деление двух отрицательных чисел, Проверка результата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Первая переменная = -4 Вторая переменная = -8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Удачное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216883"/>
                  </a:ext>
                </a:extLst>
              </a:tr>
              <a:tr h="434224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Функция умножения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Умножение двух отрицательных чисел, Проверка результата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Первая переменная = -4 Вторая переменная = -3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Удачное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388461"/>
                  </a:ext>
                </a:extLst>
              </a:tr>
              <a:tr h="604136"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Функция деления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Деление двух чисел, Проверка результата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Первая переменная = 5 Вторая переменная = 0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Удачное.</a:t>
                      </a:r>
                    </a:p>
                    <a:p>
                      <a:pPr algn="just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Сообщение об ошибке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04850" algn="l"/>
                        </a:tabLst>
                      </a:pPr>
                      <a:r>
                        <a:rPr lang="ru-RU" sz="11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21563" marR="15402" marT="0" marB="30806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00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94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Абстрактная женетик Concept">
            <a:extLst>
              <a:ext uri="{FF2B5EF4-FFF2-40B4-BE49-F238E27FC236}">
                <a16:creationId xmlns:a16="http://schemas.microsoft.com/office/drawing/2014/main" id="{7FDEBD69-2E15-3585-67AC-855F50655D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95" r="-1" b="2024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5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565152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B6CA2-0828-91BE-79ED-9300AB6A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749" y="757451"/>
            <a:ext cx="9626949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Спасибо за внимание!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196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312</Words>
  <Application>Microsoft Office PowerPoint</Application>
  <PresentationFormat>Широкоэкранный</PresentationFormat>
  <Paragraphs>75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Neue Haas Grotesk Text Pro</vt:lpstr>
      <vt:lpstr>Segoe UI</vt:lpstr>
      <vt:lpstr>Times New Roman</vt:lpstr>
      <vt:lpstr>InterweaveVTI</vt:lpstr>
      <vt:lpstr>Практическая работа №3 Тема: Тестирование «Черным ящиком» </vt:lpstr>
      <vt:lpstr>Задание 1</vt:lpstr>
      <vt:lpstr>HTML-разметка и CSS-стили программы для интерфейса и итоговый интерфейс </vt:lpstr>
      <vt:lpstr>Интерфейс программы  "Калькулятор"</vt:lpstr>
      <vt:lpstr>Задание 2</vt:lpstr>
      <vt:lpstr>Таблица 1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User</cp:lastModifiedBy>
  <cp:revision>134</cp:revision>
  <dcterms:created xsi:type="dcterms:W3CDTF">2024-02-05T18:37:21Z</dcterms:created>
  <dcterms:modified xsi:type="dcterms:W3CDTF">2024-02-07T06:16:17Z</dcterms:modified>
</cp:coreProperties>
</file>