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B3806-83D9-4D1C-82C5-9EB9647A0956}" v="225" dt="2024-02-07T05:50:06.262"/>
    <p1510:client id="{C487E135-5CDA-4767-A18B-8443EBC72B08}" v="467" dt="2024-02-05T13:12:46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35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5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0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52294" y="1079500"/>
            <a:ext cx="4538875" cy="21384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z="3200" dirty="0">
                <a:ea typeface="+mj-lt"/>
                <a:cs typeface="+mj-lt"/>
              </a:rPr>
              <a:t>Практическая работа №3</a:t>
            </a:r>
            <a:br>
              <a:rPr lang="ru-RU" sz="3200" dirty="0">
                <a:ea typeface="+mj-lt"/>
                <a:cs typeface="+mj-lt"/>
              </a:rPr>
            </a:br>
            <a:r>
              <a:rPr lang="ru-RU" sz="3200" dirty="0">
                <a:ea typeface="+mj-lt"/>
                <a:cs typeface="+mj-lt"/>
              </a:rPr>
              <a:t>Тема: </a:t>
            </a:r>
            <a:r>
              <a:rPr lang="ru-RU" sz="3200" dirty="0">
                <a:latin typeface="Times New Roman"/>
                <a:ea typeface="+mj-lt"/>
                <a:cs typeface="Times New Roman"/>
              </a:rPr>
              <a:t>Тестирование «Черным ящиком»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Выполнила</a:t>
            </a:r>
            <a:endParaRPr lang="ru-RU" dirty="0"/>
          </a:p>
          <a:p>
            <a:pPr algn="l"/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Студентка группы 3ИСП-2</a:t>
            </a:r>
          </a:p>
          <a:p>
            <a:pPr algn="l"/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Семиволос Д.А.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E26CC-7B70-59B3-F1DC-FD2F2B7A6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94" r="14772" b="4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7B221-D7D9-401D-0FFE-08F77E23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019" y="186757"/>
            <a:ext cx="4457690" cy="59941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dirty="0" err="1"/>
              <a:t>Задание</a:t>
            </a:r>
            <a:r>
              <a:rPr lang="en-US" dirty="0"/>
              <a:t>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76D8C-97FF-C5C6-ADD5-AE3CBC85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531815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US" sz="1800"/>
              <a:t>На языке программирования JavaScript реализован калькулятор с небольшими башами в коде.</a:t>
            </a:r>
            <a:endParaRPr lang="en-US" sz="1800">
              <a:solidFill>
                <a:srgbClr val="000000">
                  <a:alpha val="60000"/>
                </a:srgbClr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F3F6789-70E5-952E-6679-6F18E3E9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9" y="657852"/>
            <a:ext cx="4842904" cy="601958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4EC278C-9742-7269-1120-9D9705C2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46" y="2603202"/>
            <a:ext cx="6068581" cy="40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6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B61DB-95B5-79E5-6593-0F78CB06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60" y="309025"/>
            <a:ext cx="5439918" cy="609629"/>
          </a:xfrm>
        </p:spPr>
        <p:txBody>
          <a:bodyPr>
            <a:normAutofit/>
          </a:bodyPr>
          <a:lstStyle/>
          <a:p>
            <a:r>
              <a:rPr lang="ru-RU" sz="2800" dirty="0"/>
              <a:t>HTML разметка и CSS стили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8B6AF5B-8941-C753-350B-18753D0F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994" y="1542153"/>
            <a:ext cx="3915674" cy="5017851"/>
          </a:xfrm>
        </p:spPr>
      </p:pic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C6B3AEF-2C0A-7381-90B7-78CFE042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360" y="490267"/>
            <a:ext cx="3511130" cy="6121879"/>
          </a:xfrm>
          <a:prstGeom prst="rect">
            <a:avLst/>
          </a:prstGeom>
        </p:spPr>
      </p:pic>
      <p:pic>
        <p:nvPicPr>
          <p:cNvPr id="8" name="Рисунок 7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37315ABF-56D9-0201-F37B-24C7562A6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14" b="-1072"/>
          <a:stretch/>
        </p:blipFill>
        <p:spPr>
          <a:xfrm>
            <a:off x="396816" y="134254"/>
            <a:ext cx="1579538" cy="8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603E5-55F6-DDA3-1BD7-95726EA5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Вид программы "Калькулятор"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3CA365D-EF30-DD97-DF25-614D4AD8C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89" y="668662"/>
            <a:ext cx="4996212" cy="552067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7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4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3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73DD1-9615-3C19-FAE4-4EDABBA7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ru-RU" dirty="0"/>
              <a:t>Задание 2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F79BF-33CC-5126-9CD2-59EB04AB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>
            <a:normAutofit/>
          </a:bodyPr>
          <a:lstStyle/>
          <a:p>
            <a:pPr marL="359410" indent="-359410"/>
            <a:r>
              <a:rPr lang="ru-RU"/>
              <a:t>Выполнено тестирование программы, результаты приведены в таблице (см. Таблица 1).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Тестирование программы Изображения – скачать бесплатно на ...">
            <a:extLst>
              <a:ext uri="{FF2B5EF4-FFF2-40B4-BE49-F238E27FC236}">
                <a16:creationId xmlns:a16="http://schemas.microsoft.com/office/drawing/2014/main" id="{F96E1EDD-1CC3-7AEC-2B51-36AA6224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D6F8-C105-D38B-C1E6-D3A65286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8" y="140105"/>
            <a:ext cx="1730915" cy="419711"/>
          </a:xfrm>
        </p:spPr>
        <p:txBody>
          <a:bodyPr wrap="square" anchor="ctr">
            <a:normAutofit/>
          </a:bodyPr>
          <a:lstStyle/>
          <a:p>
            <a:pPr algn="ctr"/>
            <a:r>
              <a:rPr lang="ru-RU" sz="1800"/>
              <a:t>Таблица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A4B83C3-BAA5-58B4-A97A-24D883473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12874"/>
              </p:ext>
            </p:extLst>
          </p:nvPr>
        </p:nvGraphicFramePr>
        <p:xfrm>
          <a:off x="761999" y="560717"/>
          <a:ext cx="10857533" cy="598719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605063">
                  <a:extLst>
                    <a:ext uri="{9D8B030D-6E8A-4147-A177-3AD203B41FA5}">
                      <a16:colId xmlns:a16="http://schemas.microsoft.com/office/drawing/2014/main" val="1422679482"/>
                    </a:ext>
                  </a:extLst>
                </a:gridCol>
                <a:gridCol w="2747585">
                  <a:extLst>
                    <a:ext uri="{9D8B030D-6E8A-4147-A177-3AD203B41FA5}">
                      <a16:colId xmlns:a16="http://schemas.microsoft.com/office/drawing/2014/main" val="719491777"/>
                    </a:ext>
                  </a:extLst>
                </a:gridCol>
                <a:gridCol w="1671483">
                  <a:extLst>
                    <a:ext uri="{9D8B030D-6E8A-4147-A177-3AD203B41FA5}">
                      <a16:colId xmlns:a16="http://schemas.microsoft.com/office/drawing/2014/main" val="1217240241"/>
                    </a:ext>
                  </a:extLst>
                </a:gridCol>
                <a:gridCol w="845064">
                  <a:extLst>
                    <a:ext uri="{9D8B030D-6E8A-4147-A177-3AD203B41FA5}">
                      <a16:colId xmlns:a16="http://schemas.microsoft.com/office/drawing/2014/main" val="3462726170"/>
                    </a:ext>
                  </a:extLst>
                </a:gridCol>
                <a:gridCol w="2107658">
                  <a:extLst>
                    <a:ext uri="{9D8B030D-6E8A-4147-A177-3AD203B41FA5}">
                      <a16:colId xmlns:a16="http://schemas.microsoft.com/office/drawing/2014/main" val="1361062961"/>
                    </a:ext>
                  </a:extLst>
                </a:gridCol>
                <a:gridCol w="1880680">
                  <a:extLst>
                    <a:ext uri="{9D8B030D-6E8A-4147-A177-3AD203B41FA5}">
                      <a16:colId xmlns:a16="http://schemas.microsoft.com/office/drawing/2014/main" val="2809458145"/>
                    </a:ext>
                  </a:extLst>
                </a:gridCol>
              </a:tblGrid>
              <a:tr h="789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Название теста</a:t>
                      </a:r>
                    </a:p>
                  </a:txBody>
                  <a:tcPr marL="30788" marR="21991" marT="43983" marB="43983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Описание сценария</a:t>
                      </a:r>
                    </a:p>
                  </a:txBody>
                  <a:tcPr marL="30788" marR="21991" marT="43983" marB="43983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Входные данные</a:t>
                      </a:r>
                    </a:p>
                  </a:txBody>
                  <a:tcPr marL="30788" marR="21991" marT="43983" marB="43983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Удачное\</a:t>
                      </a:r>
                    </a:p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неудачное тестирование</a:t>
                      </a:r>
                    </a:p>
                  </a:txBody>
                  <a:tcPr marL="30788" marR="21991" marT="43983" marB="43983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Предложения по исправлению найденных ошибок</a:t>
                      </a:r>
                    </a:p>
                  </a:txBody>
                  <a:tcPr marL="30788" marR="21991" marT="43983" marB="43983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Пожелания пользователей</a:t>
                      </a:r>
                    </a:p>
                  </a:txBody>
                  <a:tcPr marL="30788" marR="21991" marT="43983" marB="43983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5221"/>
                  </a:ext>
                </a:extLst>
              </a:tr>
              <a:tr h="476932"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Функция суммы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Сложение двух положительных чисел, Проверка результата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Первая переменная = 3 Вторая переменная = 8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Неудачное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Функции сложения и вычитания поменять местами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Улучшить интерфейс ввода и вывода результатов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37608"/>
                  </a:ext>
                </a:extLst>
              </a:tr>
              <a:tr h="476932"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Функция разности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Вычитание двух чисел, Проверка результата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Первая переменная = 5 Вторая переменная = 10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Неудачное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3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Функции вычитания </a:t>
                      </a:r>
                      <a:r>
                        <a:rPr lang="ru-RU" sz="13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и </a:t>
                      </a:r>
                      <a:endParaRPr lang="ru-RU"/>
                    </a:p>
                    <a:p>
                      <a:pPr lvl="0" algn="ctr">
                        <a:buNone/>
                      </a:pPr>
                      <a:r>
                        <a:rPr lang="ru-RU" sz="13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сложения поменять местами</a:t>
                      </a:r>
                      <a:endParaRPr lang="ru-RU" dirty="0"/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Изменить цвет отрицательных чисел на красный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28918"/>
                  </a:ext>
                </a:extLst>
              </a:tr>
              <a:tr h="476932"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Функция деления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Деление двух чисел, Проверка результата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Первая переменная = 6 Вторая переменная = 2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Удачное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07191"/>
                  </a:ext>
                </a:extLst>
              </a:tr>
              <a:tr h="476932"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Функция умножения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Умножение двух чисел, Проверка результата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Первая переменная = 4 Вторая переменная = 7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Удачное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33252"/>
                  </a:ext>
                </a:extLst>
              </a:tr>
              <a:tr h="476932"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Функция возведения в степень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Возведение первого числа в степень второго, Проверка результата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Первая переменная = 2 Вторая переменная = 3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Удачное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048246"/>
                  </a:ext>
                </a:extLst>
              </a:tr>
              <a:tr h="476932"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Функция суммы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Сложение двух положительных чисел, Проверка результата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Первая переменная = 3 Вторая переменная = 8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Неудачное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3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Функции сложения и вычитания поменять местами</a:t>
                      </a:r>
                      <a:endParaRPr lang="ru-RU" dirty="0"/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 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64882"/>
                  </a:ext>
                </a:extLst>
              </a:tr>
              <a:tr h="476932"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Функция разности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Вычитание двух чисел, Проверка результата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Первая переменная = 10 Вторая переменная = 5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Неудачное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3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Функции вычитания и </a:t>
                      </a:r>
                      <a:endParaRPr lang="ru-RU"/>
                    </a:p>
                    <a:p>
                      <a:pPr lvl="0" algn="ctr">
                        <a:buNone/>
                      </a:pPr>
                      <a:r>
                        <a:rPr lang="ru-RU" sz="13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сложения поменять местами</a:t>
                      </a:r>
                      <a:endParaRPr lang="ru-RU" dirty="0"/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0440"/>
                  </a:ext>
                </a:extLst>
              </a:tr>
              <a:tr h="476932"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b="1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Функция деления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Деление двух чисел, Проверка результата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Первая переменная = 6 Вторая переменная = 2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Удачное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3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30788" marR="21991" marT="0" marB="4398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8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51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4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Изображение выглядит как небо, облако, снимок экрана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F4C47975-A639-5AEF-4F4C-5D351C252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18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5FD2-5B8B-4DE6-2F3B-904A2088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89025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Спасибо за внимание!</a:t>
            </a:r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059667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FrostyVTI</vt:lpstr>
      <vt:lpstr>Практическая работа №3 Тема: Тестирование «Черным ящиком»</vt:lpstr>
      <vt:lpstr>Задание 1</vt:lpstr>
      <vt:lpstr>HTML разметка и CSS стили</vt:lpstr>
      <vt:lpstr>Вид программы "Калькулятор"</vt:lpstr>
      <vt:lpstr>Задание 2</vt:lpstr>
      <vt:lpstr>Таблица 1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155</cp:revision>
  <dcterms:created xsi:type="dcterms:W3CDTF">2024-02-05T12:26:24Z</dcterms:created>
  <dcterms:modified xsi:type="dcterms:W3CDTF">2024-02-07T05:50:07Z</dcterms:modified>
</cp:coreProperties>
</file>