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8ADEA-0AE1-40EE-AEE8-A96D22A636BB}" v="319" dt="2024-02-10T20:25:0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3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46" r:id="rId6"/>
    <p:sldLayoutId id="2147483842" r:id="rId7"/>
    <p:sldLayoutId id="2147483843" r:id="rId8"/>
    <p:sldLayoutId id="2147483844" r:id="rId9"/>
    <p:sldLayoutId id="2147483845" r:id="rId10"/>
    <p:sldLayoutId id="21474838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49513" y="744909"/>
            <a:ext cx="6919315" cy="3155419"/>
          </a:xfrm>
        </p:spPr>
        <p:txBody>
          <a:bodyPr anchor="b">
            <a:normAutofit/>
          </a:bodyPr>
          <a:lstStyle/>
          <a:p>
            <a:pPr algn="l"/>
            <a:r>
              <a:rPr lang="ru-RU" sz="4900" dirty="0">
                <a:latin typeface="Gill Sans Nova"/>
              </a:rPr>
              <a:t>Практическая</a:t>
            </a:r>
            <a:r>
              <a:rPr lang="ru-RU" sz="3200" dirty="0">
                <a:latin typeface="Gill Sans Nova"/>
              </a:rPr>
              <a:t> </a:t>
            </a:r>
            <a:r>
              <a:rPr lang="ru-RU" sz="4900" dirty="0">
                <a:latin typeface="Gill Sans Nova"/>
              </a:rPr>
              <a:t>работа</a:t>
            </a:r>
            <a:r>
              <a:rPr lang="ru-RU" sz="3000" dirty="0">
                <a:latin typeface="Gill Sans Nova"/>
              </a:rPr>
              <a:t> </a:t>
            </a:r>
            <a:r>
              <a:rPr lang="ru-RU" sz="4700" dirty="0">
                <a:latin typeface="Gill Sans Nova"/>
              </a:rPr>
              <a:t>№4</a:t>
            </a:r>
            <a:br>
              <a:rPr lang="ru-RU" sz="5400" dirty="0">
                <a:latin typeface="Gill Sans Nova"/>
              </a:rPr>
            </a:br>
            <a:r>
              <a:rPr lang="ru-RU" sz="4800" dirty="0">
                <a:latin typeface="Gill Sans Nova"/>
              </a:rPr>
              <a:t>Тема:</a:t>
            </a:r>
            <a:r>
              <a:rPr lang="ru-RU" sz="4800" dirty="0">
                <a:latin typeface="Gill Sans Nova"/>
                <a:cs typeface="Segoe UI"/>
              </a:rPr>
              <a:t> Модульное </a:t>
            </a:r>
            <a:br>
              <a:rPr lang="ru-RU" sz="4800" dirty="0">
                <a:latin typeface="Gill Sans Nova"/>
                <a:cs typeface="Segoe UI"/>
              </a:rPr>
            </a:br>
            <a:r>
              <a:rPr lang="ru-RU" sz="4800" dirty="0">
                <a:latin typeface="Gill Sans Nova"/>
                <a:cs typeface="Segoe UI"/>
              </a:rPr>
              <a:t>тестирование</a:t>
            </a:r>
            <a:endParaRPr lang="ru-RU" sz="4800" dirty="0">
              <a:latin typeface="Gill Sans Nov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8732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ru-RU" sz="2200" dirty="0">
                <a:latin typeface="Gill Sans Nova"/>
              </a:rPr>
              <a:t>Выполнила студентка</a:t>
            </a:r>
          </a:p>
          <a:p>
            <a:pPr algn="l"/>
            <a:r>
              <a:rPr lang="ru-RU" sz="2200" dirty="0">
                <a:latin typeface="Gill Sans Nova"/>
              </a:rPr>
              <a:t>Группы 3ИСП-2</a:t>
            </a:r>
          </a:p>
          <a:p>
            <a:pPr algn="l"/>
            <a:r>
              <a:rPr lang="ru-RU" sz="2200" dirty="0">
                <a:latin typeface="Gill Sans Nova"/>
              </a:rPr>
              <a:t>Семиволос Д.А.</a:t>
            </a:r>
          </a:p>
        </p:txBody>
      </p:sp>
      <p:pic>
        <p:nvPicPr>
          <p:cNvPr id="5" name="Рисунок 4" descr="Ручная иллюстрация концепции тестирования кода программного ...">
            <a:extLst>
              <a:ext uri="{FF2B5EF4-FFF2-40B4-BE49-F238E27FC236}">
                <a16:creationId xmlns:a16="http://schemas.microsoft.com/office/drawing/2014/main" id="{8E90062A-FEAD-C61C-5E9C-B07931BB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1191"/>
            <a:ext cx="4781280" cy="4781280"/>
          </a:xfrm>
          <a:prstGeom prst="rect">
            <a:avLst/>
          </a:prstGeom>
        </p:spPr>
      </p:pic>
      <p:grpSp>
        <p:nvGrpSpPr>
          <p:cNvPr id="97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7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Техническое тестовое задание для тестировщиков: задачи по программированию  - база знаний - automated-testing.info">
            <a:extLst>
              <a:ext uri="{FF2B5EF4-FFF2-40B4-BE49-F238E27FC236}">
                <a16:creationId xmlns:a16="http://schemas.microsoft.com/office/drawing/2014/main" id="{40996D75-35CC-3F60-6829-D082537C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1540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16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7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29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2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D31372C-4D40-FD45-900A-B2C992392081}"/>
              </a:ext>
            </a:extLst>
          </p:cNvPr>
          <p:cNvSpPr/>
          <p:nvPr/>
        </p:nvSpPr>
        <p:spPr>
          <a:xfrm>
            <a:off x="2301315" y="2785144"/>
            <a:ext cx="7576867" cy="1408980"/>
          </a:xfrm>
          <a:prstGeom prst="roundRect">
            <a:avLst/>
          </a:prstGeom>
          <a:solidFill>
            <a:srgbClr val="B0B0E8">
              <a:alpha val="52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123DE-3A4C-0A41-1646-9404774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30" y="2930777"/>
            <a:ext cx="7431491" cy="111707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 err="1">
                <a:latin typeface="Gill Sans Nova"/>
              </a:rPr>
              <a:t>Спасибо</a:t>
            </a:r>
            <a:r>
              <a:rPr lang="en-US" sz="5600" kern="1200" dirty="0">
                <a:latin typeface="Gill Sans Nova"/>
              </a:rPr>
              <a:t> </a:t>
            </a:r>
            <a:r>
              <a:rPr lang="en-US" sz="5600" kern="1200" dirty="0" err="1">
                <a:latin typeface="Gill Sans Nova"/>
              </a:rPr>
              <a:t>за</a:t>
            </a:r>
            <a:r>
              <a:rPr lang="en-US" sz="5600" kern="1200" dirty="0">
                <a:latin typeface="Gill Sans Nova"/>
              </a:rPr>
              <a:t> </a:t>
            </a:r>
            <a:r>
              <a:rPr lang="en-US" sz="5600" kern="1200" dirty="0" err="1">
                <a:latin typeface="Gill Sans Nova"/>
              </a:rPr>
              <a:t>внимание</a:t>
            </a:r>
            <a:r>
              <a:rPr lang="en-US" sz="6600" kern="1200" dirty="0">
                <a:latin typeface="Gill Sans Nova"/>
              </a:rPr>
              <a:t>!</a:t>
            </a:r>
          </a:p>
        </p:txBody>
      </p:sp>
      <p:grpSp>
        <p:nvGrpSpPr>
          <p:cNvPr id="149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654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BAB48-45C8-B1D0-6643-4432DC1E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r>
              <a:rPr lang="ru-RU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A521E-BEBA-375B-6182-F8F1BFD3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4977905" cy="2091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>
                <a:latin typeface="Segoe UI"/>
                <a:cs typeface="Segoe UI"/>
              </a:rPr>
              <a:t>Создан проект при помощи Node.js, содержащий класс, вычисляющий площадь прямоугольника по длине двух его сторон.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1C6E6B0-987B-191D-B096-4EB70C4B7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57" y="2396732"/>
            <a:ext cx="8005291" cy="3902579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85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008D7-B5B6-FFF6-A181-CA360FD6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48973"/>
            <a:ext cx="9950392" cy="2080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Создан файл index.js, где вызываются классы 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FEC0F07-1F37-0CED-23C7-E02A9A87C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712"/>
          <a:stretch/>
        </p:blipFill>
        <p:spPr>
          <a:xfrm>
            <a:off x="2255254" y="2385716"/>
            <a:ext cx="7681491" cy="3919694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99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3DF7CE3A-5BDC-4E10-9388-4C79AC102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EE8754-F2D6-4612-9200-7AFC134C9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1339C3-F988-4CF6-BDF8-4BA05CB8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138096-B969-482E-A58F-BD9CB0BB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C54DBC-FFE9-4D1A-A444-F4C7E392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29F8B6-CF1D-4661-853E-7075100EA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54BC5D-2232-41F5-98C2-3AC5EBFB8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8892BEF-2479-47E3-BB9B-50C3BEEC5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44A0DB-BE5F-4000-9544-5623F83A1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BBEC4-F260-F2BC-8BEA-4B23DF4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169452"/>
            <a:ext cx="10583117" cy="20565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Задание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4F185-CA4F-CC25-4B55-01784866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85" y="2402945"/>
            <a:ext cx="3776415" cy="37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Написана программа для подсчета объема цилиндра. Добавлен в проект новый файл класса cylinder.js 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B270D064-4AA8-4476-8B01-32F8176A4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A8100D3-125D-4F8C-83B8-B5898B6F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2153A7-5195-4EFC-B16A-D5758F967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B0270C9-81FD-9E50-0A02-79A2ABB6A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" b="10714"/>
          <a:stretch/>
        </p:blipFill>
        <p:spPr>
          <a:xfrm>
            <a:off x="5186557" y="2822409"/>
            <a:ext cx="6402214" cy="2879745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AB6237A3-9D32-467E-AA5A-14D052593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F057400-8420-478E-8A2F-B58D45E0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CC012467-B7B8-440A-8DAB-5EFF70FA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0F8C8E4-FB02-4F5D-9DC9-A062442E4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A40D7C3-FA31-4AF6-AD75-E54BF48E9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128BB2D-104A-4CDF-8D53-D83ACBC85B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A3CCEA3-9A1A-408D-9344-64347FAFA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C8F56CD-A9BE-4A11-90D6-A0C38552E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0152681-AFB0-428A-B6D0-BC183F8C4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AD8FD39-79C9-4EA7-A00A-CDA13E009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A2652E6-AEC0-4A6E-9E79-B09605219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38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7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3" name="Bottom Right">
            <a:extLst>
              <a:ext uri="{FF2B5EF4-FFF2-40B4-BE49-F238E27FC236}">
                <a16:creationId xmlns:a16="http://schemas.microsoft.com/office/drawing/2014/main" id="{5656314A-7360-472A-85B1-0CC7D3C5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499FD5-DA9A-40DA-93B7-3903B0FB6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0A52B7C2-CDEF-4E8C-BEC4-F83F5A7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EF0EC5-5A73-49D5-B41D-BE464CB2E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A78AC46-8358-46F7-8053-BDB805B2A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D9EBE72-EB96-46AF-9479-A0B4E2F50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778FF3A-B709-48E2-977C-350725CE9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5CEE22A-EC37-49DA-AFBD-BC5C07695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B48EED8-5833-438B-BDC4-5D529230D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48">
                <a:extLst>
                  <a:ext uri="{FF2B5EF4-FFF2-40B4-BE49-F238E27FC236}">
                    <a16:creationId xmlns:a16="http://schemas.microsoft.com/office/drawing/2014/main" id="{15354540-D1D5-44A1-B33C-E3782C8BE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2143CA-33C4-4A6C-99B9-0EB5F06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E8C78-C452-C9DC-499F-BAD57A1B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Класс Cylinder в index.js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46065D3-48C7-AEBF-564D-1E62BCF86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29" y="1590079"/>
            <a:ext cx="6402214" cy="3672588"/>
          </a:xfrm>
          <a:prstGeom prst="rect">
            <a:avLst/>
          </a:prstGeom>
        </p:spPr>
      </p:pic>
      <p:grpSp>
        <p:nvGrpSpPr>
          <p:cNvPr id="51" name="Top left">
            <a:extLst>
              <a:ext uri="{FF2B5EF4-FFF2-40B4-BE49-F238E27FC236}">
                <a16:creationId xmlns:a16="http://schemas.microsoft.com/office/drawing/2014/main" id="{3530084A-AE46-40C3-AEC2-05AE51DBE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EB1988D-D0C1-4769-952F-AFED38C2C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5" name="Freeform: Shape 52">
              <a:extLst>
                <a:ext uri="{FF2B5EF4-FFF2-40B4-BE49-F238E27FC236}">
                  <a16:creationId xmlns:a16="http://schemas.microsoft.com/office/drawing/2014/main" id="{C51D1B66-2529-4A19-8440-105458F1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754BAC8-DD8C-4971-9849-97F66DDE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51C64B0-B7BA-43EF-8165-A989D1EE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3A9894D-475B-4629-9643-CEB6BEEF5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5E81DE-AC91-47A7-BCB7-F0C46AE1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82FC6CF-DCC9-469A-B15F-405E32C5B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F1624A4-F120-495F-BCDC-908EAC4C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Cross">
            <a:extLst>
              <a:ext uri="{FF2B5EF4-FFF2-40B4-BE49-F238E27FC236}">
                <a16:creationId xmlns:a16="http://schemas.microsoft.com/office/drawing/2014/main" id="{7486C3FB-E613-42EE-BB94-C836C35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A4D2DB4-ADC6-454F-88D2-920131F2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C9C2CC8-1779-42F6-95C3-C68E02716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35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7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3" name="Top left">
            <a:extLst>
              <a:ext uri="{FF2B5EF4-FFF2-40B4-BE49-F238E27FC236}">
                <a16:creationId xmlns:a16="http://schemas.microsoft.com/office/drawing/2014/main" id="{3DF7CE3A-5BDC-4E10-9388-4C79AC102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EE8754-F2D6-4612-9200-7AFC134C9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1339C3-F988-4CF6-BDF8-4BA05CB8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138096-B969-482E-A58F-BD9CB0BB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C54DBC-FFE9-4D1A-A444-F4C7E392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29F8B6-CF1D-4661-853E-7075100EA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54BC5D-2232-41F5-98C2-3AC5EBFB8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8892BEF-2479-47E3-BB9B-50C3BEEC5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44A0DB-BE5F-4000-9544-5623F83A1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9F254-F941-A44F-CC13-88896F77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169452"/>
            <a:ext cx="10583117" cy="20565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Скрипт запуска модульных тестов Jest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B270D064-4AA8-4476-8B01-32F8176A4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A8100D3-125D-4F8C-83B8-B5898B6F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50">
              <a:extLst>
                <a:ext uri="{FF2B5EF4-FFF2-40B4-BE49-F238E27FC236}">
                  <a16:creationId xmlns:a16="http://schemas.microsoft.com/office/drawing/2014/main" id="{4A2153A7-5195-4EFC-B16A-D5758F967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Объект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C7AD866-8879-B73F-DE87-437351B33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821" y="2079172"/>
            <a:ext cx="4241949" cy="3733616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AB6237A3-9D32-467E-AA5A-14D052593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F057400-8420-478E-8A2F-B58D45E0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CC012467-B7B8-440A-8DAB-5EFF70FA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0F8C8E4-FB02-4F5D-9DC9-A062442E4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A40D7C3-FA31-4AF6-AD75-E54BF48E9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128BB2D-104A-4CDF-8D53-D83ACBC85B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A3CCEA3-9A1A-408D-9344-64347FAFA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60">
                <a:extLst>
                  <a:ext uri="{FF2B5EF4-FFF2-40B4-BE49-F238E27FC236}">
                    <a16:creationId xmlns:a16="http://schemas.microsoft.com/office/drawing/2014/main" id="{7C8F56CD-A9BE-4A11-90D6-A0C38552E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0152681-AFB0-428A-B6D0-BC183F8C4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AD8FD39-79C9-4EA7-A00A-CDA13E009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A2652E6-AEC0-4A6E-9E79-B09605219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Рисунок 2" descr="Какие баги никогда не будут поправлены, и как с этим жить — Лаборатория  Качества">
            <a:extLst>
              <a:ext uri="{FF2B5EF4-FFF2-40B4-BE49-F238E27FC236}">
                <a16:creationId xmlns:a16="http://schemas.microsoft.com/office/drawing/2014/main" id="{B65F3EA8-0716-7451-6695-7B70A708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4" y="4600194"/>
            <a:ext cx="888521" cy="12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0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F10B7-0B45-EF59-C847-DB6F58A5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Файл с тестами rectangle.test.js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81B3BBA-D224-1BEE-2D9F-96E898330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521" y="1815307"/>
            <a:ext cx="8010164" cy="3969408"/>
          </a:xfrm>
        </p:spPr>
      </p:pic>
      <p:pic>
        <p:nvPicPr>
          <p:cNvPr id="5" name="Рисунок 4" descr="Какие баги никогда не будут поправлены, и как с этим жить — Лаборатория  Качества">
            <a:extLst>
              <a:ext uri="{FF2B5EF4-FFF2-40B4-BE49-F238E27FC236}">
                <a16:creationId xmlns:a16="http://schemas.microsoft.com/office/drawing/2014/main" id="{FD42D766-6533-5480-AA5C-37A04F3C9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967" y="5590880"/>
            <a:ext cx="1679274" cy="8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8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84CED-8CE9-A53A-3212-3C25426B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Файл cylinder.test.js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6859140-9E5C-FB7D-1933-47C2BCBF1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557" y="1817817"/>
            <a:ext cx="6402214" cy="3217111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01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659B4-0A7B-C530-7ED6-2644EFAF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Запущены тесты с помощью команды </a:t>
            </a:r>
            <a:r>
              <a:rPr lang="ru-RU" dirty="0" err="1">
                <a:latin typeface="Times New Roman"/>
                <a:cs typeface="Times New Roman"/>
              </a:rPr>
              <a:t>npm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test</a:t>
            </a:r>
            <a:r>
              <a:rPr lang="ru-RU" dirty="0">
                <a:latin typeface="Times New Roman"/>
                <a:cs typeface="Times New Roman"/>
              </a:rPr>
              <a:t> 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9A2E4CC-D74C-4BF7-5470-B34272155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212" y="2158206"/>
            <a:ext cx="4981575" cy="3686175"/>
          </a:xfrm>
        </p:spPr>
      </p:pic>
    </p:spTree>
    <p:extLst>
      <p:ext uri="{BB962C8B-B14F-4D97-AF65-F5344CB8AC3E}">
        <p14:creationId xmlns:p14="http://schemas.microsoft.com/office/powerpoint/2010/main" val="91941150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ExploreVTI</vt:lpstr>
      <vt:lpstr>Практическая работа №4 Тема: Модульное  тестирование</vt:lpstr>
      <vt:lpstr>Задание 1</vt:lpstr>
      <vt:lpstr>Создан файл index.js, где вызываются классы </vt:lpstr>
      <vt:lpstr>Задание 2</vt:lpstr>
      <vt:lpstr>Класс Cylinder в index.js</vt:lpstr>
      <vt:lpstr>Скрипт запуска модульных тестов Jest</vt:lpstr>
      <vt:lpstr>Файл с тестами rectangle.test.js</vt:lpstr>
      <vt:lpstr>Файл cylinder.test.js</vt:lpstr>
      <vt:lpstr>Запущены тесты с помощью команды npm test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138</cp:revision>
  <dcterms:created xsi:type="dcterms:W3CDTF">2024-02-10T13:13:23Z</dcterms:created>
  <dcterms:modified xsi:type="dcterms:W3CDTF">2024-02-10T20:25:42Z</dcterms:modified>
</cp:coreProperties>
</file>