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3" r:id="rId7"/>
    <p:sldId id="256" r:id="rId8"/>
    <p:sldId id="257" r:id="rId9"/>
    <p:sldId id="258" r:id="rId10"/>
    <p:sldId id="259" r:id="rId11"/>
    <p:sldId id="260" r:id="rId12"/>
    <p:sldId id="262" r:id="rId13"/>
    <p:sldId id="261" r:id="rId14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09853" val="1068" rev64="64" revOS="3"/>
      <pr:smFileRevision xmlns:pr="smNativeData" xmlns="smNativeData" dt="1716209853" val="0"/>
      <pr:guideOptions xmlns:pr="smNativeData" xmlns="smNativeData" dt="171620985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48" d="100"/>
          <a:sy n="48" d="100"/>
        </p:scale>
        <p:origin x="629" y="25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Grid="0" snapToObjects="1">
      <p:cViewPr>
        <p:scale>
          <a:sx n="48" d="100"/>
          <a:sy n="48" d="100"/>
        </p:scale>
        <p:origin x="629" y="25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Mz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B5B5D1F-51D6-0EAB-98E3-A7FE13AD6EF2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vUh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A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51D0E5E-10C8-48F8-86A5-E6AD40EB70B3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vUh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FF68F0E-4082-A379-CC4E-B62CC1003AE3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vUh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SBs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A8480A4-EAC7-D176-893C-1C23CE727F49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vUh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B625E17-59C6-37A8-88DA-AFFD10947EFA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vUh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wH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06D141D-539D-38E2-D3D5-A5B75A9B25F0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vUh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wGD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A205C91-DFE7-75AA-A998-29FF12D65F7C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vUh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QBs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9F63316-58E4-A3C5-AA4E-AE907D005CFB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vUh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668C990-DE9B-3D3F-D5D0-286A879E237D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vUh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U0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uY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vUh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Zhb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B20EFD7-99A6-7519-E898-6F4CA1D61E3A}" type="slidenum">
              <a:t>1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EAAAAAAAAACwwj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wwj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m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tCE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iEAAE4EAACCWAAAtxgAAAAAAAAmAAAACAAAAP//////////"/>
              </a:ext>
            </a:extLst>
          </p:cNvSpPr>
          <p:nvPr/>
        </p:nvSpPr>
        <p:spPr>
          <a:xfrm>
            <a:off x="5375910" y="699770"/>
            <a:ext cx="9011920" cy="331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Практическая работа №10</a:t>
            </a:r>
            <a:endParaRPr lang="en-us" sz="6035" cap="none">
              <a:solidFill>
                <a:srgbClr val="C6BFEE"/>
              </a:solidFill>
              <a:latin typeface="Prompt" pitchFamily="0" charset="0"/>
              <a:ea typeface="Prompt" pitchFamily="0" charset="0"/>
              <a:cs typeface="Prompt" pitchFamily="0" charset="0"/>
            </a:endParaRPr>
          </a:p>
          <a:p>
            <a:pPr marL="0" indent="0">
              <a:lnSpc>
                <a:spcPts val="7545"/>
              </a:lnSpc>
              <a:buNone/>
            </a:pPr>
            <a:r>
              <a:rPr lang="en-us" sz="6035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Тема: «Тестовое окружение»</a:t>
            </a:r>
            <a:endParaRPr lang="en-us" sz="6035" cap="none"/>
          </a:p>
        </p:txBody>
      </p:sp>
      <p:sp>
        <p:nvSpPr>
          <p:cNvPr id="6" name="Text 2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MQaAADgVAAAsyUAAAAAAAAmAAAACAAAAP//////////"/>
              </a:ext>
            </a:extLst>
          </p:cNvSpPr>
          <p:nvPr/>
        </p:nvSpPr>
        <p:spPr>
          <a:xfrm>
            <a:off x="6319520" y="4351020"/>
            <a:ext cx="747776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  <a:defRPr lang="en-us" sz="2000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defRPr>
            </a:pPr>
            <a:r>
              <a:t>Выполнил</a:t>
            </a:r>
          </a:p>
          <a:p>
            <a:pPr marL="0" indent="0">
              <a:lnSpc>
                <a:spcPts val="2795"/>
              </a:lnSpc>
              <a:buNone/>
              <a:defRPr lang="en-us" sz="2000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defRPr>
            </a:pPr>
            <a:r>
              <a:t>студент группы 3ИСП-2</a:t>
            </a:r>
          </a:p>
          <a:p>
            <a:pPr marL="0" indent="0">
              <a:lnSpc>
                <a:spcPts val="2795"/>
              </a:lnSpc>
              <a:buNone/>
              <a:defRPr lang="en-us" sz="2000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defRPr>
            </a:pPr>
            <a:r>
              <a:t>Сейдалиев А.Э.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QAAm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EAAAAAAAAACwwj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A01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wwj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puKN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QAANgCAADzMgAAog4AAAAAAAAmAAAACAAAAP//////////"/>
              </a:ext>
            </a:extLst>
          </p:cNvSpPr>
          <p:nvPr/>
        </p:nvSpPr>
        <p:spPr>
          <a:xfrm>
            <a:off x="804545" y="462280"/>
            <a:ext cx="7477760" cy="191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Тестовое окружение</a:t>
            </a:r>
            <a:endParaRPr lang="en-us" sz="6035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mA9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y8AAFsXAADgVAAAsyUAABAAAAAmAAAACAAAAP//////////"/>
              </a:ext>
            </a:extLst>
          </p:cNvSpPr>
          <p:nvPr/>
        </p:nvSpPr>
        <p:spPr>
          <a:xfrm>
            <a:off x="7733665" y="3796665"/>
            <a:ext cx="6063615" cy="2331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 Тестовое окружение — это набор инструментов, оборудования и конфигураций, используемых для проверки и оценки программного обеспечения. Оно должно максимально соответствовать производственной среде, чтобы обеспечить достоверные и релевантные результаты тестирования.</a:t>
            </a:r>
            <a:endParaRPr lang="en-us" cap="none"/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vUh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sFAADPEgAAMi0AAJst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19785" y="3057525"/>
            <a:ext cx="6527165" cy="4356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EAAAAAAAAACwwj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wwj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EQIAADbSQAAzxAAAAAAAAAmAAAACAAAAP//////////"/>
              </a:ext>
            </a:extLst>
          </p:cNvSpPr>
          <p:nvPr/>
        </p:nvSpPr>
        <p:spPr>
          <a:xfrm>
            <a:off x="2624455" y="1343660"/>
            <a:ext cx="938149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Основные обязанности тестировщика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vUhLZhMAAAAlAAAAZQAAAA0AAAAAkAAAAEgAAACQAAAASAAAAAAAAAAAAAAAAAAAAAEAAABQAAAAmpmZmZmZ2T8AAAAAAADwvwAAAAAAAOA/AAAAAAAA4D8AAAAAAADgPwAAAAAAAOA/AAAAAAAA4D8AAAAAAADgPwAAAAAAAOA/AAAAAAAA4D8CAAAAjAAAAAEAAAAAAAAAVCxJAP///wgAAAAAAAAAAAAAAAAAAAAAAAAAAAAAAAAAAAAAeAAAAAEAAABAAAAAAAAAAAAAAABaAAAAAAAAAAAAAAAAAAAAAAAAAAAAAAAAAAAAAAAAAAAAAAAAAAAAAAAAAAAAAAAAAAAAAAAAAAAAAAAAAAAAAAAAAAAAAAAAAAAAFAAAADwAAAABAAAAAAAAAG1FY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CxJAP///wEAAAAAAAAAAAAAAAAAAAAAAAAAAAAAAAAAAAAAAAAAAG1FYgB/f38A5+bmA8zMzADAwP8Af39/AAAAAAAAAAAAAAAAAAAAAAAAAAAAIQAAABgAAAAUAAAAJRAAAFUYAAA4EwAAaBsAABAAAAAmAAAACAAAAP//////////"/>
              </a:ext>
            </a:extLst>
          </p:cNvSpPr>
          <p:nvPr/>
        </p:nvSpPr>
        <p:spPr>
          <a:xfrm>
            <a:off x="2624455" y="3955415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 cap="flat" cmpd="sng" algn="ctr">
            <a:solidFill>
              <a:srgbClr val="6D4562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BEAAJcYAAAREgAAJhsAABAgAAAmAAAACAAAAP//////////"/>
              </a:ext>
            </a:extLst>
          </p:cNvSpPr>
          <p:nvPr/>
        </p:nvSpPr>
        <p:spPr>
          <a:xfrm>
            <a:off x="2811780" y="3997325"/>
            <a:ext cx="125095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1</a:t>
            </a:r>
            <a:endParaRPr lang="en-us" sz="2620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hQAAM0YAACsJQAA8BoAABAgAAAmAAAACAAAAP//////////"/>
              </a:ext>
            </a:extLst>
          </p:cNvSpPr>
          <p:nvPr/>
        </p:nvSpPr>
        <p:spPr>
          <a:xfrm>
            <a:off x="3346450" y="403161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Планирование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hQAAMIbAABRLAAAISAAABAAAAAmAAAACAAAAP//////////"/>
              </a:ext>
            </a:extLst>
          </p:cNvSpPr>
          <p:nvPr/>
        </p:nvSpPr>
        <p:spPr>
          <a:xfrm>
            <a:off x="3346450" y="4512310"/>
            <a:ext cx="385762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Разработка стратегий и планов тестирования</a:t>
            </a:r>
            <a:endParaRPr lang="en-us" cap="none"/>
          </a:p>
        </p:txBody>
      </p:sp>
      <p:sp>
        <p:nvSpPr>
          <p:cNvPr id="9" name="Shape 7"/>
          <p:cNvSpPr>
            <a:extLst>
              <a:ext uri="smNativeData">
                <pr:smNativeData xmlns:pr="smNativeData" xmlns="smNativeData" val="SMDATA_15_vUhLZhMAAAAlAAAAZQAAAA0AAAAAkAAAAEgAAACQAAAASAAAAAAAAAAAAAAAAAAAAAEAAABQAAAAmpmZmZmZ2T8AAAAAAADwvwAAAAAAAOA/AAAAAAAA4D8AAAAAAADgPwAAAAAAAOA/AAAAAAAA4D8AAAAAAADgPwAAAAAAAOA/AAAAAAAA4D8CAAAAjAAAAAEAAAAAAAAAVCxJAP///wgAAAAAAAAAAAAAAAAAAAAAAAAAAAAAAAAAAAAAeAAAAAEAAABAAAAAAAAAAAAAAABaAAAAAAAAAAAAAAAAAAAAAAAAAAAAAAAAAAAAAAAAAAAAAAAAAAAAAAAAAAAAAAAAAAAAAAAAAAAAAAAAAAAAAAAAAAAAAAAAAAAAFAAAADwAAAABAAAAAAAAAG1FY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D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CxJAP///wEAAAAAAAAAAAAAAAAAAAAAAAAAAAAAAAAAAAAAAAAAAG1FYgB/f38A5+bmA8zMzADAwP8Af39/AAAAAAAAAAAAAAAAAAAAAAAAAAAAIQAAABgAAAAUAAAAry0AAFUYAADCMAAAaBsAABAAAAAmAAAACAAAAP//////////"/>
              </a:ext>
            </a:extLst>
          </p:cNvSpPr>
          <p:nvPr/>
        </p:nvSpPr>
        <p:spPr>
          <a:xfrm>
            <a:off x="7426325" y="3955415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 cap="flat" cmpd="sng" algn="ctr">
            <a:solidFill>
              <a:srgbClr val="6D4562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8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ID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y4AAJcYAADSLwAAJhsAABAgAAAmAAAACAAAAP//////////"/>
              </a:ext>
            </a:extLst>
          </p:cNvSpPr>
          <p:nvPr/>
        </p:nvSpPr>
        <p:spPr>
          <a:xfrm>
            <a:off x="7578725" y="3997325"/>
            <a:ext cx="194945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2</a:t>
            </a:r>
            <a:endParaRPr lang="en-us" sz="2620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J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M0YAAA2QwAA8BoAABAgAAAmAAAACAAAAP//////////"/>
              </a:ext>
            </a:extLst>
          </p:cNvSpPr>
          <p:nvPr/>
        </p:nvSpPr>
        <p:spPr>
          <a:xfrm>
            <a:off x="8148320" y="403161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Исполнение</a:t>
            </a:r>
            <a:endParaRPr lang="en-us" sz="2185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G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MIbAADbSQAAISAAABAAAAAmAAAACAAAAP//////////"/>
              </a:ext>
            </a:extLst>
          </p:cNvSpPr>
          <p:nvPr/>
        </p:nvSpPr>
        <p:spPr>
          <a:xfrm>
            <a:off x="8148320" y="4512310"/>
            <a:ext cx="385762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Выполнение различных видов тестирования</a:t>
            </a:r>
            <a:endParaRPr lang="en-us" cap="none"/>
          </a:p>
        </p:txBody>
      </p:sp>
      <p:sp>
        <p:nvSpPr>
          <p:cNvPr id="13" name="Shape 11"/>
          <p:cNvSpPr>
            <a:extLst>
              <a:ext uri="smNativeData">
                <pr:smNativeData xmlns:pr="smNativeData" xmlns="smNativeData" val="SMDATA_15_vUhLZhMAAAAlAAAAZQAAAA0AAAAAkAAAAEgAAACQAAAASAAAAAAAAAAAAAAAAAAAAAEAAABQAAAAmpmZmZmZ2T8AAAAAAADwvwAAAAAAAOA/AAAAAAAA4D8AAAAAAADgPwAAAAAAAOA/AAAAAAAA4D8AAAAAAADgPwAAAAAAAOA/AAAAAAAA4D8CAAAAjAAAAAEAAAAAAAAAVCxJAP///wgAAAAAAAAAAAAAAAAAAAAAAAAAAAAAAAAAAAAAeAAAAAEAAABAAAAAAAAAAAAAAABaAAAAAAAAAAAAAAAAAAAAAAAAAAAAAAAAAAAAAAAAAAAAAAAAAAAAAAAAAAAAAAAAAAAAAAAAAAAAAAAAAAAAAAAAAAAAAAAAAAAAFAAAADwAAAABAAAAAAAAAG1FY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D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CxJAP///wEAAAAAAAAAAAAAAAAAAAAAAAAAAAAAAAAAAAAAAAAAAG1FYgB/f38A5+bmA8zMzADAwP8Af39/AAAAAAAAAAAAAAAAAAAAAAAAAAAAIQAAABgAAAAUAAAAJRAAAJAiAAA4EwAApCUAABAAAAAmAAAACAAAAP//////////"/>
              </a:ext>
            </a:extLst>
          </p:cNvSpPr>
          <p:nvPr/>
        </p:nvSpPr>
        <p:spPr>
          <a:xfrm>
            <a:off x="2624455" y="5618480"/>
            <a:ext cx="499745" cy="50038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 cap="flat" cmpd="sng" algn="ctr">
            <a:solidFill>
              <a:srgbClr val="6D4562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2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D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hEAANIiAABHEgAAYiUAABAgAAAmAAAACAAAAP//////////"/>
              </a:ext>
            </a:extLst>
          </p:cNvSpPr>
          <p:nvPr/>
        </p:nvSpPr>
        <p:spPr>
          <a:xfrm>
            <a:off x="2777490" y="5660390"/>
            <a:ext cx="19367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3</a:t>
            </a:r>
            <a:endParaRPr lang="en-us" sz="2620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D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hQAAAgjAACsJQAAKyUAABAgAAAmAAAACAAAAP//////////"/>
              </a:ext>
            </a:extLst>
          </p:cNvSpPr>
          <p:nvPr/>
        </p:nvSpPr>
        <p:spPr>
          <a:xfrm>
            <a:off x="3346450" y="569468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Анализ</a:t>
            </a:r>
            <a:endParaRPr lang="en-us" sz="218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D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hQAAP0lAABRLAAAXCoAABAAAAAmAAAACAAAAP//////////"/>
              </a:ext>
            </a:extLst>
          </p:cNvSpPr>
          <p:nvPr/>
        </p:nvSpPr>
        <p:spPr>
          <a:xfrm>
            <a:off x="3346450" y="6175375"/>
            <a:ext cx="385762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Выявление и документирование дефектов</a:t>
            </a:r>
            <a:endParaRPr lang="en-us" cap="none"/>
          </a:p>
        </p:txBody>
      </p:sp>
      <p:sp>
        <p:nvSpPr>
          <p:cNvPr id="17" name="Shape 15"/>
          <p:cNvSpPr>
            <a:extLst>
              <a:ext uri="smNativeData">
                <pr:smNativeData xmlns:pr="smNativeData" xmlns="smNativeData" val="SMDATA_15_vUhLZhMAAAAlAAAAZQAAAA0AAAAAkAAAAEgAAACQAAAASAAAAAAAAAAAAAAAAAAAAAEAAABQAAAAmpmZmZmZ2T8AAAAAAADwvwAAAAAAAOA/AAAAAAAA4D8AAAAAAADgPwAAAAAAAOA/AAAAAAAA4D8AAAAAAADgPwAAAAAAAOA/AAAAAAAA4D8CAAAAjAAAAAEAAAAAAAAAVCxJAP///wgAAAAAAAAAAAAAAAAAAAAAAAAAAAAAAAAAAAAAeAAAAAEAAABAAAAAAAAAAAAAAABaAAAAAAAAAAAAAAAAAAAAAAAAAAAAAAAAAAAAAAAAAAAAAAAAAAAAAAAAAAAAAAAAAAAAAAAAAAAAAAAAAAAAAAAAAAAAAAAAAAAAFAAAADwAAAABAAAAAAAAAG1FY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OF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CxJAP///wEAAAAAAAAAAAAAAAAAAAAAAAAAAAAAAAAAAAAAAAAAAG1FYgB/f38A5+bmA8zMzADAwP8Af39/AAAAAAAAAAAAAAAAAAAAAAAAAAAAIQAAABgAAAAUAAAAry0AAJAiAADCMAAApCUAABAAAAAmAAAACAAAAP//////////"/>
              </a:ext>
            </a:extLst>
          </p:cNvSpPr>
          <p:nvPr/>
        </p:nvSpPr>
        <p:spPr>
          <a:xfrm>
            <a:off x="7426325" y="5618480"/>
            <a:ext cx="499745" cy="50038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 cap="flat" cmpd="sng" algn="ctr">
            <a:solidFill>
              <a:srgbClr val="6D4562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Text 16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D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S4AANIiAADYLwAAYiUAABAgAAAmAAAACAAAAP//////////"/>
              </a:ext>
            </a:extLst>
          </p:cNvSpPr>
          <p:nvPr/>
        </p:nvSpPr>
        <p:spPr>
          <a:xfrm>
            <a:off x="7574915" y="5660390"/>
            <a:ext cx="2025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4</a:t>
            </a:r>
            <a:endParaRPr lang="en-us" sz="2620" cap="none"/>
          </a:p>
        </p:txBody>
      </p:sp>
      <p:sp>
        <p:nvSpPr>
          <p:cNvPr id="19" name="Text 17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D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AgjAAA2QwAAKyUAABAgAAAmAAAACAAAAP//////////"/>
              </a:ext>
            </a:extLst>
          </p:cNvSpPr>
          <p:nvPr/>
        </p:nvSpPr>
        <p:spPr>
          <a:xfrm>
            <a:off x="8148320" y="569468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Отчетность</a:t>
            </a:r>
            <a:endParaRPr lang="en-us" sz="2185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D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P0lAADbSQAAXCoAABAAAAAmAAAACAAAAP//////////"/>
              </a:ext>
            </a:extLst>
          </p:cNvSpPr>
          <p:nvPr/>
        </p:nvSpPr>
        <p:spPr>
          <a:xfrm>
            <a:off x="8148320" y="6175375"/>
            <a:ext cx="385762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Предоставление отчетов о ходе и результатах тестирования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EAAAAAAAAACwwj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wwj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Bxv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FMJAADbSQAA3hEAAAAAAAAmAAAACAAAAP//////////"/>
              </a:ext>
            </a:extLst>
          </p:cNvSpPr>
          <p:nvPr/>
        </p:nvSpPr>
        <p:spPr>
          <a:xfrm>
            <a:off x="2624455" y="1515745"/>
            <a:ext cx="938149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Подходы к тестированию классов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LAZAAAoIQAA9h0AABAAAAAmAAAACAAAAP//////////"/>
              </a:ext>
            </a:extLst>
          </p:cNvSpPr>
          <p:nvPr/>
        </p:nvSpPr>
        <p:spPr>
          <a:xfrm>
            <a:off x="2624455" y="4175760"/>
            <a:ext cx="2765425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Подход "Белого Ящика"</a:t>
            </a:r>
            <a:endParaRPr lang="en-us" sz="218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AA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FQfAAAoIQAAsyMAABAAAAAmAAAACAAAAP//////////"/>
              </a:ext>
            </a:extLst>
          </p:cNvSpPr>
          <p:nvPr/>
        </p:nvSpPr>
        <p:spPr>
          <a:xfrm>
            <a:off x="2624455" y="5092700"/>
            <a:ext cx="276542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Тестируется внутренняя структура и логика класса.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X6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SQAALAZAACNNQAA9h0AABAAAAAmAAAACAAAAP//////////"/>
              </a:ext>
            </a:extLst>
          </p:cNvSpPr>
          <p:nvPr/>
        </p:nvSpPr>
        <p:spPr>
          <a:xfrm>
            <a:off x="5939155" y="4175760"/>
            <a:ext cx="276606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Подход "Чёрного Ящика"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tAi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SQAAFQfAACNNQAAEigAABAAAAAmAAAACAAAAP//////////"/>
              </a:ext>
            </a:extLst>
          </p:cNvSpPr>
          <p:nvPr/>
        </p:nvSpPr>
        <p:spPr>
          <a:xfrm>
            <a:off x="5939155" y="5092700"/>
            <a:ext cx="2766060" cy="1421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Тестируется внешнее поведение класса без учета его внутренней реализации.</a:t>
            </a:r>
            <a:endParaRPr lang="en-us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jgAALAZAADxSQAA9h0AABAAAAAmAAAACAAAAP//////////"/>
              </a:ext>
            </a:extLst>
          </p:cNvSpPr>
          <p:nvPr/>
        </p:nvSpPr>
        <p:spPr>
          <a:xfrm>
            <a:off x="9254490" y="4175760"/>
            <a:ext cx="2765425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Комбинированный Подход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jgAAFQfAADxSQAA4yUAABAAAAAmAAAACAAAAP//////////"/>
              </a:ext>
            </a:extLst>
          </p:cNvSpPr>
          <p:nvPr/>
        </p:nvSpPr>
        <p:spPr>
          <a:xfrm>
            <a:off x="9254490" y="5092700"/>
            <a:ext cx="276542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Сочетает методы белого и чёрного ящика для более полного тестирования.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QAAm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EAAAAAAAAACwwj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A01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wwj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2+bn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MkIAADDOwAADw0AAAAgAAAmAAAACAAAAP//////////"/>
              </a:ext>
            </a:extLst>
          </p:cNvSpPr>
          <p:nvPr/>
        </p:nvSpPr>
        <p:spPr>
          <a:xfrm>
            <a:off x="2624455" y="1428115"/>
            <a:ext cx="709041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Модульное тестирование</a:t>
            </a:r>
            <a:endParaRPr lang="en-us" sz="4370" cap="none"/>
          </a:p>
        </p:txBody>
      </p:sp>
      <p:sp>
        <p:nvSpPr>
          <p:cNvPr id="5" name="Shape 2"/>
          <p:cNvSpPr>
            <a:extLst>
              <a:ext uri="smNativeData">
                <pr:smNativeData xmlns:pr="smNativeData" xmlns="smNativeData" val="SMDATA_15_vUhLZhMAAAAlAAAAZQAAAA0AAAAAkAAAAEgAAACQAAAASAAAAAAAAAAAAAAAAAAAAAEAAABQAAAAMbYQ5KCEuT8AAAAAAADwvwAAAAAAAOA/AAAAAAAA4D8AAAAAAADgPwAAAAAAAOA/AAAAAAAA4D8AAAAAAADgPwAAAAAAAOA/AAAAAAAA4D8CAAAAjAAAAAEAAAAAAAAAVCxJAP///wgAAAAAAAAAAAAAAAAAAAAAAAAAAAAAAAAAAAAAeAAAAAEAAABAAAAAAAAAAAAAAABaAAAAAAAAAAAAAAAAAAAAAAAAAAAAAAAAAAAAAAAAAAAAAAAAAAAAAAAAAAAAAAAAAAAAAAAAAAAAAAAAAAAAAAAAAAAAAAAAAAAAFAAAADwAAAABAAAAAAAAAG1FY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4Xv/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CxJAP///wEAAAAAAAAAAAAAAAAAAAAAAAAAAAAAAAAAAAAAAAAAAG1FYgB/f38A5+bmA8zMzADAwP8Af39/AAAAAAAAAAAAAAAAAAAAAAAAAAAAIQAAABgAAAAUAAAAJRAAAMoPAABRLAAAIhwAABAAAAAmAAAACAAAAP//////////"/>
              </a:ext>
            </a:extLst>
          </p:cNvSpPr>
          <p:nvPr/>
        </p:nvSpPr>
        <p:spPr>
          <a:xfrm>
            <a:off x="2624455" y="2566670"/>
            <a:ext cx="4579620" cy="2006600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 cap="flat" cmpd="sng" algn="ctr">
            <a:solidFill>
              <a:srgbClr val="6D4562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3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Q+6f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xEAADQRAAClIgAAVxMAABAgAAAmAAAACAAAAP//////////"/>
              </a:ext>
            </a:extLst>
          </p:cNvSpPr>
          <p:nvPr/>
        </p:nvSpPr>
        <p:spPr>
          <a:xfrm>
            <a:off x="2854325" y="279654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Эффективность </a:t>
            </a:r>
            <a:r>
              <a:rPr lang="en-us" sz="2185" cap="none">
                <a:solidFill>
                  <a:srgbClr val="000000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</a:t>
            </a:r>
            <a:endParaRPr lang="en-us" sz="2185" cap="none">
              <a:latin typeface="Prompt" pitchFamily="0" charset="0"/>
              <a:ea typeface="Prompt" pitchFamily="0" charset="0"/>
              <a:cs typeface="Prompt" pitchFamily="0" charset="0"/>
            </a:endParaRPr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3Fs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xEAACkUAADnKgAAuBoAABAAAAAmAAAACAAAAP//////////"/>
              </a:ext>
            </a:extLst>
          </p:cNvSpPr>
          <p:nvPr/>
        </p:nvSpPr>
        <p:spPr>
          <a:xfrm>
            <a:off x="2854325" y="3277235"/>
            <a:ext cx="411988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Модульные тесты можно запускать быстро и часто, что повышает производительность.</a:t>
            </a:r>
            <a:endParaRPr lang="en-us" cap="none"/>
          </a:p>
        </p:txBody>
      </p:sp>
      <p:sp>
        <p:nvSpPr>
          <p:cNvPr id="8" name="Shape 5"/>
          <p:cNvSpPr>
            <a:extLst>
              <a:ext uri="smNativeData">
                <pr:smNativeData xmlns:pr="smNativeData" xmlns="smNativeData" val="SMDATA_15_vUhLZhMAAAAlAAAAZQAAAA0AAAAAkAAAAEgAAACQAAAASAAAAAAAAAAAAAAAAAAAAAEAAABQAAAAMbYQ5KCEuT8AAAAAAADwvwAAAAAAAOA/AAAAAAAA4D8AAAAAAADgPwAAAAAAAOA/AAAAAAAA4D8AAAAAAADgPwAAAAAAAOA/AAAAAAAA4D8CAAAAjAAAAAEAAAAAAAAAVCxJAP///wgAAAAAAAAAAAAAAAAAAAAAAAAAAAAAAAAAAAAAeAAAAAEAAABAAAAAAAAAAAAAAABaAAAAAAAAAAAAAAAAAAAAAAAAAAAAAAAAAAAAAAAAAAAAAAAAAAAAAAAAAAAAAAAAAAAAAAAAAAAAAAAAAAAAAAAAAAAAAAAAAAAAFAAAADwAAAABAAAAAAAAAG1FY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6sXc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CxJAP///wEAAAAAAAAAAAAAAAAAAAAAAAAAAAAAAAAAAAAAAAAAAG1FYgB/f38A5+bmA8zMzADAwP8Af39/AAAAAAAAAAAAAAAAAAAAAAAAAAAAIQAAABgAAAAUAAAAry0AAMoPAADbSQAAIhwAABAAAAAmAAAACAAAAP//////////"/>
              </a:ext>
            </a:extLst>
          </p:cNvSpPr>
          <p:nvPr/>
        </p:nvSpPr>
        <p:spPr>
          <a:xfrm>
            <a:off x="7426325" y="2566670"/>
            <a:ext cx="4579620" cy="2006600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 cap="flat" cmpd="sng" algn="ctr">
            <a:solidFill>
              <a:srgbClr val="6D4562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 6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NrP4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DQRAAAURgAAVxMAABAgAAAmAAAACAAAAP//////////"/>
              </a:ext>
            </a:extLst>
          </p:cNvSpPr>
          <p:nvPr/>
        </p:nvSpPr>
        <p:spPr>
          <a:xfrm>
            <a:off x="7656195" y="2796540"/>
            <a:ext cx="373570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Обнаружение Дефектов </a:t>
            </a:r>
            <a:r>
              <a:rPr lang="en-us" sz="2185" cap="none">
                <a:solidFill>
                  <a:srgbClr val="000000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</a:t>
            </a:r>
            <a:endParaRPr lang="en-us" sz="2185" cap="none">
              <a:latin typeface="Prompt" pitchFamily="0" charset="0"/>
              <a:ea typeface="Prompt" pitchFamily="0" charset="0"/>
              <a:cs typeface="Prompt" pitchFamily="0" charset="0"/>
            </a:endParaRPr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n3k7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CkUAABxSAAAiBgAABAAAAAmAAAACAAAAP//////////"/>
              </a:ext>
            </a:extLst>
          </p:cNvSpPr>
          <p:nvPr/>
        </p:nvSpPr>
        <p:spPr>
          <a:xfrm>
            <a:off x="7656195" y="3277235"/>
            <a:ext cx="411988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Помогают выявлять ошибки на ранних этапах разработки.</a:t>
            </a:r>
            <a:endParaRPr lang="en-us" cap="none"/>
          </a:p>
        </p:txBody>
      </p:sp>
      <p:sp>
        <p:nvSpPr>
          <p:cNvPr id="11" name="Shape 8"/>
          <p:cNvSpPr>
            <a:extLst>
              <a:ext uri="smNativeData">
                <pr:smNativeData xmlns:pr="smNativeData" xmlns="smNativeData" val="SMDATA_15_vUhLZhMAAAAlAAAAZQAAAA0AAAAAkAAAAEgAAACQAAAASAAAAAAAAAAAAAAAAAAAAAEAAABQAAAAMbYQ5KCEuT8AAAAAAADwvwAAAAAAAOA/AAAAAAAA4D8AAAAAAADgPwAAAAAAAOA/AAAAAAAA4D8AAAAAAADgPwAAAAAAAOA/AAAAAAAA4D8CAAAAjAAAAAEAAAAAAAAAVCxJAP///wgAAAAAAAAAAAAAAAAAAAAAAAAAAAAAAAAAAAAAeAAAAAEAAABAAAAAAAAAAAAAAABaAAAAAAAAAAAAAAAAAAAAAAAAAAAAAAAAAAAAAAAAAAAAAAAAAAAAAAAAAAAAAAAAAAAAAAAAAAAAAAAAAAAAAAAAAAAAAAAAAAAAFAAAADwAAAABAAAAAAAAAG1FY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5DSf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CxJAP///wEAAAAAAAAAAAAAAAAAAAAAAAAAAAAAAAAAAAAAAAAAAG1FYgB/f38A5+bmA8zMzADAwP8Af39/AAAAAAAAAAAAAAAAAAAAAAAAAAAAIQAAABgAAAAUAAAAJRAAAIAdAABRLAAA1ykAABAAAAAmAAAACAAAAP//////////"/>
              </a:ext>
            </a:extLst>
          </p:cNvSpPr>
          <p:nvPr/>
        </p:nvSpPr>
        <p:spPr>
          <a:xfrm>
            <a:off x="2624455" y="4795520"/>
            <a:ext cx="4579620" cy="2005965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 cap="flat" cmpd="sng" algn="ctr">
            <a:solidFill>
              <a:srgbClr val="6D4562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Text 9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z8co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xEAAOkeAAClIgAADCEAABAgAAAmAAAACAAAAP//////////"/>
              </a:ext>
            </a:extLst>
          </p:cNvSpPr>
          <p:nvPr/>
        </p:nvSpPr>
        <p:spPr>
          <a:xfrm>
            <a:off x="2854325" y="502475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Документация </a:t>
            </a:r>
            <a:r>
              <a:rPr lang="en-us" sz="2185" cap="none">
                <a:solidFill>
                  <a:srgbClr val="000000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</a:t>
            </a:r>
            <a:endParaRPr lang="en-us" sz="2185" cap="none">
              <a:latin typeface="Prompt" pitchFamily="0" charset="0"/>
              <a:ea typeface="Prompt" pitchFamily="0" charset="0"/>
              <a:cs typeface="Prompt" pitchFamily="0" charset="0"/>
            </a:endParaRPr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iABE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xEAAN4hAADnKgAAbSgAABAAAAAmAAAACAAAAP//////////"/>
              </a:ext>
            </a:extLst>
          </p:cNvSpPr>
          <p:nvPr/>
        </p:nvSpPr>
        <p:spPr>
          <a:xfrm>
            <a:off x="2854325" y="5505450"/>
            <a:ext cx="411988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Модульные тесты служат документацией и гарантируют стабильность кода.</a:t>
            </a:r>
            <a:endParaRPr lang="en-us" cap="none"/>
          </a:p>
        </p:txBody>
      </p:sp>
      <p:sp>
        <p:nvSpPr>
          <p:cNvPr id="14" name="Shape 11"/>
          <p:cNvSpPr>
            <a:extLst>
              <a:ext uri="smNativeData">
                <pr:smNativeData xmlns:pr="smNativeData" xmlns="smNativeData" val="SMDATA_15_vUhLZhMAAAAlAAAAZQAAAA0AAAAAkAAAAEgAAACQAAAASAAAAAAAAAAAAAAAAAAAAAEAAABQAAAAMbYQ5KCEuT8AAAAAAADwvwAAAAAAAOA/AAAAAAAA4D8AAAAAAADgPwAAAAAAAOA/AAAAAAAA4D8AAAAAAADgPwAAAAAAAOA/AAAAAAAA4D8CAAAAjAAAAAEAAAAAAAAAVCxJAP///wgAAAAAAAAAAAAAAAAAAAAAAAAAAAAAAAAAAAAAeAAAAAEAAABAAAAAAAAAAAAAAABaAAAAAAAAAAAAAAAAAAAAAAAAAAAAAAAAAAAAAAAAAAAAAAAAAAAAAAAAAAAAAAAAAAAAAAAAAAAAAAAAAAAAAAAAAAAAAAAAAAAAFAAAADwAAAABAAAAAAAAAG1FY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8fqi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CxJAP///wEAAAAAAAAAAAAAAAAAAAAAAAAAAAAAAAAAAAAAAAAAAG1FYgB/f38A5+bmA8zMzADAwP8Af39/AAAAAAAAAAAAAAAAAAAAAAAAAAAAIQAAABgAAAAUAAAAry0AAIAdAADbSQAA1ykAABAAAAAmAAAACAAAAP//////////"/>
              </a:ext>
            </a:extLst>
          </p:cNvSpPr>
          <p:nvPr/>
        </p:nvSpPr>
        <p:spPr>
          <a:xfrm>
            <a:off x="7426325" y="4795520"/>
            <a:ext cx="4579620" cy="2005965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 cap="flat" cmpd="sng" algn="ctr">
            <a:solidFill>
              <a:srgbClr val="6D4562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xc3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OkeAAAvQAAADCEAABAgAAAmAAAACAAAAP//////////"/>
              </a:ext>
            </a:extLst>
          </p:cNvSpPr>
          <p:nvPr/>
        </p:nvSpPr>
        <p:spPr>
          <a:xfrm>
            <a:off x="7656195" y="502475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Гибкость </a:t>
            </a:r>
            <a:r>
              <a:rPr lang="en-us" sz="2185" cap="none">
                <a:solidFill>
                  <a:srgbClr val="000000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</a:t>
            </a:r>
            <a:endParaRPr lang="en-us" sz="2185" cap="none">
              <a:latin typeface="Prompt" pitchFamily="0" charset="0"/>
              <a:ea typeface="Prompt" pitchFamily="0" charset="0"/>
              <a:cs typeface="Prompt" pitchFamily="0" charset="0"/>
            </a:endParaRPr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ZaEp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N4hAABxSAAAbSgAABAAAAAmAAAACAAAAP//////////"/>
              </a:ext>
            </a:extLst>
          </p:cNvSpPr>
          <p:nvPr/>
        </p:nvSpPr>
        <p:spPr>
          <a:xfrm>
            <a:off x="7656195" y="5505450"/>
            <a:ext cx="411988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Дают возможность вносить изменения в код без риска сломать существующую функциональность.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J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EAAAAAAAAACwwj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wwj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dBY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BsAAMAFAAC/UAAABgoAAAAgAAAmAAAACAAAAP//////////"/>
              </a:ext>
            </a:extLst>
          </p:cNvSpPr>
          <p:nvPr/>
        </p:nvSpPr>
        <p:spPr>
          <a:xfrm>
            <a:off x="4490720" y="934720"/>
            <a:ext cx="8635365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Интеграционное тестирование</a:t>
            </a:r>
            <a:endParaRPr lang="en-us" sz="4370" cap="none"/>
          </a:p>
        </p:txBody>
      </p:sp>
      <p:pic>
        <p:nvPicPr>
          <p:cNvPr id="6" name="Image 2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J1jD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ASDAAAdiIAAAIX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490720" y="1962150"/>
            <a:ext cx="1111250" cy="177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2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nWM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HANAACZNQAAkw8AABAgAAAmAAAACAAAAP//////////"/>
              </a:ext>
            </a:extLst>
          </p:cNvSpPr>
          <p:nvPr/>
        </p:nvSpPr>
        <p:spPr>
          <a:xfrm>
            <a:off x="5935345" y="218440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Модули</a:t>
            </a:r>
            <a:endParaRPr lang="en-us" sz="2185" cap="none"/>
          </a:p>
        </p:txBody>
      </p:sp>
      <p:sp>
        <p:nvSpPr>
          <p:cNvPr id="8" name="Text 3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ksV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GUQAADgVAAAlRIAABAgAAAmAAAACAAAAP//////////"/>
              </a:ext>
            </a:extLst>
          </p:cNvSpPr>
          <p:nvPr/>
        </p:nvSpPr>
        <p:spPr>
          <a:xfrm>
            <a:off x="5935345" y="2665095"/>
            <a:ext cx="786193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Отдельные программные компоненты</a:t>
            </a:r>
            <a:endParaRPr lang="en-us" cap="none"/>
          </a:p>
        </p:txBody>
      </p:sp>
      <p:pic>
        <p:nvPicPr>
          <p:cNvPr id="9" name="Image 3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ZFGhf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ACFwAAdiIAAPEh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490720" y="3740150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4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3OnO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F8YAACZNQAAghoAABAgAAAmAAAACAAAAP//////////"/>
              </a:ext>
            </a:extLst>
          </p:cNvSpPr>
          <p:nvPr/>
        </p:nvSpPr>
        <p:spPr>
          <a:xfrm>
            <a:off x="5935345" y="396176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Взаимодействие</a:t>
            </a:r>
            <a:endParaRPr lang="en-us" sz="2185" cap="none"/>
          </a:p>
        </p:txBody>
      </p:sp>
      <p:sp>
        <p:nvSpPr>
          <p:cNvPr id="11" name="Text 5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+ZR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FQbAADgVAAAhB0AABAgAAAmAAAACAAAAP//////////"/>
              </a:ext>
            </a:extLst>
          </p:cNvSpPr>
          <p:nvPr/>
        </p:nvSpPr>
        <p:spPr>
          <a:xfrm>
            <a:off x="5935345" y="4442460"/>
            <a:ext cx="786193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Проверка согласованности и взаимодействия между модулями</a:t>
            </a:r>
            <a:endParaRPr lang="en-us" cap="none"/>
          </a:p>
        </p:txBody>
      </p:sp>
      <p:pic>
        <p:nvPicPr>
          <p:cNvPr id="12" name="Image 4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DxIQAAdiIAAOAs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4490720" y="5517515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6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E8jAACZNQAAcSUAABAgAAAmAAAACAAAAP//////////"/>
              </a:ext>
            </a:extLst>
          </p:cNvSpPr>
          <p:nvPr/>
        </p:nvSpPr>
        <p:spPr>
          <a:xfrm>
            <a:off x="5935345" y="5739765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Система</a:t>
            </a:r>
            <a:endParaRPr lang="en-us" sz="2185" cap="none"/>
          </a:p>
        </p:txBody>
      </p:sp>
      <p:sp>
        <p:nvSpPr>
          <p:cNvPr id="14" name="Text 7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PrL1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EMmAADgVAAAcygAABAgAAAmAAAACAAAAP//////////"/>
              </a:ext>
            </a:extLst>
          </p:cNvSpPr>
          <p:nvPr/>
        </p:nvSpPr>
        <p:spPr>
          <a:xfrm>
            <a:off x="5935345" y="6219825"/>
            <a:ext cx="786193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Комплексная проверка всей системы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EAAAAAAAAACwwj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wwj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I0IAACMQgAA0gwAAAAgAAAmAAAACAAAAP//////////"/>
              </a:ext>
            </a:extLst>
          </p:cNvSpPr>
          <p:nvPr/>
        </p:nvSpPr>
        <p:spPr>
          <a:xfrm>
            <a:off x="2624455" y="1390015"/>
            <a:ext cx="819340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Автоматизация тестирования</a:t>
            </a:r>
            <a:endParaRPr lang="en-us" sz="4370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0P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UQAABHEwAAXhMAAIAW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624455" y="3133725"/>
            <a:ext cx="523875" cy="523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N4XAAAJHQAARh4AABAAAAAmAAAACAAAAP//////////"/>
              </a:ext>
            </a:extLst>
          </p:cNvSpPr>
          <p:nvPr/>
        </p:nvSpPr>
        <p:spPr>
          <a:xfrm>
            <a:off x="2624455" y="3879850"/>
            <a:ext cx="2095500" cy="1041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Повышение Эффективности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g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BgfAAAJHQAApyUAABAAAAAmAAAACAAAAP//////////"/>
              </a:ext>
            </a:extLst>
          </p:cNvSpPr>
          <p:nvPr/>
        </p:nvSpPr>
        <p:spPr>
          <a:xfrm>
            <a:off x="2624455" y="5054600"/>
            <a:ext cx="209550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Позволяет быстро и регулярно запускать тесты</a:t>
            </a:r>
            <a:endParaRPr lang="en-us" cap="none"/>
          </a:p>
        </p:txBody>
      </p:sp>
      <p:pic>
        <p:nvPicPr>
          <p:cNvPr id="8" name="Image 2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cP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UfAABHEwAATiIAAIAW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052695" y="3133725"/>
            <a:ext cx="523875" cy="523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1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R8AAN4XAAD5KwAAIxwAABAAAAAmAAAACAAAAP//////////"/>
              </a:ext>
            </a:extLst>
          </p:cNvSpPr>
          <p:nvPr/>
        </p:nvSpPr>
        <p:spPr>
          <a:xfrm>
            <a:off x="5052695" y="3879850"/>
            <a:ext cx="209550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Экономия Времени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R8AAPUcAAD5KwAAhCMAABAAAAAmAAAACAAAAP//////////"/>
              </a:ext>
            </a:extLst>
          </p:cNvSpPr>
          <p:nvPr/>
        </p:nvSpPr>
        <p:spPr>
          <a:xfrm>
            <a:off x="5052695" y="4707255"/>
            <a:ext cx="209550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Автоматические тесты работают быстрее ручных</a:t>
            </a:r>
            <a:endParaRPr lang="en-us" cap="none"/>
          </a:p>
        </p:txBody>
      </p:sp>
      <p:pic>
        <p:nvPicPr>
          <p:cNvPr id="11" name="Image 3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0P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BHEwAAPzEAAIAW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481570" y="3133725"/>
            <a:ext cx="523875" cy="523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7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bH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N4XAADqOgAAIxwAABAAAAAmAAAACAAAAP//////////"/>
              </a:ext>
            </a:extLst>
          </p:cNvSpPr>
          <p:nvPr/>
        </p:nvSpPr>
        <p:spPr>
          <a:xfrm>
            <a:off x="7481570" y="3879850"/>
            <a:ext cx="209550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Улучшение Качества</a:t>
            </a:r>
            <a:endParaRPr lang="en-us" sz="2185" cap="none"/>
          </a:p>
        </p:txBody>
      </p:sp>
      <p:sp>
        <p:nvSpPr>
          <p:cNvPr id="13" name="Text 8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g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PUcAADqOgAAtCUAABAAAAAmAAAACAAAAP//////////"/>
              </a:ext>
            </a:extLst>
          </p:cNvSpPr>
          <p:nvPr/>
        </p:nvSpPr>
        <p:spPr>
          <a:xfrm>
            <a:off x="7481570" y="4707255"/>
            <a:ext cx="209550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Уменьшает вероятность человеческих ошибок</a:t>
            </a:r>
            <a:endParaRPr lang="en-us" cap="none"/>
          </a:p>
        </p:txBody>
      </p:sp>
      <p:pic>
        <p:nvPicPr>
          <p:cNvPr id="14" name="Image 4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cP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c8AABHEwAAMEAAAIAW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9910445" y="3133725"/>
            <a:ext cx="523875" cy="523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9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1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zwAAN4XAADbSQAAIxwAABAAAAAmAAAACAAAAP//////////"/>
              </a:ext>
            </a:extLst>
          </p:cNvSpPr>
          <p:nvPr/>
        </p:nvSpPr>
        <p:spPr>
          <a:xfrm>
            <a:off x="9910445" y="3879850"/>
            <a:ext cx="209550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DAD8E9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Непрерывное Тестирование</a:t>
            </a:r>
            <a:endParaRPr lang="en-us" sz="2185" cap="none"/>
          </a:p>
        </p:txBody>
      </p:sp>
      <p:sp>
        <p:nvSpPr>
          <p:cNvPr id="16" name="Text 1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zwAAPUcAADbSQAAEyoAABAAAAAmAAAACAAAAP//////////"/>
              </a:ext>
            </a:extLst>
          </p:cNvSpPr>
          <p:nvPr/>
        </p:nvSpPr>
        <p:spPr>
          <a:xfrm>
            <a:off x="9910445" y="4707255"/>
            <a:ext cx="2095500" cy="2132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DAD8E9"/>
                </a:solidFill>
                <a:latin typeface="Mukta" pitchFamily="0" charset="0"/>
                <a:ea typeface="Mukta" pitchFamily="0" charset="0"/>
                <a:cs typeface="Mukta" pitchFamily="0" charset="0"/>
              </a:rPr>
              <a:t>Тесты можно запускать регулярно, например, при каждом изменении кода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vUh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EAAAAAAAAACwwj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Y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wwj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vUh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AACZ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RMAAC0XAAA0RgAAchsAAAAgAAAmAAAACAAAAP//////////"/>
              </a:ext>
            </a:extLst>
          </p:cNvSpPr>
          <p:nvPr/>
        </p:nvSpPr>
        <p:spPr>
          <a:xfrm>
            <a:off x="3218815" y="3767455"/>
            <a:ext cx="819340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5465"/>
              </a:lnSpc>
              <a:buNone/>
              <a:defRPr sz="6400" cap="none"/>
            </a:pPr>
            <a:r>
              <a:rPr lang="en-us" cap="none">
                <a:solidFill>
                  <a:srgbClr val="C6BFEE"/>
                </a:solidFill>
                <a:latin typeface="Prompt" pitchFamily="0" charset="0"/>
                <a:ea typeface="Prompt" pitchFamily="0" charset="0"/>
                <a:cs typeface="Prompt" pitchFamily="0" charset="0"/>
              </a:rPr>
              <a:t>Спасибо за внимание!</a:t>
            </a:r>
            <a:endParaRPr lang="en-us" cap="none">
              <a:solidFill>
                <a:srgbClr val="C6BFEE"/>
              </a:solidFill>
              <a:latin typeface="Prompt" pitchFamily="0" charset="0"/>
              <a:ea typeface="Prompt" pitchFamily="0" charset="0"/>
              <a:cs typeface="Prompt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2024-05-20T08:38:08Z</dcterms:created>
  <dcterms:modified xsi:type="dcterms:W3CDTF">2024-05-20T12:57:33Z</dcterms:modified>
</cp:coreProperties>
</file>