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64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5" r:id="rId15"/>
    <p:sldId id="263" r:id="rId16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6210864" val="1068" rev64="64" revOS="3"/>
      <pr:smFileRevision xmlns:pr="smNativeData" xmlns="smNativeData" dt="1716210864" val="0"/>
      <pr:guideOptions xmlns:pr="smNativeData" xmlns="smNativeData" dt="1716210864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48" d="100"/>
          <a:sy n="48" d="100"/>
        </p:scale>
        <p:origin x="616" y="25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1" d="100"/>
        <a:sy n="11" d="100"/>
      </p:scale>
      <p:origin x="0" y="0"/>
    </p:cViewPr>
  </p:sorterViewPr>
  <p:notesViewPr>
    <p:cSldViewPr snapToGrid="0" snapToObjects="1">
      <p:cViewPr>
        <p:scale>
          <a:sx n="48" d="100"/>
          <a:sy n="48" d="100"/>
        </p:scale>
        <p:origin x="616" y="252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MzM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540C5286-C8B9-59A4-F7B4-3EF11CFA016B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sEx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CXaD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MAI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5C470664-2AB1-12F0-FFFF-DCA548B10989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sEx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DE3A89F-D190-B65E-DE5B-270BE6152872}" type="slidenum"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sEx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Rhd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VEYX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937AADA-94E4-625C-AA8F-6209E4C15C37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sEx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l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F46D312-5CD2-1325-9CFE-AA709DB06AFF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sEx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wQe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6AE11CD2-9C87-B4EA-C959-6ABF52173F3F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sEx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E21242C-62A3-74D2-ED99-94876AD71BC1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sEx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F5ADE63-2DE2-0F28-ACE2-DB7D90AC5A8E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sEx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ts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ts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ts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A568D21-6F97-037B-D9EE-992EC3A02FCC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sEx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ts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ts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ts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544D955-1BC8-112F-86FC-ED7A97B270B8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sEx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ts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ts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77578F6-B8CA-208E-84CD-4EDB3683721B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sEx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1NT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sEx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8228490-DEC5-7772-8B9A-2827CAD47D7D}" type="slidenum">
              <a:t>1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EAAAAAAAAAAAAu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T///8AAAAAtCE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txcV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KUPAADgVAAAMBgAAAAAAAAmAAAACAAAAP//////////"/>
              </a:ext>
            </a:extLst>
          </p:cNvSpPr>
          <p:nvPr/>
        </p:nvSpPr>
        <p:spPr>
          <a:xfrm>
            <a:off x="6319520" y="2543175"/>
            <a:ext cx="747776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FFFFF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Практическая работа №10</a:t>
            </a:r>
            <a:endParaRPr lang="en-us" sz="4370" b="1" cap="none">
              <a:solidFill>
                <a:srgbClr val="FFFFFF"/>
              </a:solidFill>
              <a:latin typeface="Nunito" pitchFamily="0" charset="0"/>
              <a:ea typeface="Nunito" pitchFamily="0" charset="0"/>
              <a:cs typeface="Nunito" pitchFamily="0" charset="0"/>
            </a:endParaRPr>
          </a:p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FFFFF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Тема: «Тестовое окружение»</a:t>
            </a:r>
            <a:endParaRPr lang="en-us" sz="4370" cap="none"/>
          </a:p>
        </p:txBody>
      </p:sp>
      <p:sp>
        <p:nvSpPr>
          <p:cNvPr id="6" name="Text 2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z8AADoiAACTVAAAHi0AAAAAAAAmAAAACAAAAP//////////"/>
              </a:ext>
            </a:extLst>
          </p:cNvSpPr>
          <p:nvPr/>
        </p:nvSpPr>
        <p:spPr>
          <a:xfrm>
            <a:off x="10311765" y="5563870"/>
            <a:ext cx="3436620" cy="1770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r">
              <a:lnSpc>
                <a:spcPts val="2795"/>
              </a:lnSpc>
              <a:buNone/>
              <a:defRPr lang="en-us" sz="2000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defRPr>
            </a:pPr>
            <a:r>
              <a:t>Выполнила</a:t>
            </a:r>
          </a:p>
          <a:p>
            <a:pPr marL="0" indent="0" algn="r">
              <a:lnSpc>
                <a:spcPts val="2795"/>
              </a:lnSpc>
              <a:buNone/>
              <a:defRPr lang="en-us" sz="2000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defRPr>
            </a:pPr>
            <a:r>
              <a:t>студентка группы 3ИСП-2</a:t>
            </a:r>
          </a:p>
          <a:p>
            <a:pPr marL="0" indent="0" algn="r">
              <a:lnSpc>
                <a:spcPts val="2795"/>
              </a:lnSpc>
              <a:buNone/>
              <a:defRPr lang="en-us" sz="2000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defRPr>
            </a:pPr>
            <a:r>
              <a:t>Семиволос Д.А.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EAAAAAAAAAAAAu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CM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L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NxMAAOcWAADIRgAAuBsAAAAAAAAmAAAACAAAAP//////////"/>
              </a:ext>
            </a:extLst>
          </p:cNvSpPr>
          <p:nvPr/>
        </p:nvSpPr>
        <p:spPr>
          <a:xfrm>
            <a:off x="3123565" y="3723005"/>
            <a:ext cx="8382635" cy="782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  <a:defRPr sz="6400" cap="none"/>
            </a:pPr>
            <a:r>
              <a:rPr lang="en-us" b="1" cap="none">
                <a:solidFill>
                  <a:srgbClr val="FFFFFF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Спасибо за внимание!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9rJZf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EAAAAAAAAAAAAu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yeAE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jOev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UQUAAJAFAABRMwAAGw4AABAAAAAmAAAACAAAAP//////////"/>
              </a:ext>
            </a:extLst>
          </p:cNvSpPr>
          <p:nvPr/>
        </p:nvSpPr>
        <p:spPr>
          <a:xfrm>
            <a:off x="864235" y="904240"/>
            <a:ext cx="747776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FFFFF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Введение в тестирование программного обеспечения</a:t>
            </a:r>
            <a:endParaRPr lang="en-us" sz="4370" cap="none"/>
          </a:p>
        </p:txBody>
      </p:sp>
      <p:sp>
        <p:nvSpPr>
          <p:cNvPr id="5" name="Text 2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ZlL2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gUAAGQVAABbJgAAiSoAAAAAAAAmAAAACAAAAP//////////"/>
              </a:ext>
            </a:extLst>
          </p:cNvSpPr>
          <p:nvPr/>
        </p:nvSpPr>
        <p:spPr>
          <a:xfrm>
            <a:off x="938530" y="3477260"/>
            <a:ext cx="5296535" cy="3437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 Тестирование программного обеспечения - это важный процесс, который помогает обеспечить качество и надежность разрабатываемых приложений. Тестировщики играют ключевую роль в этом процессе, выявляя ошибки и обеспечивая соответствие продукта требованиям.</a:t>
            </a:r>
            <a:endParaRPr lang="en-us" cap="none"/>
          </a:p>
        </p:txBody>
      </p:sp>
      <p:pic>
        <p:nvPicPr>
          <p:cNvPr id="6" name="Изображение1"/>
          <p:cNvPicPr>
            <a:picLocks noChangeAspect="1"/>
            <a:extLst>
              <a:ext uri="smNativeData">
                <pr:smNativeData xmlns:pr="smNativeData" xmlns="smNativeData" val="SMDATA_17_sExL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IrAADpEwAAsFQAACUrAAAA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133590" y="3236595"/>
            <a:ext cx="6633210" cy="37769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EAAAAAAAAAAAAu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xDAAAAAAAADFo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NkHAABMJwAAHgwAABAgAAAmAAAACAAAAP//////////"/>
              </a:ext>
            </a:extLst>
          </p:cNvSpPr>
          <p:nvPr/>
        </p:nvSpPr>
        <p:spPr>
          <a:xfrm>
            <a:off x="833120" y="1275715"/>
            <a:ext cx="555498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FFFFF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Цель работы</a:t>
            </a:r>
            <a:endParaRPr lang="en-us" sz="4370" cap="none"/>
          </a:p>
        </p:txBody>
      </p:sp>
      <p:sp>
        <p:nvSpPr>
          <p:cNvPr id="6" name="Shape 2"/>
          <p:cNvSpPr>
            <a:extLst>
              <a:ext uri="smNativeData">
                <pr:smNativeData xmlns:pr="smNativeData" xmlns="smNativeData" val="SMDATA_15_sExLZhMAAAAlAAAAZQAAAA0AAAAAkAAAAEgAAACQAAAASAAAAAAAAAAAAAAAAAAAAAEAAABQAAAAGa2jqgmi0j8AAAAAAADwvwAAAAAAAOA/AAAAAAAA4D8AAAAAAADgPwAAAAAAAOA/AAAAAAAA4D8AAAAAAADgPwAAAAAAAOA/AAAAAAAA4D8CAAAAjAAAAAEAAAAAAAAAAAAuAP///wgAAAAAAAAAAAAAAAAAAAAAAAAAAAAAAAAAAAAAeAAAAAEAAABAAAAAAAAAAAAAAABaAAAAAAAAAAAAAAAAAAAAAAAAAAAAAAAAAAAAAAAAAAAAAAAAAAAAAAAAAAAAAAAAAAAAAAAAAAAAAAAAAAAAAAAAAAAAAAAAAAAAFAAAADwAAAABAAAAAAAAAP///wAk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DVV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P///wB/f38A5+bmA8zMzADAwP8Af39/AAAAAAAAAAAAAAAAAAAAAAAAAAAAIQAAABgAAAAUAAAAIAUAACsOAAARIQAAEh8AABAAAAAmAAAACAAAAP//////////"/>
              </a:ext>
            </a:extLst>
          </p:cNvSpPr>
          <p:nvPr/>
        </p:nvSpPr>
        <p:spPr>
          <a:xfrm>
            <a:off x="833120" y="2303145"/>
            <a:ext cx="4542155" cy="2747645"/>
          </a:xfrm>
          <a:prstGeom prst="roundRect">
            <a:avLst>
              <a:gd name="adj" fmla="val 14557"/>
            </a:avLst>
          </a:prstGeom>
          <a:solidFill>
            <a:srgbClr val="00002E"/>
          </a:solidFill>
          <a:ln w="2286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Text 3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tZ4K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gYAAK0PAAA0GQAA0BEAABAgAAAmAAAACAAAAP//////////"/>
              </a:ext>
            </a:extLst>
          </p:cNvSpPr>
          <p:nvPr/>
        </p:nvSpPr>
        <p:spPr>
          <a:xfrm>
            <a:off x="1078230" y="2548255"/>
            <a:ext cx="30187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F2B42D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Обеспечение качества</a:t>
            </a:r>
            <a:endParaRPr lang="en-us" sz="2185" cap="none"/>
          </a:p>
        </p:txBody>
      </p:sp>
      <p:sp>
        <p:nvSpPr>
          <p:cNvPr id="8" name="Text 4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NQx4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gYAAKESAACPHwAAkB0AABAAAAAmAAAACAAAAP//////////"/>
              </a:ext>
            </a:extLst>
          </p:cNvSpPr>
          <p:nvPr/>
        </p:nvSpPr>
        <p:spPr>
          <a:xfrm>
            <a:off x="1078230" y="3028315"/>
            <a:ext cx="4051935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Главная цель работы тестировщика - гарантировать, что программное обеспечение соответствует заявленным требованиям и не содержит критических ошибок.</a:t>
            </a:r>
            <a:endParaRPr lang="en-us" cap="none"/>
          </a:p>
        </p:txBody>
      </p:sp>
      <p:sp>
        <p:nvSpPr>
          <p:cNvPr id="9" name="Shape 5"/>
          <p:cNvSpPr>
            <a:extLst>
              <a:ext uri="smNativeData">
                <pr:smNativeData xmlns:pr="smNativeData" xmlns="smNativeData" val="SMDATA_15_sExLZhMAAAAlAAAAZQAAAA0AAAAAkAAAAEgAAACQAAAASAAAAAAAAAAAAAAAAAAAAAEAAABQAAAAGa2jqgmi0j8AAAAAAADwvwAAAAAAAOA/AAAAAAAA4D8AAAAAAADgPwAAAAAAAOA/AAAAAAAA4D8AAAAAAADgPwAAAAAAAOA/AAAAAAAA4D8CAAAAjAAAAAEAAAAAAAAAAAAuAP///wgAAAAAAAAAAAAAAAAAAAAAAAAAAAAAAAAAAAAAeAAAAAEAAABAAAAAAAAAAAAAAABaAAAAAAAAAAAAAAAAAAAAAAAAAAAAAAAAAAAAAAAAAAAAAAAAAAAAAAAAAAAAAAAAAAAAAAAAAAAAAAAAAAAAAAAAAAAAAAAAAAAAFAAAADwAAAABAAAAAAAAAP///wAk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2LU+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P///wB/f38A5+bmA8zMzADAwP8Af39/AAAAAAAAAAAAAAAAAAAAAAAAAAAAIQAAABgAAAAUAAAAbyIAACsOAABgPgAAEh8AABAAAAAmAAAACAAAAP//////////"/>
              </a:ext>
            </a:extLst>
          </p:cNvSpPr>
          <p:nvPr/>
        </p:nvSpPr>
        <p:spPr>
          <a:xfrm>
            <a:off x="5597525" y="2303145"/>
            <a:ext cx="4542155" cy="2747645"/>
          </a:xfrm>
          <a:prstGeom prst="roundRect">
            <a:avLst>
              <a:gd name="adj" fmla="val 14557"/>
            </a:avLst>
          </a:prstGeom>
          <a:solidFill>
            <a:srgbClr val="00002E"/>
          </a:solidFill>
          <a:ln w="2286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 6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em+A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SMAAK0PAAACOwAA0BEAABAgAAAmAAAACAAAAP//////////"/>
              </a:ext>
            </a:extLst>
          </p:cNvSpPr>
          <p:nvPr/>
        </p:nvSpPr>
        <p:spPr>
          <a:xfrm>
            <a:off x="5842635" y="2548255"/>
            <a:ext cx="374967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D7425E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Поиск и устранение ошибок</a:t>
            </a:r>
            <a:endParaRPr lang="en-us" sz="2185" cap="none"/>
          </a:p>
        </p:txBody>
      </p:sp>
      <p:sp>
        <p:nvSpPr>
          <p:cNvPr id="11" name="Text 7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dI9S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SMAAKESAADePAAAYBsAABAAAAAmAAAACAAAAP//////////"/>
              </a:ext>
            </a:extLst>
          </p:cNvSpPr>
          <p:nvPr/>
        </p:nvSpPr>
        <p:spPr>
          <a:xfrm>
            <a:off x="5842635" y="3028315"/>
            <a:ext cx="405193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Тестировщик должен выявлять дефекты на ранних этапах разработки, чтобы разработчики могли их оперативно исправить.</a:t>
            </a:r>
            <a:endParaRPr lang="en-us" cap="none"/>
          </a:p>
        </p:txBody>
      </p:sp>
      <p:sp>
        <p:nvSpPr>
          <p:cNvPr id="12" name="Shape 8"/>
          <p:cNvSpPr>
            <a:extLst>
              <a:ext uri="smNativeData">
                <pr:smNativeData xmlns:pr="smNativeData" xmlns="smNativeData" val="SMDATA_15_sExLZhMAAAAlAAAAZQAAAA0AAAAAkAAAAEgAAACQAAAASAAAAAAAAAAAAAAAAAAAAAEAAABQAAAA+tAF9S1z3j8AAAAAAADwvwAAAAAAAOA/AAAAAAAA4D8AAAAAAADgPwAAAAAAAOA/AAAAAAAA4D8AAAAAAADgPwAAAAAAAOA/AAAAAAAA4D8CAAAAjAAAAAEAAAAAAAAAAAAuAP///wgAAAAAAAAAAAAAAAAAAAAAAAAAAAAAAAAAAAAAeAAAAAEAAABAAAAAAAAAAAAAAABaAAAAAAAAAAAAAAAAAAAAAAAAAAAAAAAAAAAAAAAAAAAAAAAAAAAAAAAAAAAAAAAAAAAAAAAAAAAAAAAAAAAAAAAAAAAAAAAAAAAAFAAAADwAAAABAAAAAAAAAP///wAk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Ftgb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P///wB/f38A5+bmA8zMzADAwP8Af39/AAAAAAAAAAAAAAAAAAAAAAAAAAAAIQAAABgAAAAUAAAAIAUAAHAgAABgPgAAxyoAABAAAAAmAAAACAAAAP//////////"/>
              </a:ext>
            </a:extLst>
          </p:cNvSpPr>
          <p:nvPr/>
        </p:nvSpPr>
        <p:spPr>
          <a:xfrm>
            <a:off x="833120" y="5273040"/>
            <a:ext cx="9306560" cy="1680845"/>
          </a:xfrm>
          <a:prstGeom prst="roundRect">
            <a:avLst>
              <a:gd name="adj" fmla="val 23789"/>
            </a:avLst>
          </a:prstGeom>
          <a:solidFill>
            <a:srgbClr val="00002E"/>
          </a:solidFill>
          <a:ln w="2286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 9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B2v3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gYAAPIhAAD0HAAAFCQAABAgAAAmAAAACAAAAP//////////"/>
              </a:ext>
            </a:extLst>
          </p:cNvSpPr>
          <p:nvPr/>
        </p:nvSpPr>
        <p:spPr>
          <a:xfrm>
            <a:off x="1078230" y="5518150"/>
            <a:ext cx="36283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DD785E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Поддержка пользователей</a:t>
            </a:r>
            <a:endParaRPr lang="en-us" sz="2185" cap="none"/>
          </a:p>
        </p:txBody>
      </p:sp>
      <p:sp>
        <p:nvSpPr>
          <p:cNvPr id="14" name="Text 10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tJ7L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gYAAOYkAADePAAARSkAABAAAAAmAAAACAAAAP//////////"/>
              </a:ext>
            </a:extLst>
          </p:cNvSpPr>
          <p:nvPr/>
        </p:nvSpPr>
        <p:spPr>
          <a:xfrm>
            <a:off x="1078230" y="5998210"/>
            <a:ext cx="881634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Результаты тестирования помогают улучшить пользовательский опыт и сделать приложение максимально удобным в использовании.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EAAAAAAAAAAAAu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Duo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OoHAADtOwAALwwAABAgAAAmAAAACAAAAP//////////"/>
              </a:ext>
            </a:extLst>
          </p:cNvSpPr>
          <p:nvPr/>
        </p:nvSpPr>
        <p:spPr>
          <a:xfrm>
            <a:off x="2348230" y="1286510"/>
            <a:ext cx="739330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FFFFF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Обязанности тестировщика</a:t>
            </a:r>
            <a:endParaRPr lang="en-us" sz="4370" cap="none"/>
          </a:p>
        </p:txBody>
      </p:sp>
      <p:sp>
        <p:nvSpPr>
          <p:cNvPr id="5" name="Shape 2"/>
          <p:cNvSpPr>
            <a:extLst>
              <a:ext uri="smNativeData">
                <pr:smNativeData xmlns:pr="smNativeData" xmlns="smNativeData" val="SMDATA_15_sExLZhMAAAAlAAAAZQAAAA0AAAAAkAAAAEgAAACQAAAASAAAAAAAAAAAAAAAAAAAAAEAAABQAAAAfSJPkq6Z+T8AAAAAAADwvwAAAAAAAOA/AAAAAAAA4D8AAAAAAADgPwAAAAAAAOA/AAAAAAAA4D8AAAAAAADgPwAAAAAAAOA/AAAAAAAA4D8CAAAAjAAAAAEAAAAAAAAAAAAuAP///wgAAAAAAAAAAAAAAAAAAAAAAAAAAAAAAAAAAAAAeAAAAAEAAABAAAAAAAAAAAAAAABaAAAAAAAAAAAAAAAAAAAAAAAAAAAAAAAAAAAAAAAAAAAAAAAAAAAAAAAAAAAAAAAAAAAAAAAAAAAAAAAAAAAAAAAAAAAAAAAAAAAAFAAAADwAAAABAAAAAAAAAP///wAk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P///wB/f38A5+bmA8zMzADAwP8Af39/AAAAAAAAAAAAAAAAAAAAAAAAAAAAIQAAABgAAAAUAAAAcg4AAP0PAACGEQAAEBMAABAAAAAmAAAACAAAAP//////////"/>
              </a:ext>
            </a:extLst>
          </p:cNvSpPr>
          <p:nvPr/>
        </p:nvSpPr>
        <p:spPr>
          <a:xfrm>
            <a:off x="2348230" y="2599055"/>
            <a:ext cx="500380" cy="499745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Text 3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D7t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g8AAD4QAACZEAAAzhIAABAgAAAmAAAACAAAAP//////////"/>
              </a:ext>
            </a:extLst>
          </p:cNvSpPr>
          <p:nvPr/>
        </p:nvSpPr>
        <p:spPr>
          <a:xfrm>
            <a:off x="2498090" y="2640330"/>
            <a:ext cx="20002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F2B42D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1</a:t>
            </a:r>
            <a:endParaRPr lang="en-us" sz="2620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FEF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xIAAHUQAACqKgAAlxIAABAgAAAmAAAACAAAAP//////////"/>
              </a:ext>
            </a:extLst>
          </p:cNvSpPr>
          <p:nvPr/>
        </p:nvSpPr>
        <p:spPr>
          <a:xfrm>
            <a:off x="3070225" y="2675255"/>
            <a:ext cx="386524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F2B42D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Планирование тестирования</a:t>
            </a:r>
            <a:endParaRPr lang="en-us" sz="2185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FOz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xIAAGkTAABRLAAA+BkAABAAAAAmAAAACAAAAP//////////"/>
              </a:ext>
            </a:extLst>
          </p:cNvSpPr>
          <p:nvPr/>
        </p:nvSpPr>
        <p:spPr>
          <a:xfrm>
            <a:off x="3070225" y="3155315"/>
            <a:ext cx="413385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Разработка стратегии и плана тестирования, определение приоритетов и критериев приемки.</a:t>
            </a:r>
            <a:endParaRPr lang="en-us" cap="none"/>
          </a:p>
        </p:txBody>
      </p:sp>
      <p:sp>
        <p:nvSpPr>
          <p:cNvPr id="9" name="Shape 6"/>
          <p:cNvSpPr>
            <a:extLst>
              <a:ext uri="smNativeData">
                <pr:smNativeData xmlns:pr="smNativeData" xmlns="smNativeData" val="SMDATA_15_sExLZhMAAAAlAAAAZQAAAA0AAAAAkAAAAEgAAACQAAAASAAAAAAAAAAAAAAAAAAAAAEAAABQAAAAfSJPkq6Z+T8AAAAAAADwvwAAAAAAAOA/AAAAAAAA4D8AAAAAAADgPwAAAAAAAOA/AAAAAAAA4D8AAAAAAADgPwAAAAAAAOA/AAAAAAAA4D8CAAAAjAAAAAEAAAAAAAAAAAAuAP///wgAAAAAAAAAAAAAAAAAAAAAAAAAAAAAAAAAAAAAeAAAAAEAAABAAAAAAAAAAAAAAABaAAAAAAAAAAAAAAAAAAAAAAAAAAAAAAAAAAAAAAAAAAAAAAAAAAAAAAAAAAAAAAAAAAAAAAAAAAAAAAAAAAAAAAAAAAAAAAAAAAAAFAAAADwAAAABAAAAAAAAAP///wAk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50PS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P///wB/f38A5+bmA8zMzADAwP8Af39/AAAAAAAAAAAAAAAAAAAAAAAAAAAAIQAAABgAAAAUAAAAry0AAP0PAADCMAAAEBMAABAAAAAmAAAACAAAAP//////////"/>
              </a:ext>
            </a:extLst>
          </p:cNvSpPr>
          <p:nvPr/>
        </p:nvSpPr>
        <p:spPr>
          <a:xfrm>
            <a:off x="7426325" y="2599055"/>
            <a:ext cx="499745" cy="499745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 7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BlZm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y4AAD4QAADWLwAAzhIAABAgAAAmAAAACAAAAP//////////"/>
              </a:ext>
            </a:extLst>
          </p:cNvSpPr>
          <p:nvPr/>
        </p:nvSpPr>
        <p:spPr>
          <a:xfrm>
            <a:off x="7576185" y="2640330"/>
            <a:ext cx="20002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D7425E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2</a:t>
            </a:r>
            <a:endParaRPr lang="en-us" sz="2620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HUQAACOSwAAuhQAABAAAAAmAAAACAAAAP//////////"/>
              </a:ext>
            </a:extLst>
          </p:cNvSpPr>
          <p:nvPr/>
        </p:nvSpPr>
        <p:spPr>
          <a:xfrm>
            <a:off x="8148320" y="2675255"/>
            <a:ext cx="413385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D7425E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Разработка тестовых сценариев</a:t>
            </a:r>
            <a:endParaRPr lang="en-us" sz="2185" cap="none"/>
          </a:p>
        </p:txBody>
      </p:sp>
      <p:sp>
        <p:nvSpPr>
          <p:cNvPr id="12" name="Text 9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DM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IwVAACOSwAASx4AABAAAAAmAAAACAAAAP//////////"/>
              </a:ext>
            </a:extLst>
          </p:cNvSpPr>
          <p:nvPr/>
        </p:nvSpPr>
        <p:spPr>
          <a:xfrm>
            <a:off x="8148320" y="3502660"/>
            <a:ext cx="413385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Создание подробных тестовых кейсов, охватывающих различные функциональные и нефункциональные аспекты.</a:t>
            </a:r>
            <a:endParaRPr lang="en-us" cap="none"/>
          </a:p>
        </p:txBody>
      </p:sp>
      <p:sp>
        <p:nvSpPr>
          <p:cNvPr id="13" name="Shape 10"/>
          <p:cNvSpPr>
            <a:extLst>
              <a:ext uri="smNativeData">
                <pr:smNativeData xmlns:pr="smNativeData" xmlns="smNativeData" val="SMDATA_15_sExLZhMAAAAlAAAAZQAAAA0AAAAAkAAAAEgAAACQAAAASAAAAAAAAAAAAAAAAAAAAAEAAABQAAAAfSJPkq6Z+T8AAAAAAADwvwAAAAAAAOA/AAAAAAAA4D8AAAAAAADgPwAAAAAAAOA/AAAAAAAA4D8AAAAAAADgPwAAAAAAAOA/AAAAAAAA4D8CAAAAjAAAAAEAAAAAAAAAAAAuAP///wgAAAAAAAAAAAAAAAAAAAAAAAAAAAAAAAAAAAAAeAAAAAEAAABAAAAAAAAAAAAAAABaAAAAAAAAAAAAAAAAAAAAAAAAAAAAAAAAAAAAAAAAAAAAAAAAAAAAAAAAAAAAAAAAAAAAAAAAAAAAAAAAAAAAAAAAAAAAAAAAAAAAFAAAADwAAAABAAAAAAAAAP///wAk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L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P///wB/f38A5+bmA8zMzADAwP8Af39/AAAAAAAAAAAAAAAAAAAAAAAAAAAAIQAAABgAAAAUAAAAcg4AALogAACGEQAAzSMAABAAAAAmAAAACAAAAP//////////"/>
              </a:ext>
            </a:extLst>
          </p:cNvSpPr>
          <p:nvPr/>
        </p:nvSpPr>
        <p:spPr>
          <a:xfrm>
            <a:off x="2348230" y="5320030"/>
            <a:ext cx="500380" cy="499745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 11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L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g8AAPwgAACZEAAAjCMAABAgAAAmAAAACAAAAP//////////"/>
              </a:ext>
            </a:extLst>
          </p:cNvSpPr>
          <p:nvPr/>
        </p:nvSpPr>
        <p:spPr>
          <a:xfrm>
            <a:off x="2498090" y="5361940"/>
            <a:ext cx="20002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DD785E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3</a:t>
            </a:r>
            <a:endParaRPr lang="en-us" sz="2620" cap="none"/>
          </a:p>
        </p:txBody>
      </p:sp>
      <p:sp>
        <p:nvSpPr>
          <p:cNvPr id="15" name="Text 12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L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xIAADIhAADiKAAAVSMAABAgAAAmAAAACAAAAP//////////"/>
              </a:ext>
            </a:extLst>
          </p:cNvSpPr>
          <p:nvPr/>
        </p:nvSpPr>
        <p:spPr>
          <a:xfrm>
            <a:off x="3070225" y="5396230"/>
            <a:ext cx="357568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DD785E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Выполнение тестирования</a:t>
            </a:r>
            <a:endParaRPr lang="en-us" sz="2185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L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xIAACckAABRLAAAtioAABAAAAAmAAAACAAAAP//////////"/>
              </a:ext>
            </a:extLst>
          </p:cNvSpPr>
          <p:nvPr/>
        </p:nvSpPr>
        <p:spPr>
          <a:xfrm>
            <a:off x="3070225" y="5876925"/>
            <a:ext cx="413385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Последовательное и тщательное выполнение тестовых сценариев, фиксация обнаруженных дефектов.</a:t>
            </a:r>
            <a:endParaRPr lang="en-us" cap="none"/>
          </a:p>
        </p:txBody>
      </p:sp>
      <p:sp>
        <p:nvSpPr>
          <p:cNvPr id="17" name="Shape 14"/>
          <p:cNvSpPr>
            <a:extLst>
              <a:ext uri="smNativeData">
                <pr:smNativeData xmlns:pr="smNativeData" xmlns="smNativeData" val="SMDATA_15_sExLZhMAAAAlAAAAZQAAAA0AAAAAkAAAAEgAAACQAAAASAAAAAAAAAAAAAAAAAAAAAEAAABQAAAAfSJPkq6Z+T8AAAAAAADwvwAAAAAAAOA/AAAAAAAA4D8AAAAAAADgPwAAAAAAAOA/AAAAAAAA4D8AAAAAAADgPwAAAAAAAOA/AAAAAAAA4D8CAAAAjAAAAAEAAAAAAAAAAAAuAP///wgAAAAAAAAAAAAAAAAAAAAAAAAAAAAAAAAAAAAAeAAAAAEAAABAAAAAAAAAAAAAAABaAAAAAAAAAAAAAAAAAAAAAAAAAAAAAAAAAAAAAAAAAAAAAAAAAAAAAAAAAAAAAAAAAAAAAAAAAAAAAAAAAAAAAAAAAAAAAAAAAAAAFAAAADwAAAABAAAAAAAAAP///wAk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L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P///wB/f38A5+bmA8zMzADAwP8Af39/AAAAAAAAAAAAAAAAAAAAAAAAAAAAIQAAABgAAAAUAAAAry0AALogAADCMAAAzSMAABAAAAAmAAAACAAAAP//////////"/>
              </a:ext>
            </a:extLst>
          </p:cNvSpPr>
          <p:nvPr/>
        </p:nvSpPr>
        <p:spPr>
          <a:xfrm>
            <a:off x="7426325" y="5320030"/>
            <a:ext cx="499745" cy="499745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sp>
      <p:sp>
        <p:nvSpPr>
          <p:cNvPr id="18" name="Text 15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L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y4AAPwgAADWLwAAjCMAABAgAAAmAAAACAAAAP//////////"/>
              </a:ext>
            </a:extLst>
          </p:cNvSpPr>
          <p:nvPr/>
        </p:nvSpPr>
        <p:spPr>
          <a:xfrm>
            <a:off x="7576185" y="5361940"/>
            <a:ext cx="20002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48A8E2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4</a:t>
            </a:r>
            <a:endParaRPr lang="en-us" sz="2620" cap="none"/>
          </a:p>
        </p:txBody>
      </p:sp>
      <p:sp>
        <p:nvSpPr>
          <p:cNvPr id="19" name="Text 16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0T3V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DIhAAA2QwAAVSMAABAgAAAmAAAACAAAAP//////////"/>
              </a:ext>
            </a:extLst>
          </p:cNvSpPr>
          <p:nvPr/>
        </p:nvSpPr>
        <p:spPr>
          <a:xfrm>
            <a:off x="8148320" y="539623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8A8E2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Анализ и отчетность</a:t>
            </a:r>
            <a:endParaRPr lang="en-us" sz="2185" cap="none"/>
          </a:p>
        </p:txBody>
      </p:sp>
      <p:sp>
        <p:nvSpPr>
          <p:cNvPr id="20" name="Text 17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BVsY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CckAACOSwAAhigAABAAAAAmAAAACAAAAP//////////"/>
              </a:ext>
            </a:extLst>
          </p:cNvSpPr>
          <p:nvPr/>
        </p:nvSpPr>
        <p:spPr>
          <a:xfrm>
            <a:off x="8148320" y="5876925"/>
            <a:ext cx="413385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Предоставление подробных отчетов о ходе и результатах тестирования.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EAAAAAAAAAAAAu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sadC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FcKAACMMQAAnA4AABAgAAAmAAAACAAAAP//////////"/>
              </a:ext>
            </a:extLst>
          </p:cNvSpPr>
          <p:nvPr/>
        </p:nvSpPr>
        <p:spPr>
          <a:xfrm>
            <a:off x="2348230" y="1680845"/>
            <a:ext cx="570611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FFFFF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Ручное тестирование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EC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G8WAACIHwAAkhgAABAgAAAmAAAACAAAAP//////////"/>
              </a:ext>
            </a:extLst>
          </p:cNvSpPr>
          <p:nvPr/>
        </p:nvSpPr>
        <p:spPr>
          <a:xfrm>
            <a:off x="2348230" y="364680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FFFFFF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Преимущества</a:t>
            </a:r>
            <a:endParaRPr lang="en-us" sz="2185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sCAR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PAZAACXIAAADicAABAAAAAmAAAACAAAAP//////////"/>
              </a:ext>
            </a:extLst>
          </p:cNvSpPr>
          <p:nvPr/>
        </p:nvSpPr>
        <p:spPr>
          <a:xfrm>
            <a:off x="2348230" y="4216400"/>
            <a:ext cx="2949575" cy="2132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Ручное тестирование позволяет глубоко погрузиться в функционал приложения, выявить скрытые дефекты и оценить пользовательский опыт.</a:t>
            </a:r>
            <a:endParaRPr lang="en-us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SMAAG8WAAAPNQAAkhgAABAgAAAmAAAACAAAAP//////////"/>
              </a:ext>
            </a:extLst>
          </p:cNvSpPr>
          <p:nvPr/>
        </p:nvSpPr>
        <p:spPr>
          <a:xfrm>
            <a:off x="5847715" y="364680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FFFFFF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Процесс</a:t>
            </a:r>
            <a:endParaRPr lang="en-us" sz="2185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SMAAPAZAAAdNgAA3iQAABAAAAAmAAAACAAAAP//////////"/>
              </a:ext>
            </a:extLst>
          </p:cNvSpPr>
          <p:nvPr/>
        </p:nvSpPr>
        <p:spPr>
          <a:xfrm>
            <a:off x="5847715" y="4216400"/>
            <a:ext cx="294894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Тестировщик выполняет разнообразные тестовые сценарии вручную, без использования автоматизированных средств.</a:t>
            </a:r>
            <a:endParaRPr lang="en-us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2sll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zkAAG8WAACVSgAAkhgAABAgAAAmAAAACAAAAP//////////"/>
              </a:ext>
            </a:extLst>
          </p:cNvSpPr>
          <p:nvPr/>
        </p:nvSpPr>
        <p:spPr>
          <a:xfrm>
            <a:off x="9346565" y="364680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FFFFFF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Недостатки</a:t>
            </a:r>
            <a:endParaRPr lang="en-us" sz="2185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EDh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zkAAPAZAACjSwAADicAABAAAAAmAAAACAAAAP//////////"/>
              </a:ext>
            </a:extLst>
          </p:cNvSpPr>
          <p:nvPr/>
        </p:nvSpPr>
        <p:spPr>
          <a:xfrm>
            <a:off x="9346565" y="4216400"/>
            <a:ext cx="2948940" cy="2132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Ручное тестирование является трудоемким и может быть подвержено человеческим ошибкам. Оно требует больших временных затрат.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EAAAAAAAAAAAAu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AAAAAB/f38A5+bmA8zMzADAwP8Af39/AAAAAAAAAAAAAAAAAAAAAAAAAAAAIQAAABgAAAAUAAAAAAAAAAAAAAAAWgAAoTIAABAAAAAmAAAACAAAAP//////////"/>
              </a:ext>
            </a:extLst>
          </p:cNvSpPr>
          <p:nvPr/>
        </p:nvSpPr>
        <p:spPr>
          <a:xfrm>
            <a:off x="0" y="0"/>
            <a:ext cx="14630400" cy="8230235"/>
          </a:xfrm>
          <a:prstGeom prst="rect">
            <a:avLst/>
          </a:prstGeom>
          <a:solidFill>
            <a:srgbClr val="00002E">
              <a:alpha val="75000"/>
            </a:srgbClr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OUN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586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xQAAPQQAAASQQAAbRQAABAgAAAmAAAACAAAAP//////////"/>
              </a:ext>
            </a:extLst>
          </p:cNvSpPr>
          <p:nvPr/>
        </p:nvSpPr>
        <p:spPr>
          <a:xfrm>
            <a:off x="3275965" y="2755900"/>
            <a:ext cx="7301865" cy="5645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4445"/>
              </a:lnSpc>
              <a:buNone/>
            </a:pPr>
            <a:r>
              <a:rPr lang="en-us" sz="3555" b="1" cap="none">
                <a:solidFill>
                  <a:srgbClr val="FFFFFF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Подготовка тестового окружения</a:t>
            </a:r>
            <a:endParaRPr lang="en-us" sz="3555" cap="none"/>
          </a:p>
        </p:txBody>
      </p:sp>
      <p:sp>
        <p:nvSpPr>
          <p:cNvPr id="6" name="Shape 2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EAAAAAAAAAJiZU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Cy+g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ZUAP///wEAAAAAAAAAAAAAAAAAAAAAAAAAAAAAAAAAAAAAAAAAAAAAAAB/f38A5+bmA8zMzADAwP8Af39/AAAAAAAAAAAAAAAAAAAAAAAAAAAAIQAAABgAAAAUAAAAJxQAANUiAADZRQAA+CIAABAAAAAmAAAACAAAAP//////////"/>
              </a:ext>
            </a:extLst>
          </p:cNvSpPr>
          <p:nvPr/>
        </p:nvSpPr>
        <p:spPr>
          <a:xfrm>
            <a:off x="3275965" y="5662295"/>
            <a:ext cx="8078470" cy="22225"/>
          </a:xfrm>
          <a:prstGeom prst="rect">
            <a:avLst/>
          </a:prstGeom>
          <a:solidFill>
            <a:srgbClr val="262654"/>
          </a:solidFill>
          <a:ln>
            <a:noFill/>
          </a:ln>
          <a:effectLst/>
        </p:spPr>
      </p:sp>
      <p:sp>
        <p:nvSpPr>
          <p:cNvPr id="7" name="Shape 3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EAAAAAAAAA8rQt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CG6g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rQtAP///wEAAAAAAAAAAAAAAAAAAAAAAAAAAAAAAAAAAAAAAAAAAAAAAAB/f38A5+bmA8zMzADAwP8Af39/AAAAAAAAAAAAAAAAAAAAAAAAAAAAIQAAABgAAAAUAAAAOiAAAPEeAABeIAAA1SIAABAAAAAmAAAACAAAAP//////////"/>
              </a:ext>
            </a:extLst>
          </p:cNvSpPr>
          <p:nvPr/>
        </p:nvSpPr>
        <p:spPr>
          <a:xfrm>
            <a:off x="5238750" y="5029835"/>
            <a:ext cx="22860" cy="632460"/>
          </a:xfrm>
          <a:prstGeom prst="rect">
            <a:avLst/>
          </a:prstGeom>
          <a:solidFill>
            <a:srgbClr val="F2B42D"/>
          </a:solidFill>
          <a:ln>
            <a:noFill/>
          </a:ln>
          <a:effectLst/>
        </p:spPr>
      </p:sp>
      <p:sp>
        <p:nvSpPr>
          <p:cNvPr id="8" name="Shape 4"/>
          <p:cNvSpPr>
            <a:extLst>
              <a:ext uri="smNativeData">
                <pr:smNativeData xmlns:pr="smNativeData" xmlns="smNativeData" val="SMDATA_15_sExLZhMAAAAlAAAAZQAAAA0AAAAAkAAAAEgAAACQAAAASAAAAAAAAAAAAAAAAAAAAAEAAABQAAAAQdR9AFKb+T8AAAAAAADwvwAAAAAAAOA/AAAAAAAA4D8AAAAAAADgPwAAAAAAAOA/AAAAAAAA4D8AAAAAAADgPwAAAAAAAOA/AAAAAAAA4D8CAAAAjAAAAAEAAAAAAAAAAAAuAP///wgAAAAAAAAAAAAAAAAAAAAAAAAAAAAAAAAAAAAAeAAAAAEAAABAAAAAAAAAAAAAAABaAAAAAAAAAAAAAAAAAAAAAAAAAAAAAAAAAAAAAAAAAAAAAAAAAAAAAAAAAAAAAAAAAAAAAAAAAAAAAAAAAAAAAAAAAAAAAAAAAAAAFAAAADwAAAABAAAAAAAAAP///wAY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4AAM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P///wB/f38A5+bmA8zMzADAwP8Af39/AAAAAAAAAAAAAAAAAAAAAAAAAAAAIQAAABgAAAAUAAAADB8AAJUhAACMIQAAFSQAABAAAAAmAAAACAAAAP//////////"/>
              </a:ext>
            </a:extLst>
          </p:cNvSpPr>
          <p:nvPr/>
        </p:nvSpPr>
        <p:spPr>
          <a:xfrm>
            <a:off x="5046980" y="5459095"/>
            <a:ext cx="406400" cy="406400"/>
          </a:xfrm>
          <a:prstGeom prst="roundRect">
            <a:avLst>
              <a:gd name="adj" fmla="val 80021"/>
            </a:avLst>
          </a:prstGeom>
          <a:solidFill>
            <a:srgbClr val="00002E"/>
          </a:solidFill>
          <a:ln w="1524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Text 5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86J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B8AAMohAADMIAAA4CMAABAgAAAmAAAACAAAAP//////////"/>
              </a:ext>
            </a:extLst>
          </p:cNvSpPr>
          <p:nvPr/>
        </p:nvSpPr>
        <p:spPr>
          <a:xfrm>
            <a:off x="5168900" y="5492750"/>
            <a:ext cx="162560" cy="3390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665"/>
              </a:lnSpc>
              <a:buNone/>
            </a:pPr>
            <a:r>
              <a:rPr lang="en-us" sz="2130" b="1" cap="none">
                <a:solidFill>
                  <a:srgbClr val="F2B42D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1</a:t>
            </a:r>
            <a:endParaRPr lang="en-us" sz="2130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Bme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hkAABcWAAA/JwAA1BcAABAgAAAmAAAACAAAAP//////////"/>
              </a:ext>
            </a:extLst>
          </p:cNvSpPr>
          <p:nvPr/>
        </p:nvSpPr>
        <p:spPr>
          <a:xfrm>
            <a:off x="4121150" y="3590925"/>
            <a:ext cx="2258695" cy="28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220"/>
              </a:lnSpc>
              <a:buNone/>
            </a:pPr>
            <a:r>
              <a:rPr lang="en-us" b="1" cap="none">
                <a:solidFill>
                  <a:srgbClr val="F2B42D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Установка</a:t>
            </a:r>
            <a:endParaRPr lang="en-us" cap="none"/>
          </a:p>
        </p:txBody>
      </p:sp>
      <p:sp>
        <p:nvSpPr>
          <p:cNvPr id="11" name="Text 7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xHS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QxUAAH8YAABVKwAA1B0AABAAAAAmAAAACAAAAP//////////"/>
              </a:ext>
            </a:extLst>
          </p:cNvSpPr>
          <p:nvPr/>
        </p:nvSpPr>
        <p:spPr>
          <a:xfrm>
            <a:off x="3456305" y="3982085"/>
            <a:ext cx="3587750" cy="866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275"/>
              </a:lnSpc>
              <a:buNone/>
            </a:pPr>
            <a:r>
              <a:rPr lang="en-us" sz="1420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Настройка необходимого оборудования, программного обеспечения и сетевых компонентов.</a:t>
            </a:r>
            <a:endParaRPr lang="en-us" sz="1420" cap="none"/>
          </a:p>
        </p:txBody>
      </p:sp>
      <p:sp>
        <p:nvSpPr>
          <p:cNvPr id="12" name="Shape 8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EAAAAAAAAA10Je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hDX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0JeAP///wEAAAAAAAAAAAAAAAAAAAAAAAAAAAAAAAAAAAAAAAAAAAAAAAB/f38A5+bmA8zMzADAwP8Af39/AAAAAAAAAAAAAAAAAAAAAAAAAAAAIQAAABgAAAAUAAAA7iwAANUiAAASLQAAuSYAABAAAAAmAAAACAAAAP//////////"/>
              </a:ext>
            </a:extLst>
          </p:cNvSpPr>
          <p:nvPr/>
        </p:nvSpPr>
        <p:spPr>
          <a:xfrm>
            <a:off x="7303770" y="5662295"/>
            <a:ext cx="22860" cy="632460"/>
          </a:xfrm>
          <a:prstGeom prst="rect">
            <a:avLst/>
          </a:prstGeom>
          <a:solidFill>
            <a:srgbClr val="D7425E"/>
          </a:solidFill>
          <a:ln>
            <a:noFill/>
          </a:ln>
          <a:effectLst/>
        </p:spPr>
      </p:sp>
      <p:sp>
        <p:nvSpPr>
          <p:cNvPr id="13" name="Shape 9"/>
          <p:cNvSpPr>
            <a:extLst>
              <a:ext uri="smNativeData">
                <pr:smNativeData xmlns:pr="smNativeData" xmlns="smNativeData" val="SMDATA_15_sExLZhMAAAAlAAAAZQAAAA0AAAAAkAAAAEgAAACQAAAASAAAAAAAAAAAAAAAAAAAAAEAAABQAAAAQdR9AFKb+T8AAAAAAADwvwAAAAAAAOA/AAAAAAAA4D8AAAAAAADgPwAAAAAAAOA/AAAAAAAA4D8AAAAAAADgPwAAAAAAAOA/AAAAAAAA4D8CAAAAjAAAAAEAAAAAAAAAAAAuAP///wgAAAAAAAAAAAAAAAAAAAAAAAAAAAAAAAAAAAAAeAAAAAEAAABAAAAAAAAAAAAAAABaAAAAAAAAAAAAAAAAAAAAAAAAAAAAAAAAAAAAAAAAAAAAAAAAAAAAAAAAAAAAAAAAAAAAAAAAAAAAAAAAAAAAAAAAAAAAAAAAAAAAFAAAADwAAAABAAAAAAAAAP///wAY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NYa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P///wB/f38A5+bmA8zMzADAwP8Af39/AAAAAAAAAAAAAAAAAAAAAAAAAAAAIQAAABgAAAAUAAAAwCsAAJUhAABALgAAFSQAABAAAAAmAAAACAAAAP//////////"/>
              </a:ext>
            </a:extLst>
          </p:cNvSpPr>
          <p:nvPr/>
        </p:nvSpPr>
        <p:spPr>
          <a:xfrm>
            <a:off x="7112000" y="5459095"/>
            <a:ext cx="406400" cy="406400"/>
          </a:xfrm>
          <a:prstGeom prst="roundRect">
            <a:avLst>
              <a:gd name="adj" fmla="val 80021"/>
            </a:avLst>
          </a:prstGeom>
          <a:solidFill>
            <a:srgbClr val="00002E"/>
          </a:solidFill>
          <a:ln w="1524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 10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srO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wAAMohAACALQAA4CMAABAgAAAmAAAACAAAAP//////////"/>
              </a:ext>
            </a:extLst>
          </p:cNvSpPr>
          <p:nvPr/>
        </p:nvSpPr>
        <p:spPr>
          <a:xfrm>
            <a:off x="7233920" y="5492750"/>
            <a:ext cx="162560" cy="3390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665"/>
              </a:lnSpc>
              <a:buNone/>
            </a:pPr>
            <a:r>
              <a:rPr lang="en-us" sz="2130" b="1" cap="none">
                <a:solidFill>
                  <a:srgbClr val="D7425E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2</a:t>
            </a:r>
            <a:endParaRPr lang="en-us" sz="2130" cap="none"/>
          </a:p>
        </p:txBody>
      </p:sp>
      <p:sp>
        <p:nvSpPr>
          <p:cNvPr id="15" name="Text 11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11b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YAANUnAADyMwAAkikAABAgAAAmAAAACAAAAP//////////"/>
              </a:ext>
            </a:extLst>
          </p:cNvSpPr>
          <p:nvPr/>
        </p:nvSpPr>
        <p:spPr>
          <a:xfrm>
            <a:off x="6185535" y="6475095"/>
            <a:ext cx="2258695" cy="28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220"/>
              </a:lnSpc>
              <a:buNone/>
            </a:pPr>
            <a:r>
              <a:rPr lang="en-us" b="1" cap="none">
                <a:solidFill>
                  <a:srgbClr val="D7425E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Конфигурация</a:t>
            </a:r>
            <a:endParaRPr lang="en-us" cap="none"/>
          </a:p>
        </p:txBody>
      </p:sp>
      <p:sp>
        <p:nvSpPr>
          <p:cNvPr id="16" name="Text 12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C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yEAADwqAAAJOAAAki8AABAAAAAmAAAACAAAAP//////////"/>
              </a:ext>
            </a:extLst>
          </p:cNvSpPr>
          <p:nvPr/>
        </p:nvSpPr>
        <p:spPr>
          <a:xfrm>
            <a:off x="5521325" y="6865620"/>
            <a:ext cx="3587750" cy="8674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275"/>
              </a:lnSpc>
              <a:buNone/>
            </a:pPr>
            <a:r>
              <a:rPr lang="en-us" sz="1420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Определение и настройка параметров тестового окружения в соответствии с требованиями.</a:t>
            </a:r>
            <a:endParaRPr lang="en-us" sz="1420" cap="none"/>
          </a:p>
        </p:txBody>
      </p:sp>
      <p:sp>
        <p:nvSpPr>
          <p:cNvPr id="17" name="Shape 13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EAAAAAAAAA3Xhe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XheAP///wEAAAAAAAAAAAAAAAAAAAAAAAAAAAAAAAAAAAAAAAAAAAAAAAB/f38A5+bmA8zMzADAwP8Af39/AAAAAAAAAAAAAAAAAAAAAAAAAAAAIQAAABgAAAAUAAAAojkAAPEeAADFOQAA1SIAABAAAAAmAAAACAAAAP//////////"/>
              </a:ext>
            </a:extLst>
          </p:cNvSpPr>
          <p:nvPr/>
        </p:nvSpPr>
        <p:spPr>
          <a:xfrm>
            <a:off x="9368790" y="5029835"/>
            <a:ext cx="22225" cy="632460"/>
          </a:xfrm>
          <a:prstGeom prst="rect">
            <a:avLst/>
          </a:prstGeom>
          <a:solidFill>
            <a:srgbClr val="DD785E"/>
          </a:solidFill>
          <a:ln>
            <a:noFill/>
          </a:ln>
          <a:effectLst/>
        </p:spPr>
      </p:sp>
      <p:sp>
        <p:nvSpPr>
          <p:cNvPr id="18" name="Shape 14"/>
          <p:cNvSpPr>
            <a:extLst>
              <a:ext uri="smNativeData">
                <pr:smNativeData xmlns:pr="smNativeData" xmlns="smNativeData" val="SMDATA_15_sExLZhMAAAAlAAAAZQAAAA0AAAAAkAAAAEgAAACQAAAASAAAAAAAAAAAAAAAAAAAAAEAAABQAAAAQdR9AFKb+T8AAAAAAADwvwAAAAAAAOA/AAAAAAAA4D8AAAAAAADgPwAAAAAAAOA/AAAAAAAA4D8AAAAAAADgPwAAAAAAAOA/AAAAAAAA4D8CAAAAjAAAAAEAAAAAAAAAAAAuAP///wgAAAAAAAAAAAAAAAAAAAAAAAAAAAAAAAAAAAAAeAAAAAEAAABAAAAAAAAAAAAAAABaAAAAAAAAAAAAAAAAAAAAAAAAAAAAAAAAAAAAAAAAAAAAAAAAAAAAAAAAAAAAAAAAAAAAAAAAAAAAAAAAAAAAAAAAAAAAAAAAAAAAFAAAADwAAAABAAAAAAAAAP///wAY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E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P///wB/f38A5+bmA8zMzADAwP8Af39/AAAAAAAAAAAAAAAAAAAAAAAAAAAAIQAAABgAAAAUAAAAczgAAJUhAADzOgAAFSQAABAAAAAmAAAACAAAAP//////////"/>
              </a:ext>
            </a:extLst>
          </p:cNvSpPr>
          <p:nvPr/>
        </p:nvSpPr>
        <p:spPr>
          <a:xfrm>
            <a:off x="9176385" y="5459095"/>
            <a:ext cx="406400" cy="406400"/>
          </a:xfrm>
          <a:prstGeom prst="roundRect">
            <a:avLst>
              <a:gd name="adj" fmla="val 80021"/>
            </a:avLst>
          </a:prstGeom>
          <a:solidFill>
            <a:srgbClr val="00002E"/>
          </a:solidFill>
          <a:ln w="1524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sp>
      <p:sp>
        <p:nvSpPr>
          <p:cNvPr id="19" name="Text 15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CJ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zkAAMohAAAzOgAA4CMAABAgAAAmAAAACAAAAP//////////"/>
              </a:ext>
            </a:extLst>
          </p:cNvSpPr>
          <p:nvPr/>
        </p:nvSpPr>
        <p:spPr>
          <a:xfrm>
            <a:off x="9298305" y="5492750"/>
            <a:ext cx="162560" cy="3390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665"/>
              </a:lnSpc>
              <a:buNone/>
            </a:pPr>
            <a:r>
              <a:rPr lang="en-us" sz="2130" b="1" cap="none">
                <a:solidFill>
                  <a:srgbClr val="DD785E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3</a:t>
            </a:r>
            <a:endParaRPr lang="en-us" sz="2130" cap="none"/>
          </a:p>
        </p:txBody>
      </p:sp>
      <p:sp>
        <p:nvSpPr>
          <p:cNvPr id="20" name="Text 16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TIAABcWAACmQAAA1BcAABAgAAAmAAAACAAAAP//////////"/>
              </a:ext>
            </a:extLst>
          </p:cNvSpPr>
          <p:nvPr/>
        </p:nvSpPr>
        <p:spPr>
          <a:xfrm>
            <a:off x="8250555" y="3590925"/>
            <a:ext cx="2258695" cy="28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220"/>
              </a:lnSpc>
              <a:buNone/>
            </a:pPr>
            <a:r>
              <a:rPr lang="en-us" b="1" cap="none">
                <a:solidFill>
                  <a:srgbClr val="DD785E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Валидация</a:t>
            </a:r>
            <a:endParaRPr lang="en-us" cap="none"/>
          </a:p>
        </p:txBody>
      </p:sp>
      <p:sp>
        <p:nvSpPr>
          <p:cNvPr id="21" name="Text 17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qy4AAH8YAAC8RAAA1B0AABAAAAAmAAAACAAAAP//////////"/>
              </a:ext>
            </a:extLst>
          </p:cNvSpPr>
          <p:nvPr/>
        </p:nvSpPr>
        <p:spPr>
          <a:xfrm>
            <a:off x="7586345" y="3982085"/>
            <a:ext cx="3587115" cy="866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275"/>
              </a:lnSpc>
              <a:buNone/>
            </a:pPr>
            <a:r>
              <a:rPr lang="en-us" sz="1420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Проверка работоспособности тестового окружения и его соответствия спецификациям.</a:t>
            </a:r>
            <a:endParaRPr lang="en-us" sz="142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EAAAAAAAAAAAAu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w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g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JAIAACXMwAA1gwAABAgAAAmAAAACAAAAP//////////"/>
              </a:ext>
            </a:extLst>
          </p:cNvSpPr>
          <p:nvPr/>
        </p:nvSpPr>
        <p:spPr>
          <a:xfrm>
            <a:off x="2348230" y="1391920"/>
            <a:ext cx="6038215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FFFFF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Процесс тестирования</a:t>
            </a:r>
            <a:endParaRPr lang="en-us" sz="4370" cap="none"/>
          </a:p>
        </p:txBody>
      </p:sp>
      <p:pic>
        <p:nvPicPr>
          <p:cNvPr id="5" name="Image 1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IOAABLEwAAuR0AAMI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348230" y="3136265"/>
            <a:ext cx="2483485" cy="888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3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2av9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A8AAM8aAABbHAAA8hwAABAgAAAmAAAACAAAAP//////////"/>
              </a:ext>
            </a:extLst>
          </p:cNvSpPr>
          <p:nvPr/>
        </p:nvSpPr>
        <p:spPr>
          <a:xfrm>
            <a:off x="2570480" y="4358005"/>
            <a:ext cx="203898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F2B42D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Планирование</a:t>
            </a:r>
            <a:endParaRPr lang="en-us" sz="2185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O19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A8AAMMdAABbHAAAsigAABAAAAAmAAAACAAAAP//////////"/>
              </a:ext>
            </a:extLst>
          </p:cNvSpPr>
          <p:nvPr/>
        </p:nvSpPr>
        <p:spPr>
          <a:xfrm>
            <a:off x="2570480" y="4838065"/>
            <a:ext cx="2038985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Разработка стратегии, определение приоритетов и ресурсов.</a:t>
            </a:r>
            <a:endParaRPr lang="en-us" cap="none"/>
          </a:p>
        </p:txBody>
      </p:sp>
      <p:pic>
        <p:nvPicPr>
          <p:cNvPr id="8" name="Image 2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wOwc4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kdAABLEwAAAC0AAMIY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831715" y="3136265"/>
            <a:ext cx="2483485" cy="888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5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7KrZ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x8AAM8aAACiKwAA8hwAABAgAAAmAAAACAAAAP//////////"/>
              </a:ext>
            </a:extLst>
          </p:cNvSpPr>
          <p:nvPr/>
        </p:nvSpPr>
        <p:spPr>
          <a:xfrm>
            <a:off x="5053965" y="4358005"/>
            <a:ext cx="203898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D7425E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Анализ</a:t>
            </a:r>
            <a:endParaRPr lang="en-us" sz="2185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1r9p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x8AAMMdAACiKwAAgiYAABAAAAAmAAAACAAAAP//////////"/>
              </a:ext>
            </a:extLst>
          </p:cNvSpPr>
          <p:nvPr/>
        </p:nvSpPr>
        <p:spPr>
          <a:xfrm>
            <a:off x="5053965" y="4838065"/>
            <a:ext cx="203898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Изучение требований и проектной документации.</a:t>
            </a:r>
            <a:endParaRPr lang="en-us" cap="none"/>
          </a:p>
        </p:txBody>
      </p:sp>
      <p:pic>
        <p:nvPicPr>
          <p:cNvPr id="11" name="Image 3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tAABLEwAARzwAAMIY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136265"/>
            <a:ext cx="2483485" cy="888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 7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UBC9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i4AAM8aAADpOgAA8hwAABAgAAAmAAAACAAAAP//////////"/>
              </a:ext>
            </a:extLst>
          </p:cNvSpPr>
          <p:nvPr/>
        </p:nvSpPr>
        <p:spPr>
          <a:xfrm>
            <a:off x="7537450" y="4358005"/>
            <a:ext cx="203898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DD785E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Выполнение</a:t>
            </a:r>
            <a:endParaRPr lang="en-us" sz="2185" cap="none"/>
          </a:p>
        </p:txBody>
      </p:sp>
      <p:sp>
        <p:nvSpPr>
          <p:cNvPr id="13" name="Text 8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FJgA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i4AAMMdAADpOgAAUyQAABAAAAAmAAAACAAAAP//////////"/>
              </a:ext>
            </a:extLst>
          </p:cNvSpPr>
          <p:nvPr/>
        </p:nvSpPr>
        <p:spPr>
          <a:xfrm>
            <a:off x="7537450" y="4838065"/>
            <a:ext cx="2038985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Систематическое выполнение тестовых сценариев.</a:t>
            </a:r>
            <a:endParaRPr lang="en-us" cap="none"/>
          </a:p>
        </p:txBody>
      </p:sp>
      <p:pic>
        <p:nvPicPr>
          <p:cNvPr id="14" name="Image 4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IqOL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c8AABLEwAAjksAAMIY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9798685" y="3136265"/>
            <a:ext cx="2483485" cy="888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 9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X1eH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T0AAM8aAAAwSgAA8hwAABAgAAAmAAAACAAAAP//////////"/>
              </a:ext>
            </a:extLst>
          </p:cNvSpPr>
          <p:nvPr/>
        </p:nvSpPr>
        <p:spPr>
          <a:xfrm>
            <a:off x="10020935" y="4358005"/>
            <a:ext cx="203898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8A8E2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Отчетность</a:t>
            </a:r>
            <a:endParaRPr lang="en-us" sz="2185" cap="none"/>
          </a:p>
        </p:txBody>
      </p:sp>
      <p:sp>
        <p:nvSpPr>
          <p:cNvPr id="16" name="Text 10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gMD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T0AAMMdAAAwSgAAgiYAABAAAAAmAAAACAAAAP//////////"/>
              </a:ext>
            </a:extLst>
          </p:cNvSpPr>
          <p:nvPr/>
        </p:nvSpPr>
        <p:spPr>
          <a:xfrm>
            <a:off x="10020935" y="4838065"/>
            <a:ext cx="203898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Предоставление подробных отчетов о результатах тестирования.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bLw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EAAAAAAAAAAAAu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J0KAADlPAAA4g4AABAgAAAmAAAACAAAAP//////////"/>
              </a:ext>
            </a:extLst>
          </p:cNvSpPr>
          <p:nvPr/>
        </p:nvSpPr>
        <p:spPr>
          <a:xfrm>
            <a:off x="2348230" y="1725295"/>
            <a:ext cx="755078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FFFFF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Отчетность и коммуникация</a:t>
            </a:r>
            <a:endParaRPr lang="en-us" sz="4370" cap="none"/>
          </a:p>
        </p:txBody>
      </p:sp>
      <p:pic>
        <p:nvPicPr>
          <p:cNvPr id="5" name="Image 1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IOAABXFQAA3REAAMI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348230" y="3469005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3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baR7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CAaAAAvHAAAQxwAABAgAAAmAAAACAAAAP//////////"/>
              </a:ext>
            </a:extLst>
          </p:cNvSpPr>
          <p:nvPr/>
        </p:nvSpPr>
        <p:spPr>
          <a:xfrm>
            <a:off x="2348230" y="4246880"/>
            <a:ext cx="223329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F2B42D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Отчеты</a:t>
            </a:r>
            <a:endParaRPr lang="en-us" sz="2185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OEHT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BQdAAAvHAAApCMAABAAAAAmAAAACAAAAP//////////"/>
              </a:ext>
            </a:extLst>
          </p:cNvSpPr>
          <p:nvPr/>
        </p:nvSpPr>
        <p:spPr>
          <a:xfrm>
            <a:off x="2348230" y="4726940"/>
            <a:ext cx="2233295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Подробные отчеты о ходе и результатах тестирования.</a:t>
            </a:r>
            <a:endParaRPr lang="en-us" cap="none"/>
          </a:p>
        </p:txBody>
      </p:sp>
      <p:pic>
        <p:nvPicPr>
          <p:cNvPr id="8" name="Image 2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weAABXFQAApyEAAMIY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3469005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5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BBxM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B4AACAaAAD5KwAAQxwAABAgAAAmAAAACAAAAP//////////"/>
              </a:ext>
            </a:extLst>
          </p:cNvSpPr>
          <p:nvPr/>
        </p:nvSpPr>
        <p:spPr>
          <a:xfrm>
            <a:off x="4914900" y="4246880"/>
            <a:ext cx="223329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D7425E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Взаимодействие</a:t>
            </a:r>
            <a:endParaRPr lang="en-us" sz="2185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Ga/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B4AABQdAAD5KwAA0yUAABAAAAAmAAAACAAAAP//////////"/>
              </a:ext>
            </a:extLst>
          </p:cNvSpPr>
          <p:nvPr/>
        </p:nvSpPr>
        <p:spPr>
          <a:xfrm>
            <a:off x="4914900" y="4726940"/>
            <a:ext cx="223329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Эффективная коммуникация с разработчиками и менеджерами.</a:t>
            </a:r>
            <a:endParaRPr lang="en-us" cap="none"/>
          </a:p>
        </p:txBody>
      </p:sp>
      <p:pic>
        <p:nvPicPr>
          <p:cNvPr id="11" name="Image 3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YuAABXFQAAcTEAAMIY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7481570" y="3469005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 7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x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CAaAADDOwAAQxwAABAgAAAmAAAACAAAAP//////////"/>
              </a:ext>
            </a:extLst>
          </p:cNvSpPr>
          <p:nvPr/>
        </p:nvSpPr>
        <p:spPr>
          <a:xfrm>
            <a:off x="7481570" y="4246880"/>
            <a:ext cx="223329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DD785E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Презентации</a:t>
            </a:r>
            <a:endParaRPr lang="en-us" sz="2185" cap="none"/>
          </a:p>
        </p:txBody>
      </p:sp>
      <p:sp>
        <p:nvSpPr>
          <p:cNvPr id="13" name="Text 8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BZQw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BQdAADDOwAAAygAABAAAAAmAAAACAAAAP//////////"/>
              </a:ext>
            </a:extLst>
          </p:cNvSpPr>
          <p:nvPr/>
        </p:nvSpPr>
        <p:spPr>
          <a:xfrm>
            <a:off x="7481570" y="4726940"/>
            <a:ext cx="2233295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Наглядные презентации для демонстрации результатов тестирования.</a:t>
            </a:r>
            <a:endParaRPr lang="en-us" cap="none"/>
          </a:p>
        </p:txBody>
      </p:sp>
      <p:pic>
        <p:nvPicPr>
          <p:cNvPr id="14" name="Image 4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KCbw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A9AABXFQAAO0EAAMIY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10048240" y="3469005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 9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lnnS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D0AACAaAACOSwAAQxwAABAgAAAmAAAACAAAAP//////////"/>
              </a:ext>
            </a:extLst>
          </p:cNvSpPr>
          <p:nvPr/>
        </p:nvSpPr>
        <p:spPr>
          <a:xfrm>
            <a:off x="10048240" y="4246880"/>
            <a:ext cx="223393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8A8E2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Расписание</a:t>
            </a:r>
            <a:endParaRPr lang="en-us" sz="2185" cap="none"/>
          </a:p>
        </p:txBody>
      </p:sp>
      <p:sp>
        <p:nvSpPr>
          <p:cNvPr id="16" name="Text 10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Gp3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D0AABQdAACOSwAApCMAABAAAAAmAAAACAAAAP//////////"/>
              </a:ext>
            </a:extLst>
          </p:cNvSpPr>
          <p:nvPr/>
        </p:nvSpPr>
        <p:spPr>
          <a:xfrm>
            <a:off x="10048240" y="4726940"/>
            <a:ext cx="223393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Четкое планирование и соблюдение сроков тестирования.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sEx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EAAAAAAAAAAAAu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HYIAACeMAAAuwwAABAgAAAmAAAACAAAAP//////////"/>
              </a:ext>
            </a:extLst>
          </p:cNvSpPr>
          <p:nvPr/>
        </p:nvSpPr>
        <p:spPr>
          <a:xfrm>
            <a:off x="2348230" y="1375410"/>
            <a:ext cx="555498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FFFFF"/>
                </a:solidFill>
                <a:latin typeface="Nunito" pitchFamily="0" charset="0"/>
                <a:ea typeface="Nunito" pitchFamily="0" charset="0"/>
                <a:cs typeface="Nunito" pitchFamily="0" charset="0"/>
              </a:rPr>
              <a:t>Заключение</a:t>
            </a:r>
            <a:endParaRPr lang="en-us" sz="4370" cap="none"/>
          </a:p>
        </p:txBody>
      </p:sp>
      <p:sp>
        <p:nvSpPr>
          <p:cNvPr id="5" name="Shape 3"/>
          <p:cNvSpPr>
            <a:extLst>
              <a:ext uri="smNativeData">
                <pr:smNativeData xmlns:pr="smNativeData" xmlns="smNativeData" val="SMDATA_15_sExLZhMAAAAlAAAAZQAAAA0AAAAAkAAAAEgAAACQAAAASAAAAAAAAAAAAAAAAAAAAAEAAABQAAAAXb9gN2xb0D8AAAAAAADwvwAAAAAAAOA/AAAAAAAA4D8AAAAAAADgPwAAAAAAAOA/AAAAAAAA4D8AAAAAAADgPwAAAAAAAOA/AAAAAAAA4D8CAAAAjAAAAAEAAAAAAAAAAAAuAP///wgAAAAAAAAAAAAAAAAAAAAAAAAAAAAAAAAAAAAAeAAAAAEAAABAAAAAAAAAAAAAAABaAAAAAAAAAAAAAAAAAAAAAAAAAAAAAAAAAAAAAAAAAAAAAAAAAAAAAAAAAAAAAAAAAAAAAAAAAAAAAAAAAAAAAAAAAAAAAAAAAAAAFAAAADwAAAABAAAAAAAAACYmVAB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uAP///wEAAAAAAAAAAAAAAAAAAAAAAAAAAAAAAAAAAAAAAAAAACYmVAB/f38A5+bmA8zMzADAwP8Af39/AAAAAAAAAAAAAAAAAAAAAAAAAAAAIQAAABgAAAAUAAAAcg4AADATAACOSwAAcSYAABAAAAAmAAAACAAAAP//////////"/>
              </a:ext>
            </a:extLst>
          </p:cNvSpPr>
          <p:nvPr/>
        </p:nvSpPr>
        <p:spPr>
          <a:xfrm>
            <a:off x="2348230" y="3119120"/>
            <a:ext cx="9933940" cy="3129915"/>
          </a:xfrm>
          <a:prstGeom prst="roundRect">
            <a:avLst>
              <a:gd name="adj" fmla="val 12779"/>
            </a:avLst>
          </a:prstGeom>
          <a:solidFill>
            <a:srgbClr val="00002E"/>
          </a:solidFill>
          <a:ln w="53340" cap="flat" cmpd="sng" algn="ctr">
            <a:solidFill>
              <a:srgbClr val="262654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Text 4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BAAAGIUAACcKwAAkhYAABAgAAAmAAAACAAAAP//////////"/>
              </a:ext>
            </a:extLst>
          </p:cNvSpPr>
          <p:nvPr/>
        </p:nvSpPr>
        <p:spPr>
          <a:xfrm>
            <a:off x="2623820" y="3313430"/>
            <a:ext cx="446532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Роль тестирования</a:t>
            </a:r>
            <a:endParaRPr lang="en-us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GIUAADcSQAAwRgAABAAAAAmAAAACAAAAP//////////"/>
              </a:ext>
            </a:extLst>
          </p:cNvSpPr>
          <p:nvPr/>
        </p:nvSpPr>
        <p:spPr>
          <a:xfrm>
            <a:off x="7541260" y="3313430"/>
            <a:ext cx="446532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Критически важна для обеспечения качества программного обеспечения.</a:t>
            </a:r>
            <a:endParaRPr lang="en-us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BAAAKEaAACcKwAA0RwAABAgAAAmAAAACAAAAP//////////"/>
              </a:ext>
            </a:extLst>
          </p:cNvSpPr>
          <p:nvPr/>
        </p:nvSpPr>
        <p:spPr>
          <a:xfrm>
            <a:off x="2623820" y="4328795"/>
            <a:ext cx="446532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Обязанности тестировщика</a:t>
            </a:r>
            <a:endParaRPr lang="en-us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KEaAADcSQAAAB8AABAAAAAmAAAACAAAAP//////////"/>
              </a:ext>
            </a:extLst>
          </p:cNvSpPr>
          <p:nvPr/>
        </p:nvSpPr>
        <p:spPr>
          <a:xfrm>
            <a:off x="7541260" y="4328795"/>
            <a:ext cx="446532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Планирование, разработка тестов, выполнение и анализ результатов.</a:t>
            </a:r>
            <a:endParaRPr lang="en-us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BAAAOAgAACcKwAAECMAABAgAAAmAAAACAAAAP//////////"/>
              </a:ext>
            </a:extLst>
          </p:cNvSpPr>
          <p:nvPr/>
        </p:nvSpPr>
        <p:spPr>
          <a:xfrm>
            <a:off x="2623820" y="5344160"/>
            <a:ext cx="446532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Ключевые навыки</a:t>
            </a:r>
            <a:endParaRPr lang="en-us" cap="none"/>
          </a:p>
        </p:txBody>
      </p:sp>
      <p:sp>
        <p:nvSpPr>
          <p:cNvPr id="11" name="Text 9"/>
          <p:cNvSpPr>
            <a:extLst>
              <a:ext uri="smNativeData">
                <pr:smNativeData xmlns:pr="smNativeData" xmlns="smNativeData" val="SMDATA_15_sEx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OAgAADcSQAAPyUAABAAAAAmAAAACAAAAP//////////"/>
              </a:ext>
            </a:extLst>
          </p:cNvSpPr>
          <p:nvPr/>
        </p:nvSpPr>
        <p:spPr>
          <a:xfrm>
            <a:off x="7541260" y="5344160"/>
            <a:ext cx="446532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FFFFFF"/>
                </a:solidFill>
                <a:latin typeface="PT Sans" pitchFamily="0" charset="0"/>
                <a:ea typeface="PT Sans" pitchFamily="0" charset="0"/>
                <a:cs typeface="PT Sans" pitchFamily="0" charset="0"/>
              </a:rPr>
              <a:t>Внимательность, аналитическое мышление, коммуникативные способности.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darlix</cp:lastModifiedBy>
  <cp:revision>0</cp:revision>
  <dcterms:created xsi:type="dcterms:W3CDTF">2024-05-20T10:04:45Z</dcterms:created>
  <dcterms:modified xsi:type="dcterms:W3CDTF">2024-05-20T13:14:24Z</dcterms:modified>
</cp:coreProperties>
</file>