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14057" val="1068" rev64="64" revOS="3"/>
      <pr:smFileRevision xmlns:pr="smNativeData" xmlns="smNativeData" dt="1716214057" val="0"/>
      <pr:guideOptions xmlns:pr="smNativeData" xmlns="smNativeData" dt="171621405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85E3E63-2D85-0BC8-CBE6-DB9D70A83D8E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Xy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10CF77B-359C-5901-D2B4-C354B9FA2496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FA2D5EB-A5D2-F723-9C1A-53769B546A06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pX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E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BU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C654730-7EA1-30B1-EFDD-88E4099319DD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89D2336-78B5-C8D5-FB25-8E806D6B0DDB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l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7FC35D0-9E9A-A9C3-D444-68967B0A223D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B3E37DD-93C6-6BC1-8886-659479C87E30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287A1D5-9BDF-D257-913F-6D02EF716738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DA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1B605D2-9CDC-E3F3-920E-6AA64B40643F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97EA478-36E4-2B52-AAC6-C007EA885C95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5WR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+/d9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++j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44E97A0-EE99-1B61-D7F6-1834D9B8214D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KVl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g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9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KVl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C14FFB2-FCB1-4109-FFAC-0A5CB1E2095F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w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MAANADAABoOQAAgxwAAAAAAAAmAAAACAAAAP//////////"/>
              </a:ext>
            </a:extLst>
          </p:cNvSpPr>
          <p:nvPr/>
        </p:nvSpPr>
        <p:spPr>
          <a:xfrm>
            <a:off x="579755" y="619760"/>
            <a:ext cx="8752205" cy="401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  <a:defRPr sz="4800" cap="none"/>
            </a:pPr>
            <a:r>
              <a:rPr lang="en-us" cap="none" spc="-31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Практическая работа №11</a:t>
            </a:r>
            <a:endParaRPr lang="en-us" cap="none" spc="-31">
              <a:solidFill>
                <a:srgbClr val="FFFFFF"/>
              </a:solidFill>
              <a:latin typeface="Roboto Mono" pitchFamily="0" charset="0"/>
              <a:ea typeface="Roboto Mono" pitchFamily="0" charset="0"/>
              <a:cs typeface="Roboto Mono" pitchFamily="0" charset="0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4800" cap="none" spc="-31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Тема: «Модульное тестирование. Тестирование классов»</a:t>
            </a:r>
            <a:r>
              <a:rPr lang="en-us" sz="6035" cap="none" spc="-39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 </a:t>
            </a:r>
            <a:endParaRPr lang="en-us" sz="6035" cap="none" spc="-39">
              <a:solidFill>
                <a:srgbClr val="FFFFFF"/>
              </a:solidFill>
              <a:latin typeface="Roboto Mono" pitchFamily="0" charset="0"/>
              <a:ea typeface="Roboto Mono" pitchFamily="0" charset="0"/>
              <a:cs typeface="Roboto Mono" pitchFamily="0" charset="0"/>
            </a:endParaRPr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M4eAAAgMwAAjScAAAAAAAAmAAAACAAAAP//////////"/>
              </a:ext>
            </a:extLst>
          </p:cNvSpPr>
          <p:nvPr/>
        </p:nvSpPr>
        <p:spPr>
          <a:xfrm>
            <a:off x="833120" y="5007610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lang="en-us" sz="2200" cap="none" spc="-8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Выполнил</a:t>
            </a:r>
          </a:p>
          <a:p>
            <a:pPr marL="0" indent="0">
              <a:lnSpc>
                <a:spcPts val="2795"/>
              </a:lnSpc>
              <a:buNone/>
              <a:defRPr lang="en-us" sz="2200" cap="none" spc="-8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студент группы 3ИСП-2</a:t>
            </a:r>
          </a:p>
          <a:p>
            <a:pPr marL="0" indent="0">
              <a:lnSpc>
                <a:spcPts val="2795"/>
              </a:lnSpc>
              <a:buNone/>
              <a:defRPr lang="en-us" sz="2200" cap="none" spc="-8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Сейдалиев А.Э.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KVl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04AAAVCgAAa1YAABMo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1638935"/>
            <a:ext cx="4875530" cy="4875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Y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YG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RUAAGAWAABrRAAAQBwAAAAAAAAmAAAACAAAAP//////////"/>
              </a:ext>
            </a:extLst>
          </p:cNvSpPr>
          <p:nvPr/>
        </p:nvSpPr>
        <p:spPr>
          <a:xfrm>
            <a:off x="3508375" y="3637280"/>
            <a:ext cx="7613650" cy="955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  <a:defRPr sz="6400" cap="none"/>
            </a:pPr>
            <a:r>
              <a:rPr lang="en-us" cap="none" spc="-41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Спасибо за внимание!</a:t>
            </a:r>
            <a:endParaRPr lang="en-us" cap="none" spc="-41">
              <a:solidFill>
                <a:srgbClr val="FFFFFF"/>
              </a:solidFill>
              <a:latin typeface="Roboto Mono" pitchFamily="0" charset="0"/>
              <a:ea typeface="Roboto Mono" pitchFamily="0" charset="0"/>
              <a:cs typeface="Roboto Mon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JEA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Xr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BMLAAAgMwAAwhwAABAAAAAmAAAACAAAAP//////////"/>
              </a:ext>
            </a:extLst>
          </p:cNvSpPr>
          <p:nvPr/>
        </p:nvSpPr>
        <p:spPr>
          <a:xfrm>
            <a:off x="833120" y="1800225"/>
            <a:ext cx="7477760" cy="2874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 spc="-39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Введение в модульное тестирование</a:t>
            </a:r>
            <a:endParaRPr lang="en-us" sz="603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O8+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M4eAAAgMwAAjScAABAAAAAmAAAACAAAAP//////////"/>
              </a:ext>
            </a:extLst>
          </p:cNvSpPr>
          <p:nvPr/>
        </p:nvSpPr>
        <p:spPr>
          <a:xfrm>
            <a:off x="833120" y="5007610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Модульное тестирование - это ключевой этап разработки ПО, который позволяет проверять отдельные компоненты системы на предмет корректности их работы. Это важно для поддержания качества кода, упрощения рефакторинга и ускорения доработок.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+gIoX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s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HgKAABgPgAAAxMAABAAAAAmAAAACAAAAP//////////"/>
              </a:ext>
            </a:extLst>
          </p:cNvSpPr>
          <p:nvPr/>
        </p:nvSpPr>
        <p:spPr>
          <a:xfrm>
            <a:off x="833120" y="170180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Преимущества модульного тестирования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wO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AUAACEWAAAzCAAANBkAABAAAAAmAAAACAAAAP//////////"/>
              </a:ext>
            </a:extLst>
          </p:cNvSpPr>
          <p:nvPr/>
        </p:nvSpPr>
        <p:spPr>
          <a:xfrm>
            <a:off x="833120" y="359727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GIWAAA/BwAA8hgAABAgAAAmAAAACAAAAP//////////"/>
              </a:ext>
            </a:extLst>
          </p:cNvSpPr>
          <p:nvPr/>
        </p:nvSpPr>
        <p:spPr>
          <a:xfrm>
            <a:off x="988060" y="3638550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JkWAAD9HgAAvBgAABAgAAAmAAAACAAAAP//////////"/>
              </a:ext>
            </a:extLst>
          </p:cNvSpPr>
          <p:nvPr/>
        </p:nvSpPr>
        <p:spPr>
          <a:xfrm>
            <a:off x="1555115" y="3673475"/>
            <a:ext cx="34823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Ранее выявление ошибок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I4ZAAARIQAA7R0AABAAAAAmAAAACAAAAP//////////"/>
              </a:ext>
            </a:extLst>
          </p:cNvSpPr>
          <p:nvPr/>
        </p:nvSpPr>
        <p:spPr>
          <a:xfrm>
            <a:off x="1555115" y="4154170"/>
            <a:ext cx="38201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Быстрое обнаружение и исправление ошибок на ранних этапах разработки.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byIAACEWAACCJQAANBkAABAAAAAmAAAACAAAAP//////////"/>
              </a:ext>
            </a:extLst>
          </p:cNvSpPr>
          <p:nvPr/>
        </p:nvSpPr>
        <p:spPr>
          <a:xfrm>
            <a:off x="5597525" y="3597275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yMAAGIWAACOJAAA8hgAABAgAAAmAAAACAAAAP//////////"/>
              </a:ext>
            </a:extLst>
          </p:cNvSpPr>
          <p:nvPr/>
        </p:nvSpPr>
        <p:spPr>
          <a:xfrm>
            <a:off x="5752465" y="3638550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JkWAABFPQAAvBgAABAgAAAmAAAACAAAAP//////////"/>
              </a:ext>
            </a:extLst>
          </p:cNvSpPr>
          <p:nvPr/>
        </p:nvSpPr>
        <p:spPr>
          <a:xfrm>
            <a:off x="6319520" y="3673475"/>
            <a:ext cx="36404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Облегчение рефакторинга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I4ZAABgPgAAHSAAABAAAAAmAAAACAAAAP//////////"/>
              </a:ext>
            </a:extLst>
          </p:cNvSpPr>
          <p:nvPr/>
        </p:nvSpPr>
        <p:spPr>
          <a:xfrm>
            <a:off x="6319520" y="4154170"/>
            <a:ext cx="38201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Уверенность в том, что внесенные изменения не нарушают функциональность.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IAUAAIwiAAAzCAAAnyUAABAAAAAmAAAACAAAAP//////////"/>
              </a:ext>
            </a:extLst>
          </p:cNvSpPr>
          <p:nvPr/>
        </p:nvSpPr>
        <p:spPr>
          <a:xfrm>
            <a:off x="833120" y="561594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AYAAM0iAAA/BwAAXSUAABAgAAAmAAAACAAAAP//////////"/>
              </a:ext>
            </a:extLst>
          </p:cNvSpPr>
          <p:nvPr/>
        </p:nvSpPr>
        <p:spPr>
          <a:xfrm>
            <a:off x="988060" y="565721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AQjAAD9HgAAJyUAABAgAAAmAAAACAAAAP//////////"/>
              </a:ext>
            </a:extLst>
          </p:cNvSpPr>
          <p:nvPr/>
        </p:nvSpPr>
        <p:spPr>
          <a:xfrm>
            <a:off x="1555115" y="5692140"/>
            <a:ext cx="34823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Оптимизация разработки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PklAABgPgAAKCgAABAgAAAmAAAACAAAAP//////////"/>
              </a:ext>
            </a:extLst>
          </p:cNvSpPr>
          <p:nvPr/>
        </p:nvSpPr>
        <p:spPr>
          <a:xfrm>
            <a:off x="1555115" y="6172835"/>
            <a:ext cx="858456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Возможность независимой разработки и тестирования отдельных модулей.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Cs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4IAAB3TQAAGREAABAAAAAmAAAACAAAAP//////////"/>
              </a:ext>
            </a:extLst>
          </p:cNvSpPr>
          <p:nvPr/>
        </p:nvSpPr>
        <p:spPr>
          <a:xfrm>
            <a:off x="2037715" y="139065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классов: принципы и подходы</a:t>
            </a:r>
            <a:endParaRPr lang="en-us" sz="4370" cap="none"/>
          </a:p>
        </p:txBody>
      </p:sp>
      <p:sp>
        <p:nvSpPr>
          <p:cNvPr id="5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OwYAAD0HwAAMR0AABAAAAAmAAAACAAAAP//////////"/>
              </a:ext>
            </a:extLst>
          </p:cNvSpPr>
          <p:nvPr/>
        </p:nvSpPr>
        <p:spPr>
          <a:xfrm>
            <a:off x="2037715" y="4051300"/>
            <a:ext cx="31565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единицы</a:t>
            </a:r>
            <a:endParaRPr lang="en-us" sz="2185" cap="none"/>
          </a:p>
        </p:txBody>
      </p:sp>
      <p:sp>
        <p:nvSpPr>
          <p:cNvPr id="6" name="Text 5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8eAAD0HwAAHiUAABAAAAAmAAAACAAAAP//////////"/>
              </a:ext>
            </a:extLst>
          </p:cNvSpPr>
          <p:nvPr/>
        </p:nvSpPr>
        <p:spPr>
          <a:xfrm>
            <a:off x="2037715" y="4967605"/>
            <a:ext cx="31565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Проверка поведения отдельных методов класса в изолированной среде.</a:t>
            </a:r>
            <a:endParaRPr lang="en-us" cap="none"/>
          </a:p>
        </p:txBody>
      </p:sp>
      <p:sp>
        <p:nvSpPr>
          <p:cNvPr id="7" name="Text 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4A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OwYAADANgAAMR0AABAAAAAmAAAACAAAAP//////////"/>
              </a:ext>
            </a:extLst>
          </p:cNvSpPr>
          <p:nvPr/>
        </p:nvSpPr>
        <p:spPr>
          <a:xfrm>
            <a:off x="5744210" y="4051300"/>
            <a:ext cx="31559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интеграции</a:t>
            </a:r>
            <a:endParaRPr lang="en-us" sz="2185" cap="none"/>
          </a:p>
        </p:txBody>
      </p:sp>
      <p:sp>
        <p:nvSpPr>
          <p:cNvPr id="8" name="Text 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I8eAADANgAAHiUAABAAAAAmAAAACAAAAP//////////"/>
              </a:ext>
            </a:extLst>
          </p:cNvSpPr>
          <p:nvPr/>
        </p:nvSpPr>
        <p:spPr>
          <a:xfrm>
            <a:off x="5744210" y="4967605"/>
            <a:ext cx="31559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Проверка взаимодействия нескольких классов или компонентов.</a:t>
            </a:r>
            <a:endParaRPr lang="en-us" cap="none"/>
          </a:p>
        </p:txBody>
      </p:sp>
      <p:sp>
        <p:nvSpPr>
          <p:cNvPr id="9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OwYAACMTQAAMR0AABAAAAAmAAAACAAAAP//////////"/>
              </a:ext>
            </a:extLst>
          </p:cNvSpPr>
          <p:nvPr/>
        </p:nvSpPr>
        <p:spPr>
          <a:xfrm>
            <a:off x="9450070" y="4051300"/>
            <a:ext cx="31559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системы</a:t>
            </a:r>
            <a:endParaRPr lang="en-us" sz="2185" cap="none"/>
          </a:p>
        </p:txBody>
      </p:sp>
      <p:sp>
        <p:nvSpPr>
          <p:cNvPr id="10" name="Text 9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I8eAACMTQAAHiUAABAAAAAmAAAACAAAAP//////////"/>
              </a:ext>
            </a:extLst>
          </p:cNvSpPr>
          <p:nvPr/>
        </p:nvSpPr>
        <p:spPr>
          <a:xfrm>
            <a:off x="9450070" y="4967605"/>
            <a:ext cx="31559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Комплексное тестирование всей системы на соответствие требованиям.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4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JIL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DeBwAAgBYAAH4rAAAQAAAAJgAAAAgAAAD//////////w=="/>
              </a:ext>
            </a:extLst>
          </p:cNvPicPr>
          <p:nvPr/>
        </p:nvPicPr>
        <p:blipFill>
          <a:blip r:embed="rId3"/>
          <a:srcRect l="0" t="29620" r="0" b="0"/>
          <a:stretch>
            <a:fillRect/>
          </a:stretch>
        </p:blipFill>
        <p:spPr>
          <a:xfrm>
            <a:off x="0" y="1278890"/>
            <a:ext cx="3657600" cy="579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F0KAADgVAAA6BIAABAAAAAmAAAACAAAAP//////////"/>
              </a:ext>
            </a:extLst>
          </p:cNvSpPr>
          <p:nvPr/>
        </p:nvSpPr>
        <p:spPr>
          <a:xfrm>
            <a:off x="4490720" y="1684655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Использование mock-объектов для тестирования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KVlLZhMAAAAlAAAAZQAAAA0AAAAAkAAAAEgAAACQAAAASAAAAAAAAAAAAAAAAAAAAAEAAABQAAAAkgVM4NbdxD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6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BsAAPUUAACRNwAABR8AABAAAAAmAAAACAAAAP//////////"/>
              </a:ext>
            </a:extLst>
          </p:cNvSpPr>
          <p:nvPr/>
        </p:nvSpPr>
        <p:spPr>
          <a:xfrm>
            <a:off x="4490720" y="3406775"/>
            <a:ext cx="4542155" cy="1635760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+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FMWAABxMQAAdhgAABAgAAAmAAAACAAAAP//////////"/>
              </a:ext>
            </a:extLst>
          </p:cNvSpPr>
          <p:nvPr/>
        </p:nvSpPr>
        <p:spPr>
          <a:xfrm>
            <a:off x="4712970" y="3629025"/>
            <a:ext cx="33242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Имитация зависимостей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+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EgZAAAzNgAApx0AABAAAAAmAAAACAAAAP//////////"/>
              </a:ext>
            </a:extLst>
          </p:cNvSpPr>
          <p:nvPr/>
        </p:nvSpPr>
        <p:spPr>
          <a:xfrm>
            <a:off x="4712970" y="4109720"/>
            <a:ext cx="40976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Замена реальных зависимостей класса на контролируемые тестовые объекты.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KVlLZhMAAAAlAAAAZQAAAA0AAAAAkAAAAEgAAACQAAAASAAAAAAAAAAAAAAAAAAAAAEAAABQAAAAkgVM4NbdxD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+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7zgAAPUUAADgVAAABR8AABAAAAAmAAAACAAAAP//////////"/>
              </a:ext>
            </a:extLst>
          </p:cNvSpPr>
          <p:nvPr/>
        </p:nvSpPr>
        <p:spPr>
          <a:xfrm>
            <a:off x="9255125" y="3406775"/>
            <a:ext cx="4542155" cy="1635760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ToAAFMWAAClUgAAdhgAABAgAAAmAAAACAAAAP//////////"/>
              </a:ext>
            </a:extLst>
          </p:cNvSpPr>
          <p:nvPr/>
        </p:nvSpPr>
        <p:spPr>
          <a:xfrm>
            <a:off x="9477375" y="3629025"/>
            <a:ext cx="395732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Изоляция модульных тестов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ToAAEgZAACCUwAApx0AABAAAAAmAAAACAAAAP//////////"/>
              </a:ext>
            </a:extLst>
          </p:cNvSpPr>
          <p:nvPr/>
        </p:nvSpPr>
        <p:spPr>
          <a:xfrm>
            <a:off x="9477375" y="4109720"/>
            <a:ext cx="40976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Обеспечение независимости тестов от внешних факторов и ресурсов.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KVlLZhMAAAAlAAAAZQAAAA0AAAAAkAAAAEgAAACQAAAASAAAAAAAAAAAAAAAAAAAAAEAAABQAAAAt5c0Ruuoyj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BsAAGMgAADgVAAAQygAABAAAAAmAAAACAAAAP//////////"/>
              </a:ext>
            </a:extLst>
          </p:cNvSpPr>
          <p:nvPr/>
        </p:nvSpPr>
        <p:spPr>
          <a:xfrm>
            <a:off x="4490720" y="5264785"/>
            <a:ext cx="9306560" cy="1280160"/>
          </a:xfrm>
          <a:prstGeom prst="roundRect">
            <a:avLst>
              <a:gd name="adj" fmla="val 10414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0oj2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MEhAABPNgAA4yMAABAgAAAmAAAACAAAAP//////////"/>
              </a:ext>
            </a:extLst>
          </p:cNvSpPr>
          <p:nvPr/>
        </p:nvSpPr>
        <p:spPr>
          <a:xfrm>
            <a:off x="4712970" y="5487035"/>
            <a:ext cx="411543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Проверка граничных условий</a:t>
            </a:r>
            <a:endParaRPr lang="en-us" sz="2185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KDAy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LUkAACCUwAA5SYAABAgAAAmAAAACAAAAP//////////"/>
              </a:ext>
            </a:extLst>
          </p:cNvSpPr>
          <p:nvPr/>
        </p:nvSpPr>
        <p:spPr>
          <a:xfrm>
            <a:off x="4712970" y="5967095"/>
            <a:ext cx="886206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Задание специальных значений mock-объектов для тестирования краевых случаев.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NYGAABgPgAAYQ8AABAAAAAmAAAACAAAAP//////////"/>
              </a:ext>
            </a:extLst>
          </p:cNvSpPr>
          <p:nvPr/>
        </p:nvSpPr>
        <p:spPr>
          <a:xfrm>
            <a:off x="833120" y="111125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Организация модульных тестов в проекте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CgcAAG4RAABQBwAAyisAABAAAAAmAAAACAAAAP//////////"/>
              </a:ext>
            </a:extLst>
          </p:cNvSpPr>
          <p:nvPr/>
        </p:nvSpPr>
        <p:spPr>
          <a:xfrm>
            <a:off x="1144270" y="2833370"/>
            <a:ext cx="44450" cy="428498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7" name="Shape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cZ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OYTAAB/DQAALBQAABAAAAAmAAAACAAAAP//////////"/>
              </a:ext>
            </a:extLst>
          </p:cNvSpPr>
          <p:nvPr/>
        </p:nvSpPr>
        <p:spPr>
          <a:xfrm>
            <a:off x="1416685" y="323469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LDAR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H8SAAC3CAAAkxUAABAAAAAmAAAACAAAAP//////////"/>
              </a:ext>
            </a:extLst>
          </p:cNvSpPr>
          <p:nvPr/>
        </p:nvSpPr>
        <p:spPr>
          <a:xfrm>
            <a:off x="916305" y="3006725"/>
            <a:ext cx="500380" cy="500380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eq8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MESAADCBwAAURUAABAgAAAmAAAACAAAAP//////////"/>
              </a:ext>
            </a:extLst>
          </p:cNvSpPr>
          <p:nvPr/>
        </p:nvSpPr>
        <p:spPr>
          <a:xfrm>
            <a:off x="1071245" y="304863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1</a:t>
            </a:r>
            <a:endParaRPr lang="en-us" sz="2620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MSL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MwSAAD1KQAA7xQAABAgAAAmAAAACAAAAP//////////"/>
              </a:ext>
            </a:extLst>
          </p:cNvSpPr>
          <p:nvPr/>
        </p:nvSpPr>
        <p:spPr>
          <a:xfrm>
            <a:off x="2388235" y="3055620"/>
            <a:ext cx="44323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Выделение тестовых сценариев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+VX1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MAVAABgPgAA8BcAABAgAAAmAAAACAAAAP//////////"/>
              </a:ext>
            </a:extLst>
          </p:cNvSpPr>
          <p:nvPr/>
        </p:nvSpPr>
        <p:spPr>
          <a:xfrm>
            <a:off x="2388235" y="3535680"/>
            <a:ext cx="775144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Определение необходимых тестовых сценариев для каждого модуля.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u8Am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CQdAAB/DQAAah0AABAAAAAmAAAACAAAAP//////////"/>
              </a:ext>
            </a:extLst>
          </p:cNvSpPr>
          <p:nvPr/>
        </p:nvSpPr>
        <p:spPr>
          <a:xfrm>
            <a:off x="1416685" y="473710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13" name="Shape 10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v76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L0bAAC3CAAA0B4AABAAAAAmAAAACAAAAP//////////"/>
              </a:ext>
            </a:extLst>
          </p:cNvSpPr>
          <p:nvPr/>
        </p:nvSpPr>
        <p:spPr>
          <a:xfrm>
            <a:off x="916305" y="4509135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rT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P8bAADCBwAAjx4AABAgAAAmAAAACAAAAP//////////"/>
              </a:ext>
            </a:extLst>
          </p:cNvSpPr>
          <p:nvPr/>
        </p:nvSpPr>
        <p:spPr>
          <a:xfrm>
            <a:off x="1071245" y="455104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2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AocAADHHwAALB4AABAgAAAmAAAACAAAAP//////////"/>
              </a:ext>
            </a:extLst>
          </p:cNvSpPr>
          <p:nvPr/>
        </p:nvSpPr>
        <p:spPr>
          <a:xfrm>
            <a:off x="2388235" y="455803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Разработка тестов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P4eAABgPgAALiEAABAgAAAmAAAACAAAAP//////////"/>
              </a:ext>
            </a:extLst>
          </p:cNvSpPr>
          <p:nvPr/>
        </p:nvSpPr>
        <p:spPr>
          <a:xfrm>
            <a:off x="2388235" y="5038090"/>
            <a:ext cx="775144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Написание тестовых методов для проверки заданных сценариев.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f5k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5kZAP///wEAAAAAAAAAAAAAAAAAAAAAAAAAAAAAAAAAAAAAAAAAAAAAAAB/f38A5+bmA8zMzADAwP8Af39/AAAAAAAAAAAAAAAAAAAAAAAAAAAAIQAAABgAAAAUAAAAtwgAAGImAAB/DQAAqCYAABAAAAAmAAAACAAAAP//////////"/>
              </a:ext>
            </a:extLst>
          </p:cNvSpPr>
          <p:nvPr/>
        </p:nvSpPr>
        <p:spPr>
          <a:xfrm>
            <a:off x="1416685" y="6239510"/>
            <a:ext cx="777240" cy="44450"/>
          </a:xfrm>
          <a:prstGeom prst="rect">
            <a:avLst/>
          </a:prstGeom>
          <a:solidFill>
            <a:srgbClr val="7F9919"/>
          </a:solidFill>
          <a:ln>
            <a:noFill/>
          </a:ln>
          <a:effectLst/>
        </p:spPr>
      </p:sp>
      <p:sp>
        <p:nvSpPr>
          <p:cNvPr id="18" name="Shape 15"/>
          <p:cNvSpPr>
            <a:extLst>
              <a:ext uri="smNativeData">
                <pr:smNativeData xmlns:pr="smNativeData" xmlns="smNativeData" val="SMDATA_15_KVlLZhMAAAAlAAAAZQAAAA0AAAAAkAAAAEgAAACQAAAASAAAAAAAAAAAAAAAAAAAAAEAAABQAAAAqcE0DB8R4T8AAAAAAADwvwAAAAAAAOA/AAAAAAAA4D8AAAAAAADgPwAAAAAAAOA/AAAAAAAA4D8AAAAAAADgPwAAAAAAAOA/AAAAAAAA4D8CAAAAjAAAAAEAAAAAAAAADw8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4A8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w8PAP///wEAAAAAAAAAAAAAAAAAAAAAAAAAAAAAAAAAAAAAAAAAAAAAAAB/f38A5+bmA8zMzADAwP8Af39/AAAAAAAAAAAAAAAAAAAAAAAAAAAAIQAAABgAAAAUAAAAowUAAPskAAC3CAAADigAABAAAAAmAAAACAAAAP//////////"/>
              </a:ext>
            </a:extLst>
          </p:cNvSpPr>
          <p:nvPr/>
        </p:nvSpPr>
        <p:spPr>
          <a:xfrm>
            <a:off x="916305" y="6011545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>
            <a:noFill/>
          </a:ln>
          <a:effectLst/>
        </p:spPr>
      </p:sp>
      <p:sp>
        <p:nvSpPr>
          <p:cNvPr id="19" name="Text 1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B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YAAD0lAADCBwAAzScAABAgAAAmAAAACAAAAP//////////"/>
              </a:ext>
            </a:extLst>
          </p:cNvSpPr>
          <p:nvPr/>
        </p:nvSpPr>
        <p:spPr>
          <a:xfrm>
            <a:off x="1071245" y="6053455"/>
            <a:ext cx="18986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3</a:t>
            </a:r>
            <a:endParaRPr lang="en-us" sz="2620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O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EglAAA4IAAAaicAABAgAAAmAAAACAAAAP//////////"/>
              </a:ext>
            </a:extLst>
          </p:cNvSpPr>
          <p:nvPr/>
        </p:nvSpPr>
        <p:spPr>
          <a:xfrm>
            <a:off x="2388235" y="6060440"/>
            <a:ext cx="284924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Интеграция в CI/CD</a:t>
            </a:r>
            <a:endParaRPr lang="en-us" sz="2185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kDA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DwoAABgPgAAbCoAABAgAAAmAAAACAAAAP//////////"/>
              </a:ext>
            </a:extLst>
          </p:cNvSpPr>
          <p:nvPr/>
        </p:nvSpPr>
        <p:spPr>
          <a:xfrm>
            <a:off x="2388235" y="6540500"/>
            <a:ext cx="775144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Запуск модульных тестов на этапе сборки и развертывания.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jIAABAAAAAmAAAACAAAAP//////////"/>
              </a:ext>
            </a:extLst>
          </p:cNvSpPr>
          <p:nvPr/>
        </p:nvSpPr>
        <p:spPr>
          <a:xfrm>
            <a:off x="0" y="0"/>
            <a:ext cx="14630400" cy="823087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I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8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oT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QUAAL0DAABnPgAAPAwAABAAAAAmAAAACAAAAP//////////"/>
              </a:ext>
            </a:extLst>
          </p:cNvSpPr>
          <p:nvPr/>
        </p:nvSpPr>
        <p:spPr>
          <a:xfrm>
            <a:off x="828675" y="607695"/>
            <a:ext cx="9315450" cy="1381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5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Поддержка рефакторинга низкоуровневой архитектуры</a:t>
            </a:r>
            <a:endParaRPr lang="en-us" sz="435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vE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BGDgAA5QsAACU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2320290"/>
            <a:ext cx="1104900" cy="1767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KEPAABEIgAAwREAABAgAAAmAAAACAAAAP//////////"/>
              </a:ext>
            </a:extLst>
          </p:cNvSpPr>
          <p:nvPr/>
        </p:nvSpPr>
        <p:spPr>
          <a:xfrm>
            <a:off x="2264410" y="2540635"/>
            <a:ext cx="330581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Высокая тестопокрытие</a:t>
            </a:r>
            <a:endParaRPr lang="en-us" sz="217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o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JISAABnPgAA6xYAABAAAAAmAAAACAAAAP//////////"/>
              </a:ext>
            </a:extLst>
          </p:cNvSpPr>
          <p:nvPr/>
        </p:nvSpPr>
        <p:spPr>
          <a:xfrm>
            <a:off x="2264410" y="3018790"/>
            <a:ext cx="787971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Модульные тесты гарантируют, что рефакторинг не нарушает существующую функциональность.</a:t>
            </a:r>
            <a:endParaRPr lang="en-us" sz="1740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AlGQAA5QsAAAU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408749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xW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IEaAADsHgAAoRwAABAgAAAmAAAACAAAAP//////////"/>
              </a:ext>
            </a:extLst>
          </p:cNvSpPr>
          <p:nvPr/>
        </p:nvSpPr>
        <p:spPr>
          <a:xfrm>
            <a:off x="2264410" y="430847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Слабая связность</a:t>
            </a:r>
            <a:endParaRPr lang="en-us" sz="217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ypUS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HIdAABnPgAAyyEAABAAAAAmAAAACAAAAP//////////"/>
              </a:ext>
            </a:extLst>
          </p:cNvSpPr>
          <p:nvPr/>
        </p:nvSpPr>
        <p:spPr>
          <a:xfrm>
            <a:off x="2264410" y="4786630"/>
            <a:ext cx="787971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Низкая взаимозависимость между классами упрощает их тестирование и рефакторинг.</a:t>
            </a:r>
            <a:endParaRPr lang="en-us" sz="1740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jlUo5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kFAAAFJAAA5QsAAOU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5855335"/>
            <a:ext cx="110490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5B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GElAADsHgAAgScAABAgAAAmAAAACAAAAP//////////"/>
              </a:ext>
            </a:extLst>
          </p:cNvSpPr>
          <p:nvPr/>
        </p:nvSpPr>
        <p:spPr>
          <a:xfrm>
            <a:off x="2264410" y="6076315"/>
            <a:ext cx="276225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217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Простой дизайн</a:t>
            </a:r>
            <a:endParaRPr lang="en-us" sz="217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xfI9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g0AAFIoAABnPgAAfioAABAgAAAmAAAACAAAAP//////////"/>
              </a:ext>
            </a:extLst>
          </p:cNvSpPr>
          <p:nvPr/>
        </p:nvSpPr>
        <p:spPr>
          <a:xfrm>
            <a:off x="2264410" y="6554470"/>
            <a:ext cx="7879715" cy="353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740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Простота реализации и понимания кода улучшает качество рефакторинга.</a:t>
            </a:r>
            <a:endParaRPr lang="en-us" sz="174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Sug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IIY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59D/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QGAAB3TQAALw8AABAAAAAmAAAACAAAAP//////////"/>
              </a:ext>
            </a:extLst>
          </p:cNvSpPr>
          <p:nvPr/>
        </p:nvSpPr>
        <p:spPr>
          <a:xfrm>
            <a:off x="2037715" y="107950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межмодульного взаимодействия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CkFQAA9A8AAA8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0aAADQIAAAsh4AABAAAAAmAAAACAAAAP//////////"/>
              </a:ext>
            </a:extLst>
          </p:cNvSpPr>
          <p:nvPr/>
        </p:nvSpPr>
        <p:spPr>
          <a:xfrm>
            <a:off x="2037715" y="4295775"/>
            <a:ext cx="32962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интерфейсов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QfAADQIAAAQygAABAAAAAmAAAACAAAAP//////////"/>
              </a:ext>
            </a:extLst>
          </p:cNvSpPr>
          <p:nvPr/>
        </p:nvSpPr>
        <p:spPr>
          <a:xfrm>
            <a:off x="2037715" y="5123180"/>
            <a:ext cx="32962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Проверка корректности определения и реализации договорных интерфейсов между модулями.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D/HM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0iAACkFQAARyYAAA8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3517900"/>
            <a:ext cx="554990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6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oot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SIAAG0aAAAjNwAAsh4AABAAAAAmAAAACAAAAP//////////"/>
              </a:ext>
            </a:extLst>
          </p:cNvSpPr>
          <p:nvPr/>
        </p:nvSpPr>
        <p:spPr>
          <a:xfrm>
            <a:off x="5667375" y="4295775"/>
            <a:ext cx="32956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сообщений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9KoJ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SIAAIQfAAAjNwAAEyYAABAAAAAmAAAACAAAAP//////////"/>
              </a:ext>
            </a:extLst>
          </p:cNvSpPr>
          <p:nvPr/>
        </p:nvSpPr>
        <p:spPr>
          <a:xfrm>
            <a:off x="5667375" y="5123180"/>
            <a:ext cx="32956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Проверка формата и содержимого передаваемых между модулями сообщений.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A5AACkFQAAmzwAAA8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8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RIy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DkAAG0aAAB3TQAAsh4AABAAAAAmAAAACAAAAP//////////"/>
              </a:ext>
            </a:extLst>
          </p:cNvSpPr>
          <p:nvPr/>
        </p:nvSpPr>
        <p:spPr>
          <a:xfrm>
            <a:off x="9296400" y="4295775"/>
            <a:ext cx="32962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Тестирование производительности</a:t>
            </a:r>
            <a:endParaRPr lang="en-us" sz="2185" cap="none"/>
          </a:p>
        </p:txBody>
      </p:sp>
      <p:sp>
        <p:nvSpPr>
          <p:cNvPr id="13" name="Text 9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F3D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DkAAIQfAAB3TQAAQygAABAAAAAmAAAACAAAAP//////////"/>
              </a:ext>
            </a:extLst>
          </p:cNvSpPr>
          <p:nvPr/>
        </p:nvSpPr>
        <p:spPr>
          <a:xfrm>
            <a:off x="9296400" y="5123180"/>
            <a:ext cx="32962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Оценка влияния взаимодействия модулей на общую производительность системы.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AQM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QMD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EAAAAAAAAAISE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Eh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KVl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LAMAADgVAAAOxUAABAAAAAmAAAACAAAAP//////////"/>
              </a:ext>
            </a:extLst>
          </p:cNvSpPr>
          <p:nvPr/>
        </p:nvSpPr>
        <p:spPr>
          <a:xfrm>
            <a:off x="6319520" y="2062480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FFFFF"/>
                </a:solidFill>
                <a:latin typeface="Roboto Mono" pitchFamily="0" charset="0"/>
                <a:ea typeface="Roboto Mono" pitchFamily="0" charset="0"/>
                <a:cs typeface="Roboto Mono" pitchFamily="0" charset="0"/>
              </a:rPr>
              <a:t>Заключение и рекомендации</a:t>
            </a:r>
            <a:endParaRPr lang="en-us" sz="4370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KVl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AEbAADgVAAA8CUAABAAAAAmAAAACAAAAP//////////"/>
              </a:ext>
            </a:extLst>
          </p:cNvSpPr>
          <p:nvPr/>
        </p:nvSpPr>
        <p:spPr>
          <a:xfrm>
            <a:off x="6319520" y="4389755"/>
            <a:ext cx="747776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5E0DF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Модульное тестирование является фундаментальным инструментом поддержания качества и облегчения разработки и рефакторинга сложных программных систем. Его эффективное использование требует соблюдения ключевых принципов и применения современных методов, таких как использование mock-объектов и автоматизация тестов.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2024-05-20T10:43:29Z</dcterms:created>
  <dcterms:modified xsi:type="dcterms:W3CDTF">2024-05-20T14:07:37Z</dcterms:modified>
</cp:coreProperties>
</file>