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65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63" r:id="rId16"/>
  </p:sldIdLst>
  <p:sldSz cx="14630400" cy="8229600"/>
  <p:notesSz cx="8229600" cy="14630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6216043" val="1068" rev64="64" revOS="3"/>
      <pr:smFileRevision xmlns:pr="smNativeData" xmlns="smNativeData" dt="1716216043" val="0"/>
      <pr:guideOptions xmlns:pr="smNativeData" xmlns="smNativeData" dt="1716216043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48" d="100"/>
          <a:sy n="48" d="100"/>
        </p:scale>
        <p:origin x="629" y="252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1" d="100"/>
        <a:sy n="11" d="100"/>
      </p:scale>
      <p:origin x="0" y="0"/>
    </p:cViewPr>
  </p:sorterViewPr>
  <p:notesViewPr>
    <p:cSldViewPr snapToGrid="0" snapToObjects="1">
      <p:cViewPr>
        <p:scale>
          <a:sx n="48" d="100"/>
          <a:sy n="48" d="100"/>
        </p:scale>
        <p:origin x="629" y="252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MzM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59130E5B-15B4-46F8-FAAB-E3AD40E50CB6}" type="datetime1">
              <a:t>7/23/19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62B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endParaRPr lang="en-us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BH6c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 cap="none"/>
              <a:t>Click to edit Master text styles</a:t>
            </a:r>
            <a:endParaRPr lang="en-us" cap="none"/>
          </a:p>
          <a:p>
            <a:pPr lvl="1"/>
            <a:r>
              <a:rPr lang="en-us" cap="none"/>
              <a:t>Second level</a:t>
            </a:r>
            <a:endParaRPr lang="en-us" cap="none"/>
          </a:p>
          <a:p>
            <a:pPr lvl="2"/>
            <a:r>
              <a:rPr lang="en-us" cap="none"/>
              <a:t>Third level</a:t>
            </a:r>
            <a:endParaRPr lang="en-us" cap="none"/>
          </a:p>
          <a:p>
            <a:pPr lvl="3"/>
            <a:r>
              <a:rPr lang="en-us" cap="none"/>
              <a:t>Fourth level</a:t>
            </a:r>
            <a:endParaRPr lang="en-us" cap="none"/>
          </a:p>
          <a:p>
            <a:pPr lvl="4"/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4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MAI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605C0124-6A8D-09F7-C3E4-9CA24FAA35C9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2B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710FA3A-74BA-450C-F4A8-8259B4E602D7}" type="slidenum"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2B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0C52C77F-31E1-0731-AFEA-C76489A45992}" type="slidenum">
              <a:t>1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2B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p8rH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L9v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B370709-47A6-62F1-E88F-B1A449C11EE4}" type="slidenum">
              <a:rPr lang="en-us" cap="none"/>
              <a:t>2</a:t>
            </a:fld>
            <a:endParaRPr lang="en-us" cap="none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2B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Rl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FD57F67-29C2-8089-8C6D-DFDC31237A8A}" type="slidenum">
              <a:rPr lang="en-us" cap="none"/>
              <a:t>3</a:t>
            </a:fld>
            <a:endParaRPr lang="en-us" cap="none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2B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1E1FD4C-02AC-B40B-E259-F45EB31714A1}" type="slidenum">
              <a:rPr lang="en-us" cap="none"/>
              <a:t>4</a:t>
            </a:fld>
            <a:endParaRPr lang="en-us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2B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1CBE1BF8-B6F1-EBED-BF06-40B855484915}" type="slidenum">
              <a:rPr lang="en-us" cap="none"/>
              <a:t>5</a:t>
            </a:fld>
            <a:endParaRPr lang="en-us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2B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3CD820A-44BE-9874-F075-B221CC3B06E7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2B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18B1F9B0-FEF5-E40F-BB09-085AB7474D5D}" type="slidenum">
              <a:rPr lang="en-us" cap="none"/>
              <a:t>7</a:t>
            </a:fld>
            <a:endParaRPr lang="en-us" cap="none"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2B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l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006B6B2D-63ED-3E9D-A3D3-95C8259D55C0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2B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2B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0845C476-38E5-1032-ABFD-CE678AB35D9B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9+3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+3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//z6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6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>
            <a:noFill/>
          </a:ln>
          <a:effectLst/>
        </p:spPr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62BL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UCAABYCgAAhyMAAAor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681480"/>
            <a:ext cx="5314950" cy="53149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yAAANUDAADkUwAAhBUAAAAAAAAmAAAACAAAAP//////////"/>
              </a:ext>
            </a:extLst>
          </p:cNvSpPr>
          <p:nvPr/>
        </p:nvSpPr>
        <p:spPr>
          <a:xfrm>
            <a:off x="5295265" y="622935"/>
            <a:ext cx="8341995" cy="2874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7545"/>
              </a:lnSpc>
              <a:buNone/>
              <a:defRPr sz="4800" cap="none"/>
            </a:pPr>
            <a:r>
              <a:rPr lang="en-us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Практическая работа №11</a:t>
            </a:r>
            <a:endParaRPr lang="en-us" b="1" cap="none">
              <a:solidFill>
                <a:srgbClr val="443728"/>
              </a:solidFill>
              <a:latin typeface="Crimson Pro" pitchFamily="0" charset="0"/>
              <a:ea typeface="Crimson Pro" pitchFamily="0" charset="0"/>
              <a:cs typeface="Crimson Pro" pitchFamily="0" charset="0"/>
            </a:endParaRPr>
          </a:p>
          <a:p>
            <a:pPr marL="0" indent="0">
              <a:lnSpc>
                <a:spcPts val="7545"/>
              </a:lnSpc>
              <a:buNone/>
              <a:defRPr sz="4800" cap="none"/>
            </a:pPr>
            <a:r>
              <a:rPr lang="en-us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Тема: «Модульное тестирование. Тестирование классов»</a:t>
            </a:r>
            <a:endParaRPr lang="en-us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CgAAD8jAADYVgAALS4AAAAAAAAmAAAACAAAAP//////////"/>
              </a:ext>
            </a:extLst>
          </p:cNvSpPr>
          <p:nvPr/>
        </p:nvSpPr>
        <p:spPr>
          <a:xfrm>
            <a:off x="6639560" y="5729605"/>
            <a:ext cx="7477760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r">
              <a:lnSpc>
                <a:spcPts val="2795"/>
              </a:lnSpc>
              <a:buNone/>
              <a:defRPr lang="en-us" sz="2200" cap="none"/>
            </a:pPr>
            <a:r>
              <a:t>Выполнила</a:t>
            </a:r>
          </a:p>
          <a:p>
            <a:pPr marL="0" indent="0" algn="r">
              <a:lnSpc>
                <a:spcPts val="2795"/>
              </a:lnSpc>
              <a:buNone/>
              <a:defRPr lang="en-us" sz="2200" cap="none"/>
            </a:pPr>
            <a:r>
              <a:t>студентка группы 3ИСП-2</a:t>
            </a:r>
          </a:p>
          <a:p>
            <a:pPr marL="0" indent="0" algn="r">
              <a:lnSpc>
                <a:spcPts val="2795"/>
              </a:lnSpc>
              <a:buNone/>
              <a:defRPr lang="en-us" sz="2200" cap="none"/>
            </a:pPr>
            <a:r>
              <a:t>Семиволос Д.А.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9+3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+3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//z6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2ooC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6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oYC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xIAABMXAACFRwAAjRsAAAAAAAAmAAAACAAAAP//////////"/>
              </a:ext>
            </a:extLst>
          </p:cNvSpPr>
          <p:nvPr/>
        </p:nvSpPr>
        <p:spPr>
          <a:xfrm>
            <a:off x="3004185" y="3750945"/>
            <a:ext cx="8622030" cy="727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ct val="100000"/>
              </a:lnSpc>
              <a:buNone/>
              <a:defRPr sz="6400" cap="none"/>
            </a:pPr>
            <a:r>
              <a:rPr lang="en-us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Спасибо за внимание!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9+3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UAc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+3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//z6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6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62B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NnHU8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T///8AAAAAtCE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BRgq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PsJAADgVAAAqhsAABAAAAAmAAAACAAAAP//////////"/>
              </a:ext>
            </a:extLst>
          </p:cNvSpPr>
          <p:nvPr/>
        </p:nvSpPr>
        <p:spPr>
          <a:xfrm>
            <a:off x="6319520" y="1622425"/>
            <a:ext cx="7477760" cy="2874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Введение в модульное тестирование</a:t>
            </a:r>
            <a:endParaRPr lang="en-us" sz="6035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P2o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LcdAADgVAAApSgAABAAAAAmAAAACAAAAP//////////"/>
              </a:ext>
            </a:extLst>
          </p:cNvSpPr>
          <p:nvPr/>
        </p:nvSpPr>
        <p:spPr>
          <a:xfrm>
            <a:off x="6319520" y="4830445"/>
            <a:ext cx="7477760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Модульное тестирование - это важный этап в разработке программного обеспечения, где отдельные модули кода тестируются независимо, чтобы обеспечить их надежность и качество. Оно помогает выявлять и устранять ошибки на ранних стадиях разработки.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9+3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ElK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+3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//z6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6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62B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o+nep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xDAAAAAAAAD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AkIAACtOQAATgwAABAgAAAmAAAACAAAAP//////////"/>
              </a:ext>
            </a:extLst>
          </p:cNvSpPr>
          <p:nvPr/>
        </p:nvSpPr>
        <p:spPr>
          <a:xfrm>
            <a:off x="833120" y="1306195"/>
            <a:ext cx="854265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Понятие модуля и его границ</a:t>
            </a:r>
            <a:endParaRPr lang="en-us" sz="4370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62BLZhMAAAAlAAAAZQAAAA0AAAAAkAAAAEgAAACQAAAASAAAAAAAAAAAAAAAAAAAAAEAAABQAAAASFD8GHPXsj8AAAAAAADwvwAAAAAAAOA/AAAAAAAA4D8AAAAAAADgPwAAAAAAAOA/AAAAAAAA4D8AAAAAAADgPwAAAAAAAOA/AAAAAAAA4D8CAAAAjAAAAAEAAAAAAAAA6+LgAP///wgAAAAAAAAAAAAAAAAAAAAAAAAAAAAAAAAAAAAAeAAAAAEAAABAAAAAAAAAAAAAAABaAAAAAAAAAAAAAAAAAAAAAAAAAAAAAAAAAAAAAAAAAAAAAAAAAAAAAAAAAAAAAAAAAAAAAAAAAAAAAAAAAAAAAAAAAAAAAAAAAAAAFAAAADwAAAABAAAAAAAAANHIx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mFA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+LgAP///wEAAAAAAAAAAAAAAAAAAAAAAAAAAAAAAAAAAAAAAAAAANHIxgB/f38A5+bmA8zMzADAwP8Af39/AAAAAAAAAAAAAAAAAAAAAAAAAAAAIQAAABgAAAAUAAAAIAUAAFsOAAARIQAAEh8AABAAAAAmAAAACAAAAP//////////"/>
              </a:ext>
            </a:extLst>
          </p:cNvSpPr>
          <p:nvPr/>
        </p:nvSpPr>
        <p:spPr>
          <a:xfrm>
            <a:off x="833120" y="2333625"/>
            <a:ext cx="4542155" cy="2717165"/>
          </a:xfrm>
          <a:prstGeom prst="roundRect">
            <a:avLst>
              <a:gd name="adj" fmla="val 3680"/>
            </a:avLst>
          </a:prstGeom>
          <a:solidFill>
            <a:srgbClr val="EBE2E0"/>
          </a:solidFill>
          <a:ln w="7620" cap="flat" cmpd="sng" algn="ctr">
            <a:solidFill>
              <a:srgbClr val="D1C8C6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Text 4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Mmzp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gYAAMUPAACgFwAA6BEAABAgAAAmAAAACAAAAP//////////"/>
              </a:ext>
            </a:extLst>
          </p:cNvSpPr>
          <p:nvPr/>
        </p:nvSpPr>
        <p:spPr>
          <a:xfrm>
            <a:off x="1062990" y="256349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Что такое модуль?</a:t>
            </a:r>
            <a:endParaRPr lang="en-us" sz="2185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7Fry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gYAALkSAACnHwAAqB0AABAAAAAmAAAACAAAAP//////////"/>
              </a:ext>
            </a:extLst>
          </p:cNvSpPr>
          <p:nvPr/>
        </p:nvSpPr>
        <p:spPr>
          <a:xfrm>
            <a:off x="1062990" y="3043555"/>
            <a:ext cx="4082415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Модуль - это логически обособленная часть программы, которая выполняет определенную функцию. Он должен иметь четкие границы и зависимости.</a:t>
            </a:r>
            <a:endParaRPr lang="en-us" cap="none"/>
          </a:p>
        </p:txBody>
      </p:sp>
      <p:sp>
        <p:nvSpPr>
          <p:cNvPr id="9" name="Shape 6"/>
          <p:cNvSpPr>
            <a:extLst>
              <a:ext uri="smNativeData">
                <pr:smNativeData xmlns:pr="smNativeData" xmlns="smNativeData" val="SMDATA_15_62BLZhMAAAAlAAAAZQAAAA0AAAAAkAAAAEgAAACQAAAASAAAAAAAAAAAAAAAAAAAAAEAAABQAAAASFD8GHPXsj8AAAAAAADwvwAAAAAAAOA/AAAAAAAA4D8AAAAAAADgPwAAAAAAAOA/AAAAAAAA4D8AAAAAAADgPwAAAAAAAOA/AAAAAAAA4D8CAAAAjAAAAAEAAAAAAAAA6+LgAP///wgAAAAAAAAAAAAAAAAAAAAAAAAAAAAAAAAAAAAAeAAAAAEAAABAAAAAAAAAAAAAAABaAAAAAAAAAAAAAAAAAAAAAAAAAAAAAAAAAAAAAAAAAAAAAAAAAAAAAAAAAAAAAAAAAAAAAAAAAAAAAAAAAAAAAAAAAAAAAAAAAAAAFAAAADwAAAABAAAAAAAAANHIx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EOiz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+LgAP///wEAAAAAAAAAAAAAAAAAAAAAAAAAAAAAAAAAAAAAAAAAANHIxgB/f38A5+bmA8zMzADAwP8Af39/AAAAAAAAAAAAAAAAAAAAAAAAAAAAIQAAABgAAAAUAAAAbyIAAFsOAABgPgAAEh8AABAAAAAmAAAACAAAAP//////////"/>
              </a:ext>
            </a:extLst>
          </p:cNvSpPr>
          <p:nvPr/>
        </p:nvSpPr>
        <p:spPr>
          <a:xfrm>
            <a:off x="5597525" y="2333625"/>
            <a:ext cx="4542155" cy="2717165"/>
          </a:xfrm>
          <a:prstGeom prst="roundRect">
            <a:avLst>
              <a:gd name="adj" fmla="val 3680"/>
            </a:avLst>
          </a:prstGeom>
          <a:solidFill>
            <a:srgbClr val="EBE2E0"/>
          </a:solidFill>
          <a:ln w="7620" cap="flat" cmpd="sng" algn="ctr">
            <a:solidFill>
              <a:srgbClr val="D1C8C6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 7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BhDs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SMAAMUPAADUNgAA6BEAABAgAAAmAAAACAAAAP//////////"/>
              </a:ext>
            </a:extLst>
          </p:cNvSpPr>
          <p:nvPr/>
        </p:nvSpPr>
        <p:spPr>
          <a:xfrm>
            <a:off x="5827395" y="2563495"/>
            <a:ext cx="308546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Определение границ</a:t>
            </a:r>
            <a:endParaRPr lang="en-us" sz="2185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nRwO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SMAALkSAAD2PAAAeBsAABAAAAAmAAAACAAAAP//////////"/>
              </a:ext>
            </a:extLst>
          </p:cNvSpPr>
          <p:nvPr/>
        </p:nvSpPr>
        <p:spPr>
          <a:xfrm>
            <a:off x="5827395" y="3043555"/>
            <a:ext cx="408241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Важно правильно определить границы модуля, чтобы обеспечить его автономность и возможность независимого тестирования.</a:t>
            </a:r>
            <a:endParaRPr lang="en-us" cap="none"/>
          </a:p>
        </p:txBody>
      </p:sp>
      <p:sp>
        <p:nvSpPr>
          <p:cNvPr id="12" name="Shape 9"/>
          <p:cNvSpPr>
            <a:extLst>
              <a:ext uri="smNativeData">
                <pr:smNativeData xmlns:pr="smNativeData" xmlns="smNativeData" val="SMDATA_15_62BLZhMAAAAlAAAAZQAAAA0AAAAAkAAAAEgAAACQAAAASAAAAAAAAAAAAAAAAAAAAAEAAABQAAAA3sg88gcDvz8AAAAAAADwvwAAAAAAAOA/AAAAAAAA4D8AAAAAAADgPwAAAAAAAOA/AAAAAAAA4D8AAAAAAADgPwAAAAAAAOA/AAAAAAAA4D8CAAAAjAAAAAEAAAAAAAAA6+LgAP///wgAAAAAAAAAAAAAAAAAAAAAAAAAAAAAAAAAAAAAeAAAAAEAAABAAAAAAAAAAAAAAABaAAAAAAAAAAAAAAAAAAAAAAAAAAAAAAAAAAAAAAAAAAAAAAAAAAAAAAAAAAAAAAAAAAAAAAAAAAAAAAAAAAAAAAAAAAAAAAAAAAAAFAAAADwAAAABAAAAAAAAANHIx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3NY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+LgAP///wEAAAAAAAAAAAAAAAAAAAAAAAAAAAAAAAAAAAAAAAAAANHIxgB/f38A5+bmA8zMzADAwP8Af39/AAAAAAAAAAAAAAAAAAAAAAAAAAAAIQAAABgAAAAUAAAAIAUAAHAgAABgPgAAlyoAABAAAAAmAAAACAAAAP//////////"/>
              </a:ext>
            </a:extLst>
          </p:cNvSpPr>
          <p:nvPr/>
        </p:nvSpPr>
        <p:spPr>
          <a:xfrm>
            <a:off x="833120" y="5273040"/>
            <a:ext cx="9306560" cy="1650365"/>
          </a:xfrm>
          <a:prstGeom prst="roundRect">
            <a:avLst>
              <a:gd name="adj" fmla="val 6057"/>
            </a:avLst>
          </a:prstGeom>
          <a:solidFill>
            <a:srgbClr val="EBE2E0"/>
          </a:solidFill>
          <a:ln w="7620" cap="flat" cmpd="sng" algn="ctr">
            <a:solidFill>
              <a:srgbClr val="D1C8C6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Text 10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BO/U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gYAANohAAAvHgAA/CMAABAgAAAmAAAACAAAAP//////////"/>
              </a:ext>
            </a:extLst>
          </p:cNvSpPr>
          <p:nvPr/>
        </p:nvSpPr>
        <p:spPr>
          <a:xfrm>
            <a:off x="1062990" y="5502910"/>
            <a:ext cx="384365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Взаимодействие модулей</a:t>
            </a:r>
            <a:endParaRPr lang="en-us" sz="2185" cap="none"/>
          </a:p>
        </p:txBody>
      </p:sp>
      <p:sp>
        <p:nvSpPr>
          <p:cNvPr id="14" name="Text 11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Xr/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gYAAM4kAAD2PAAALSkAABAAAAAmAAAACAAAAP//////////"/>
              </a:ext>
            </a:extLst>
          </p:cNvSpPr>
          <p:nvPr/>
        </p:nvSpPr>
        <p:spPr>
          <a:xfrm>
            <a:off x="1062990" y="5982970"/>
            <a:ext cx="884682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Модули должны взаимодействовать друг с другом через четко определенные интерфейсы, что упрощает тестирование.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9+3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Abd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+3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//z6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6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62B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hape 2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//z6AP///wgQ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4H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6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>
              <a:alpha val="84000"/>
            </a:srgbClr>
          </a:solidFill>
          <a:ln>
            <a:noFill/>
          </a:ln>
          <a:effectLst/>
        </p:spPr>
      </p:sp>
      <p:sp>
        <p:nvSpPr>
          <p:cNvPr id="6" name="Text 3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RF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GUFAABESAAAqgkAABAgAAAmAAAACAAAAP//////////"/>
              </a:ext>
            </a:extLst>
          </p:cNvSpPr>
          <p:nvPr/>
        </p:nvSpPr>
        <p:spPr>
          <a:xfrm>
            <a:off x="2037715" y="876935"/>
            <a:ext cx="970978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Разработка тестового окружения</a:t>
            </a:r>
            <a:endParaRPr lang="en-us" sz="4370" cap="none"/>
          </a:p>
        </p:txBody>
      </p:sp>
      <p:sp>
        <p:nvSpPr>
          <p:cNvPr id="7" name="Shape 4"/>
          <p:cNvSpPr>
            <a:extLst>
              <a:ext uri="smNativeData">
                <pr:smNativeData xmlns:pr="smNativeData" xmlns="smNativeData" val="SMDATA_15_62BLZhMAAAAlAAAAZQAAAA0AAAAAkAAAAEgAAACQAAAASAAAAAAAAAAAAAAAAAAAAAEAAABQAAAAie/ErBcDEkAAAAAAAADwvwAAAAAAAOA/AAAAAAAA4D8AAAAAAADgPwAAAAAAAOA/AAAAAAAA4D8AAAAAAADgPwAAAAAAAOA/AAAAAAAA4D8CAAAAjAAAAAEAAAAAAAAA0cjG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o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cjGAP///wEAAAAAAAAAAAAAAAAAAAAAAAAAAAAAAAAAAAAAAAAAAAAAAAB/f38A5+bmA8zMzADAwP8Af39/AAAAAAAAAAAAAAAAAAAAAAAAAAAAIQAAABgAAAAUAAAAiQwAAJEdAAB3TQAA1x0AABAAAAAmAAAACAAAAP//////////"/>
              </a:ext>
            </a:extLst>
          </p:cNvSpPr>
          <p:nvPr/>
        </p:nvSpPr>
        <p:spPr>
          <a:xfrm>
            <a:off x="2037715" y="4806315"/>
            <a:ext cx="10554970" cy="44450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>
            <a:noFill/>
          </a:ln>
          <a:effectLst/>
        </p:spPr>
      </p:sp>
      <p:sp>
        <p:nvSpPr>
          <p:cNvPr id="8" name="Shape 5"/>
          <p:cNvSpPr>
            <a:extLst>
              <a:ext uri="smNativeData">
                <pr:smNativeData xmlns:pr="smNativeData" xmlns="smNativeData" val="SMDATA_15_62BLZhMAAAAlAAAAZQAAAA0AAAAAkAAAAEgAAACQAAAASAAAAAAAAAAAAAAAAAAAAAEAAABQAAAAie/ErBcDEkAAAAAAAADwvwAAAAAAAOA/AAAAAAAA4D8AAAAAAADgPwAAAAAAAOA/AAAAAAAA4D8AAAAAAADgPwAAAAAAAOA/AAAAAAAA4D8CAAAAjAAAAAEAAAAAAAAA0cjG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0iM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cjGAP///wEAAAAAAAAAAAAAAAAAAAAAAAAAAAAAAAAAAAAAAAAAAAAAAAB/f38A5+bmA8zMzADAwP8Af39/AAAAAAAAAAAAAAAAAAAAAAAAAAAAIQAAABgAAAAUAAAAShwAAMgYAACQHAAAkR0AABAAAAAmAAAACAAAAP//////////"/>
              </a:ext>
            </a:extLst>
          </p:cNvSpPr>
          <p:nvPr/>
        </p:nvSpPr>
        <p:spPr>
          <a:xfrm>
            <a:off x="4598670" y="4028440"/>
            <a:ext cx="44450" cy="777875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>
            <a:noFill/>
          </a:ln>
          <a:effectLst/>
        </p:spPr>
      </p:sp>
      <p:sp>
        <p:nvSpPr>
          <p:cNvPr id="9" name="Shape 6"/>
          <p:cNvSpPr>
            <a:extLst>
              <a:ext uri="smNativeData">
                <pr:smNativeData xmlns:pr="smNativeData" xmlns="smNativeData" val="SMDATA_15_62BLZhMAAAAlAAAAZQAAAA0AAAAAkAAAAEgAAACQAAAASAAAAAAAAAAAAAAAAAAAAAEAAABQAAAAmpmZmZmZ2T8AAAAAAADwvwAAAAAAAOA/AAAAAAAA4D8AAAAAAADgPwAAAAAAAOA/AAAAAAAA4D8AAAAAAADgPwAAAAAAAOA/AAAAAAAA4D8CAAAAjAAAAAEAAAAAAAAA6+LgAP///wgAAAAAAAAAAAAAAAAAAAAAAAAAAAAAAAAAAAAAeAAAAAEAAABAAAAAAAAAAAAAAABaAAAAAAAAAAAAAAAAAAAAAAAAAAAAAAAAAAAAAAAAAAAAAAAAAAAAAAAAAAAAAAAAAAAAAAAAAAAAAAAAAAAAAAAAAAAAAAAAAAAAFAAAADwAAAABAAAAAAAAANHIx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x5PS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+LgAP///wEAAAAAAAAAAAAAAAAAAAAAAAAAAAAAAAAAAAAAAAAAANHIxgB/f38A5+bmA8zMzADAwP8Af39/AAAAAAAAAAAAAAAAAAAAAAAAAAAAIQAAABgAAAAUAAAA5BoAAAccAAD3HQAAGx8AABAAAAAmAAAACAAAAP//////////"/>
              </a:ext>
            </a:extLst>
          </p:cNvSpPr>
          <p:nvPr/>
        </p:nvSpPr>
        <p:spPr>
          <a:xfrm>
            <a:off x="4371340" y="4556125"/>
            <a:ext cx="499745" cy="500380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 cap="flat" cmpd="sng" algn="ctr">
            <a:solidFill>
              <a:srgbClr val="D1C8C6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 7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xwAAEkcAADPHAAA2R4AABAgAAAmAAAACAAAAP//////////"/>
              </a:ext>
            </a:extLst>
          </p:cNvSpPr>
          <p:nvPr/>
        </p:nvSpPr>
        <p:spPr>
          <a:xfrm>
            <a:off x="4558665" y="4598035"/>
            <a:ext cx="12446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1</a:t>
            </a:r>
            <a:endParaRPr lang="en-us" sz="2620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g4AAOcNAAB1KgAACRAAABAgAAAmAAAACAAAAP//////////"/>
              </a:ext>
            </a:extLst>
          </p:cNvSpPr>
          <p:nvPr/>
        </p:nvSpPr>
        <p:spPr>
          <a:xfrm>
            <a:off x="2340610" y="2259965"/>
            <a:ext cx="456120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Определение тестовых данных</a:t>
            </a:r>
            <a:endParaRPr lang="en-us" sz="2185" cap="none"/>
          </a:p>
        </p:txBody>
      </p:sp>
      <p:sp>
        <p:nvSpPr>
          <p:cNvPr id="12" name="Text 9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NsQAADzKgAAahcAABAAAAAmAAAACAAAAP//////////"/>
              </a:ext>
            </a:extLst>
          </p:cNvSpPr>
          <p:nvPr/>
        </p:nvSpPr>
        <p:spPr>
          <a:xfrm>
            <a:off x="2259965" y="2740025"/>
            <a:ext cx="47218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Разработайте репрезентативные наборы тестовых данных, охватывающие различные сценарии использования.</a:t>
            </a:r>
            <a:endParaRPr lang="en-us" cap="none"/>
          </a:p>
        </p:txBody>
      </p:sp>
      <p:sp>
        <p:nvSpPr>
          <p:cNvPr id="13" name="Shape 10"/>
          <p:cNvSpPr>
            <a:extLst>
              <a:ext uri="smNativeData">
                <pr:smNativeData xmlns:pr="smNativeData" xmlns="smNativeData" val="SMDATA_15_62BLZhMAAAAlAAAAZQAAAA0AAAAAkAAAAEgAAACQAAAASAAAAAAAAAAAAAAAAAAAAAEAAABQAAAAie/ErBcDEkAAAAAAAADwvwAAAAAAAOA/AAAAAAAA4D8AAAAAAADgPwAAAAAAAOA/AAAAAAAA4D8AAAAAAADgPwAAAAAAAOA/AAAAAAAA4D8CAAAAjAAAAAEAAAAAAAAA0cjG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NxAy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cjGAP///wEAAAAAAAAAAAAAAAAAAAAAAAAAAAAAAAAAAAAAAAAAAAAAAAB/f38A5+bmA8zMzADAwP8Af39/AAAAAAAAAAAAAAAAAAAAAAAAAAAAIQAAABgAAAAUAAAA3SwAAJEdAAAjLQAAWiIAABAAAAAmAAAACAAAAP//////////"/>
              </a:ext>
            </a:extLst>
          </p:cNvSpPr>
          <p:nvPr/>
        </p:nvSpPr>
        <p:spPr>
          <a:xfrm>
            <a:off x="7292975" y="4806315"/>
            <a:ext cx="44450" cy="777875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>
            <a:noFill/>
          </a:ln>
          <a:effectLst/>
        </p:spPr>
      </p:sp>
      <p:sp>
        <p:nvSpPr>
          <p:cNvPr id="14" name="Shape 11"/>
          <p:cNvSpPr>
            <a:extLst>
              <a:ext uri="smNativeData">
                <pr:smNativeData xmlns:pr="smNativeData" xmlns="smNativeData" val="SMDATA_15_62BLZhMAAAAlAAAAZQAAAA0AAAAAkAAAAEgAAACQAAAASAAAAAAAAAAAAAAAAAAAAAEAAABQAAAAmpmZmZmZ2T8AAAAAAADwvwAAAAAAAOA/AAAAAAAA4D8AAAAAAADgPwAAAAAAAOA/AAAAAAAA4D8AAAAAAADgPwAAAAAAAOA/AAAAAAAA4D8CAAAAjAAAAAEAAAAAAAAA6+LgAP///wgAAAAAAAAAAAAAAAAAAAAAAAAAAAAAAAAAAAAAeAAAAAEAAABAAAAAAAAAAAAAAABaAAAAAAAAAAAAAAAAAAAAAAAAAAAAAAAAAAAAAAAAAAAAAAAAAAAAAAAAAAAAAAAAAAAAAAAAAAAAAAAAAAAAAAAAAAAAAAAAAAAAFAAAADwAAAABAAAAAAAAANHIx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NzAy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+LgAP///wEAAAAAAAAAAAAAAAAAAAAAAAAAAAAAAAAAAAAAAAAAANHIxgB/f38A5+bmA8zMzADAwP8Af39/AAAAAAAAAAAAAAAAAAAAAAAAAAAAIQAAABgAAAAUAAAAdisAAAccAACKLgAAGx8AABAAAAAmAAAACAAAAP//////////"/>
              </a:ext>
            </a:extLst>
          </p:cNvSpPr>
          <p:nvPr/>
        </p:nvSpPr>
        <p:spPr>
          <a:xfrm>
            <a:off x="7065010" y="4556125"/>
            <a:ext cx="500380" cy="500380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 cap="flat" cmpd="sng" algn="ctr">
            <a:solidFill>
              <a:srgbClr val="D1C8C6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Text 12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iwAAEkcAACGLQAA2R4AABAgAAAmAAAACAAAAP//////////"/>
              </a:ext>
            </a:extLst>
          </p:cNvSpPr>
          <p:nvPr/>
        </p:nvSpPr>
        <p:spPr>
          <a:xfrm>
            <a:off x="7230110" y="4598035"/>
            <a:ext cx="17018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2</a:t>
            </a:r>
            <a:endParaRPr lang="en-us" sz="2620" cap="none"/>
          </a:p>
        </p:txBody>
      </p:sp>
      <p:sp>
        <p:nvSpPr>
          <p:cNvPr id="16" name="Text 13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x8AALgjAAChOgAA2iUAABAgAAAmAAAACAAAAP//////////"/>
              </a:ext>
            </a:extLst>
          </p:cNvSpPr>
          <p:nvPr/>
        </p:nvSpPr>
        <p:spPr>
          <a:xfrm>
            <a:off x="5099685" y="5806440"/>
            <a:ext cx="443103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Создание тестовых сценариев</a:t>
            </a:r>
            <a:endParaRPr lang="en-us" sz="2185" cap="none"/>
          </a:p>
        </p:txBody>
      </p:sp>
      <p:sp>
        <p:nvSpPr>
          <p:cNvPr id="17" name="Text 14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QEQ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h4AAKwmAACGOwAAOy0AABAAAAAmAAAACAAAAP//////////"/>
              </a:ext>
            </a:extLst>
          </p:cNvSpPr>
          <p:nvPr/>
        </p:nvSpPr>
        <p:spPr>
          <a:xfrm>
            <a:off x="4954270" y="6286500"/>
            <a:ext cx="47218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Определите чёткие тестовые сценарии, которые будут проверять ключевые функциональные возможности модуля.</a:t>
            </a:r>
            <a:endParaRPr lang="en-us" cap="none"/>
          </a:p>
        </p:txBody>
      </p:sp>
      <p:sp>
        <p:nvSpPr>
          <p:cNvPr id="18" name="Shape 15"/>
          <p:cNvSpPr>
            <a:extLst>
              <a:ext uri="smNativeData">
                <pr:smNativeData xmlns:pr="smNativeData" xmlns="smNativeData" val="SMDATA_15_62BLZhMAAAAlAAAAZQAAAA0AAAAAkAAAAEgAAACQAAAASAAAAAAAAAAAAAAAAAAAAAEAAABQAAAAie/ErBcDEkAAAAAAAADwvwAAAAAAAOA/AAAAAAAA4D8AAAAAAADgPwAAAAAAAOA/AAAAAAAA4D8AAAAAAADgPwAAAAAAAOA/AAAAAAAA4D8CAAAAjAAAAAEAAAAAAAAA0cjG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D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cjGAP///wEAAAAAAAAAAAAAAAAAAAAAAAAAAAAAAAAAAAAAAAAAAAAAAAB/f38A5+bmA8zMzADAwP8Af39/AAAAAAAAAAAAAAAAAAAAAAAAAAAAIQAAABgAAAAUAAAAcD0AAMgYAAC2PQAAkR0AABAAAAAmAAAACAAAAP//////////"/>
              </a:ext>
            </a:extLst>
          </p:cNvSpPr>
          <p:nvPr/>
        </p:nvSpPr>
        <p:spPr>
          <a:xfrm>
            <a:off x="9987280" y="4028440"/>
            <a:ext cx="44450" cy="777875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>
            <a:noFill/>
          </a:ln>
          <a:effectLst/>
        </p:spPr>
      </p:sp>
      <p:sp>
        <p:nvSpPr>
          <p:cNvPr id="19" name="Shape 16"/>
          <p:cNvSpPr>
            <a:extLst>
              <a:ext uri="smNativeData">
                <pr:smNativeData xmlns:pr="smNativeData" xmlns="smNativeData" val="SMDATA_15_62BLZhMAAAAlAAAAZQAAAA0AAAAAkAAAAEgAAACQAAAASAAAAAAAAAAAAAAAAAAAAAEAAABQAAAAmpmZmZmZ2T8AAAAAAADwvwAAAAAAAOA/AAAAAAAA4D8AAAAAAADgPwAAAAAAAOA/AAAAAAAA4D8AAAAAAADgPwAAAAAAAOA/AAAAAAAA4D8CAAAAjAAAAAEAAAAAAAAA6+LgAP///wgAAAAAAAAAAAAAAAAAAAAAAAAAAAAAAAAAAAAAeAAAAAEAAABAAAAAAAAAAAAAAABaAAAAAAAAAAAAAAAAAAAAAAAAAAAAAAAAAAAAAAAAAAAAAAAAAAAAAAAAAAAAAAAAAAAAAAAAAAAAAAAAAAAAAAAAAAAAAAAAAAAAFAAAADwAAAABAAAAAAAAANHIx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+LgAP///wEAAAAAAAAAAAAAAAAAAAAAAAAAAAAAAAAAAAAAAAAAANHIxgB/f38A5+bmA8zMzADAwP8Af39/AAAAAAAAAAAAAAAAAAAAAAAAAAAAIQAAABgAAAAUAAAACTwAAAccAAAcPwAAGx8AABAAAAAmAAAACAAAAP//////////"/>
              </a:ext>
            </a:extLst>
          </p:cNvSpPr>
          <p:nvPr/>
        </p:nvSpPr>
        <p:spPr>
          <a:xfrm>
            <a:off x="9759315" y="4556125"/>
            <a:ext cx="499745" cy="500380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 cap="flat" cmpd="sng" algn="ctr">
            <a:solidFill>
              <a:srgbClr val="D1C8C6"/>
            </a:solidFill>
            <a:prstDash val="solid"/>
            <a:headEnd type="none"/>
            <a:tailEnd type="none"/>
          </a:ln>
          <a:effectLst/>
        </p:spPr>
      </p:sp>
      <p:sp>
        <p:nvSpPr>
          <p:cNvPr id="20" name="Text 17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z0AAEkcAAATPgAA2R4AABAgAAAmAAAACAAAAP//////////"/>
              </a:ext>
            </a:extLst>
          </p:cNvSpPr>
          <p:nvPr/>
        </p:nvSpPr>
        <p:spPr>
          <a:xfrm>
            <a:off x="9928225" y="4598035"/>
            <a:ext cx="16256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3</a:t>
            </a:r>
            <a:endParaRPr lang="en-us" sz="2620" cap="none"/>
          </a:p>
        </p:txBody>
      </p:sp>
      <p:sp>
        <p:nvSpPr>
          <p:cNvPr id="21" name="Text 18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Pc2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i8AALcLAAAzSwAA2g0AABAgAAAmAAAACAAAAP//////////"/>
              </a:ext>
            </a:extLst>
          </p:cNvSpPr>
          <p:nvPr/>
        </p:nvSpPr>
        <p:spPr>
          <a:xfrm>
            <a:off x="7793990" y="1904365"/>
            <a:ext cx="443039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Автоматизация тестирования</a:t>
            </a:r>
            <a:endParaRPr lang="en-us" sz="2185" cap="none"/>
          </a:p>
        </p:txBody>
      </p:sp>
      <p:sp>
        <p:nvSpPr>
          <p:cNvPr id="22" name="Text 19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Pc2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8AAKwOAAAZTAAAahcAABAAAAAmAAAACAAAAP//////////"/>
              </a:ext>
            </a:extLst>
          </p:cNvSpPr>
          <p:nvPr/>
        </p:nvSpPr>
        <p:spPr>
          <a:xfrm>
            <a:off x="7648575" y="2385060"/>
            <a:ext cx="4721860" cy="1421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Внедрите инструменты для автоматизации запуска тестов и проверки результатов, чтобы сэкономить время и повысить надежность.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9+3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ftWB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+3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//z6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I+IS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6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gxbp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HULAACxNAAAuw8AABAgAAAmAAAACAAAAP//////////"/>
              </a:ext>
            </a:extLst>
          </p:cNvSpPr>
          <p:nvPr/>
        </p:nvSpPr>
        <p:spPr>
          <a:xfrm>
            <a:off x="2037715" y="1862455"/>
            <a:ext cx="652780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Тестирование классов</a:t>
            </a:r>
            <a:endParaRPr lang="en-us" sz="437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NjY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HYSAAB3TQAAphQAABAgAAAmAAAACAAAAP//////////"/>
              </a:ext>
            </a:extLst>
          </p:cNvSpPr>
          <p:nvPr/>
        </p:nvSpPr>
        <p:spPr>
          <a:xfrm>
            <a:off x="2037715" y="3001010"/>
            <a:ext cx="1055497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endParaRPr lang="en-us" cap="none"/>
          </a:p>
        </p:txBody>
      </p:sp>
      <p:sp>
        <p:nvSpPr>
          <p:cNvPr id="6" name="Text 4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I4XAAD0HwAA0xsAABAAAAAmAAAACAAAAP//////////"/>
              </a:ext>
            </a:extLst>
          </p:cNvSpPr>
          <p:nvPr/>
        </p:nvSpPr>
        <p:spPr>
          <a:xfrm>
            <a:off x="2037715" y="3829050"/>
            <a:ext cx="315658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Тестирование конструкторов</a:t>
            </a:r>
            <a:endParaRPr lang="en-us" sz="2185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DEdAAD0HwAA8CUAABAAAAAmAAAACAAAAP//////////"/>
              </a:ext>
            </a:extLst>
          </p:cNvSpPr>
          <p:nvPr/>
        </p:nvSpPr>
        <p:spPr>
          <a:xfrm>
            <a:off x="2037715" y="4745355"/>
            <a:ext cx="315658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Убедитесь, что конструкторы правильно инициализируют все поля класса.</a:t>
            </a:r>
            <a:endParaRPr lang="en-us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NjY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iMAAI4XAADANgAA0xsAABAAAAAmAAAACAAAAP//////////"/>
              </a:ext>
            </a:extLst>
          </p:cNvSpPr>
          <p:nvPr/>
        </p:nvSpPr>
        <p:spPr>
          <a:xfrm>
            <a:off x="5744210" y="3829050"/>
            <a:ext cx="315595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Тестирование методов</a:t>
            </a:r>
            <a:endParaRPr lang="en-us" sz="2185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iMAADEdAADANgAA8CUAABAAAAAmAAAACAAAAP//////////"/>
              </a:ext>
            </a:extLst>
          </p:cNvSpPr>
          <p:nvPr/>
        </p:nvSpPr>
        <p:spPr>
          <a:xfrm>
            <a:off x="5744210" y="4745355"/>
            <a:ext cx="315595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Проверьте, что методы класса выполняют свои функции корректно при различных входных данных.</a:t>
            </a:r>
            <a:endParaRPr lang="en-us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joAAI4XAACMTQAA0xsAABAAAAAmAAAACAAAAP//////////"/>
              </a:ext>
            </a:extLst>
          </p:cNvSpPr>
          <p:nvPr/>
        </p:nvSpPr>
        <p:spPr>
          <a:xfrm>
            <a:off x="9450070" y="3829050"/>
            <a:ext cx="315595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Тестирование взаимодействия</a:t>
            </a:r>
            <a:endParaRPr lang="en-us" sz="2185" cap="none"/>
          </a:p>
        </p:txBody>
      </p:sp>
      <p:sp>
        <p:nvSpPr>
          <p:cNvPr id="11" name="Text 9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FRU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joAADEdAACMTQAA8CUAABAAAAAmAAAACAAAAP//////////"/>
              </a:ext>
            </a:extLst>
          </p:cNvSpPr>
          <p:nvPr/>
        </p:nvSpPr>
        <p:spPr>
          <a:xfrm>
            <a:off x="9450070" y="4745355"/>
            <a:ext cx="315595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Проверьте корректность взаимодействия между методами класса и с другими классами.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9+3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u2pO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+3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//z6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c9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6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9zvW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NkGAAB3TQAAZA8AABAAAAAmAAAACAAAAP//////////"/>
              </a:ext>
            </a:extLst>
          </p:cNvSpPr>
          <p:nvPr/>
        </p:nvSpPr>
        <p:spPr>
          <a:xfrm>
            <a:off x="2037715" y="1113155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Преимущества модульного тестирования</a:t>
            </a:r>
            <a:endParaRPr lang="en-us" sz="4370" cap="none"/>
          </a:p>
        </p:txBody>
      </p:sp>
      <p:sp>
        <p:nvSpPr>
          <p:cNvPr id="5" name="Shape 3"/>
          <p:cNvSpPr>
            <a:extLst>
              <a:ext uri="smNativeData">
                <pr:smNativeData xmlns:pr="smNativeData" xmlns="smNativeData" val="SMDATA_15_62BLZhMAAAAlAAAAZQAAAA0AAAAAkAAAAEgAAACQAAAASAAAAAAAAAAAAAAAAAAAAAEAAABQAAAAmpmZmZmZ2T8AAAAAAADwvwAAAAAAAOA/AAAAAAAA4D8AAAAAAADgPwAAAAAAAOA/AAAAAAAA4D8AAAAAAADgPwAAAAAAAOA/AAAAAAAA4D8CAAAAjAAAAAEAAAAAAAAA6+LgAP///wgAAAAAAAAAAAAAAAAAAAAAAAAAAAAAAAAAAAAAeAAAAAEAAABAAAAAAAAAAAAAAABaAAAAAAAAAAAAAAAAAAAAAAAAAAAAAAAAAAAAAAAAAAAAAAAAAAAAAAAAAAAAAAAAAAAAAAAAAAAAAAAAAAAAAAAAAAAAAAAAAAAAFAAAADwAAAABAAAAAAAAANHIx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qXr4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+LgAP///wEAAAAAAAAAAAAAAAAAAAAAAAAAAAAAAAAAAAAAAAAAANHIxgB/f38A5+bmA8zMzADAwP8Af39/AAAAAAAAAAAAAAAAAAAAAAAAAAAAIQAAABgAAAAUAAAAiQwAADETAACdDwAARBYAABAAAAAmAAAACAAAAP//////////"/>
              </a:ext>
            </a:extLst>
          </p:cNvSpPr>
          <p:nvPr/>
        </p:nvSpPr>
        <p:spPr>
          <a:xfrm>
            <a:off x="2037715" y="3119755"/>
            <a:ext cx="500380" cy="499745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 cap="flat" cmpd="sng" algn="ctr">
            <a:solidFill>
              <a:srgbClr val="D1C8C6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Text 4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w9i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0AAHITAAB1DgAAAhYAABAgAAAmAAAACAAAAP//////////"/>
              </a:ext>
            </a:extLst>
          </p:cNvSpPr>
          <p:nvPr/>
        </p:nvSpPr>
        <p:spPr>
          <a:xfrm>
            <a:off x="2225675" y="3161030"/>
            <a:ext cx="12446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1</a:t>
            </a:r>
            <a:endParaRPr lang="en-us" sz="2620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7vP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KkTAAAbKAAAzBUAABAgAAAmAAAACAAAAP//////////"/>
              </a:ext>
            </a:extLst>
          </p:cNvSpPr>
          <p:nvPr/>
        </p:nvSpPr>
        <p:spPr>
          <a:xfrm>
            <a:off x="2760345" y="3195955"/>
            <a:ext cx="375920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Ранее выявление ошибок</a:t>
            </a:r>
            <a:endParaRPr lang="en-us" sz="2185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1l5v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J0WAABRLAAALR0AABAAAAAmAAAACAAAAP//////////"/>
              </a:ext>
            </a:extLst>
          </p:cNvSpPr>
          <p:nvPr/>
        </p:nvSpPr>
        <p:spPr>
          <a:xfrm>
            <a:off x="2760345" y="3676015"/>
            <a:ext cx="444373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Модульные тесты помогают обнаруживать и исправлять ошибки на ранних стадиях разработки.</a:t>
            </a:r>
            <a:endParaRPr lang="en-us" cap="none"/>
          </a:p>
        </p:txBody>
      </p:sp>
      <p:sp>
        <p:nvSpPr>
          <p:cNvPr id="9" name="Shape 7"/>
          <p:cNvSpPr>
            <a:extLst>
              <a:ext uri="smNativeData">
                <pr:smNativeData xmlns:pr="smNativeData" xmlns="smNativeData" val="SMDATA_15_62BLZhMAAAAlAAAAZQAAAA0AAAAAkAAAAEgAAACQAAAASAAAAAAAAAAAAAAAAAAAAAEAAABQAAAAmpmZmZmZ2T8AAAAAAADwvwAAAAAAAOA/AAAAAAAA4D8AAAAAAADgPwAAAAAAAOA/AAAAAAAA4D8AAAAAAADgPwAAAAAAAOA/AAAAAAAA4D8CAAAAjAAAAAEAAAAAAAAA6+LgAP///wgAAAAAAAAAAAAAAAAAAAAAAAAAAAAAAAAAAAAAeAAAAAEAAABAAAAAAAAAAAAAAABaAAAAAAAAAAAAAAAAAAAAAAAAAAAAAAAAAAAAAAAAAAAAAAAAAAAAAAAAAAAAAAAAAAAAAAAAAAAAAAAAAAAAAAAAAAAAAAAAAAAAFAAAADwAAAABAAAAAAAAANHIx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0/Wj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+LgAP///wEAAAAAAAAAAAAAAAAAAAAAAAAAAAAAAAAAAAAAAAAAANHIxgB/f38A5+bmA8zMzADAwP8Af39/AAAAAAAAAAAAAAAAAAAAAAAAAAAAIQAAABgAAAAUAAAAry0AADETAADCMAAARBYAABAAAAAmAAAACAAAAP//////////"/>
              </a:ext>
            </a:extLst>
          </p:cNvSpPr>
          <p:nvPr/>
        </p:nvSpPr>
        <p:spPr>
          <a:xfrm>
            <a:off x="7426325" y="3119755"/>
            <a:ext cx="499745" cy="499745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 cap="flat" cmpd="sng" algn="ctr">
            <a:solidFill>
              <a:srgbClr val="D1C8C6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 8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L+3s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y4AAHITAAC+LwAAAhYAABAgAAAmAAAACAAAAP//////////"/>
              </a:ext>
            </a:extLst>
          </p:cNvSpPr>
          <p:nvPr/>
        </p:nvSpPr>
        <p:spPr>
          <a:xfrm>
            <a:off x="7591425" y="3161030"/>
            <a:ext cx="16954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2</a:t>
            </a:r>
            <a:endParaRPr lang="en-us" sz="2620" cap="none"/>
          </a:p>
        </p:txBody>
      </p:sp>
      <p:sp>
        <p:nvSpPr>
          <p:cNvPr id="11" name="Text 9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yP81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KkTAAB+RQAAzBUAABAgAAAmAAAACAAAAP//////////"/>
              </a:ext>
            </a:extLst>
          </p:cNvSpPr>
          <p:nvPr/>
        </p:nvSpPr>
        <p:spPr>
          <a:xfrm>
            <a:off x="8148320" y="3195955"/>
            <a:ext cx="314833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Повышение качества</a:t>
            </a:r>
            <a:endParaRPr lang="en-us" sz="2185" cap="none"/>
          </a:p>
        </p:txBody>
      </p:sp>
      <p:sp>
        <p:nvSpPr>
          <p:cNvPr id="12" name="Text 10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J0WAAB3TQAALR0AABAAAAAmAAAACAAAAP//////////"/>
              </a:ext>
            </a:extLst>
          </p:cNvSpPr>
          <p:nvPr/>
        </p:nvSpPr>
        <p:spPr>
          <a:xfrm>
            <a:off x="8148320" y="3676015"/>
            <a:ext cx="4444365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Модульные тесты гарантируют, что отдельные компоненты программы работают надежно и как ожидается.</a:t>
            </a:r>
            <a:endParaRPr lang="en-us" cap="none"/>
          </a:p>
        </p:txBody>
      </p:sp>
      <p:sp>
        <p:nvSpPr>
          <p:cNvPr id="13" name="Shape 11"/>
          <p:cNvSpPr>
            <a:extLst>
              <a:ext uri="smNativeData">
                <pr:smNativeData xmlns:pr="smNativeData" xmlns="smNativeData" val="SMDATA_15_62BLZhMAAAAlAAAAZQAAAA0AAAAAkAAAAEgAAACQAAAASAAAAAAAAAAAAAAAAAAAAAEAAABQAAAAmpmZmZmZ2T8AAAAAAADwvwAAAAAAAOA/AAAAAAAA4D8AAAAAAADgPwAAAAAAAOA/AAAAAAAA4D8AAAAAAADgPwAAAAAAAOA/AAAAAAAA4D8CAAAAjAAAAAEAAAAAAAAA6+LgAP///wgAAAAAAAAAAAAAAAAAAAAAAAAAAAAAAAAAAAAAeAAAAAEAAABAAAAAAAAAAAAAAABaAAAAAAAAAAAAAAAAAAAAAAAAAAAAAAAAAAAAAAAAAAAAAAAAAAAAAAAAAAAAAAAAAAAAAAAAAAAAAAAAAAAAAAAAAAAAAAAAAAAAFAAAADwAAAABAAAAAAAAANHIx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+LgAP///wEAAAAAAAAAAAAAAAAAAAAAAAAAAAAAAAAAAAAAAAAAANHIxgB/f38A5+bmA8zMzADAwP8Af39/AAAAAAAAAAAAAAAAAAAAAAAAAAAAIQAAABgAAAAUAAAAiQwAAJwfAACdDwAAryIAABAAAAAmAAAACAAAAP//////////"/>
              </a:ext>
            </a:extLst>
          </p:cNvSpPr>
          <p:nvPr/>
        </p:nvSpPr>
        <p:spPr>
          <a:xfrm>
            <a:off x="2037715" y="5138420"/>
            <a:ext cx="500380" cy="499745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 cap="flat" cmpd="sng" algn="ctr">
            <a:solidFill>
              <a:srgbClr val="D1C8C6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Text 12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w0AAN0fAACTDgAAbSIAABAgAAAmAAAACAAAAP//////////"/>
              </a:ext>
            </a:extLst>
          </p:cNvSpPr>
          <p:nvPr/>
        </p:nvSpPr>
        <p:spPr>
          <a:xfrm>
            <a:off x="2206625" y="5179695"/>
            <a:ext cx="16256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3</a:t>
            </a:r>
            <a:endParaRPr lang="en-us" sz="2620" cap="none"/>
          </a:p>
        </p:txBody>
      </p:sp>
      <p:sp>
        <p:nvSpPr>
          <p:cNvPr id="15" name="Text 13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BQgAABQIwAANyIAABAgAAAmAAAACAAAAP//////////"/>
              </a:ext>
            </a:extLst>
          </p:cNvSpPr>
          <p:nvPr/>
        </p:nvSpPr>
        <p:spPr>
          <a:xfrm>
            <a:off x="2760345" y="5214620"/>
            <a:ext cx="298005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Упрощение отладки</a:t>
            </a:r>
            <a:endParaRPr lang="en-us" sz="2185" cap="none"/>
          </a:p>
        </p:txBody>
      </p:sp>
      <p:sp>
        <p:nvSpPr>
          <p:cNvPr id="16" name="Text 14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AgjAABRLAAAmCkAABAAAAAmAAAACAAAAP//////////"/>
              </a:ext>
            </a:extLst>
          </p:cNvSpPr>
          <p:nvPr/>
        </p:nvSpPr>
        <p:spPr>
          <a:xfrm>
            <a:off x="2760345" y="5694680"/>
            <a:ext cx="444373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При возникновении ошибок модульные тесты помогают быстро локализовать и исправить проблемные места.</a:t>
            </a:r>
            <a:endParaRPr lang="en-us" cap="none"/>
          </a:p>
        </p:txBody>
      </p:sp>
      <p:sp>
        <p:nvSpPr>
          <p:cNvPr id="17" name="Shape 15"/>
          <p:cNvSpPr>
            <a:extLst>
              <a:ext uri="smNativeData">
                <pr:smNativeData xmlns:pr="smNativeData" xmlns="smNativeData" val="SMDATA_15_62BLZhMAAAAlAAAAZQAAAA0AAAAAkAAAAEgAAACQAAAASAAAAAAAAAAAAAAAAAAAAAEAAABQAAAAmpmZmZmZ2T8AAAAAAADwvwAAAAAAAOA/AAAAAAAA4D8AAAAAAADgPwAAAAAAAOA/AAAAAAAA4D8AAAAAAADgPwAAAAAAAOA/AAAAAAAA4D8CAAAAjAAAAAEAAAAAAAAA6+LgAP///wgAAAAAAAAAAAAAAAAAAAAAAAAAAAAAAAAAAAAAeAAAAAEAAABAAAAAAAAAAAAAAABaAAAAAAAAAAAAAAAAAAAAAAAAAAAAAAAAAAAAAAAAAAAAAAAAAAAAAAAAAAAAAAAAAAAAAAAAAAAAAAAAAAAAAAAAAAAAAAAAAAAAFAAAADwAAAABAAAAAAAAANHIxg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+LgAP///wEAAAAAAAAAAAAAAAAAAAAAAAAAAAAAAAAAAAAAAAAAANHIxgB/f38A5+bmA8zMzADAwP8Af39/AAAAAAAAAAAAAAAAAAAAAAAAAAAAIQAAABgAAAAUAAAAry0AAJwfAADCMAAAryIAABAAAAAmAAAACAAAAP//////////"/>
              </a:ext>
            </a:extLst>
          </p:cNvSpPr>
          <p:nvPr/>
        </p:nvSpPr>
        <p:spPr>
          <a:xfrm>
            <a:off x="7426325" y="5138420"/>
            <a:ext cx="499745" cy="499745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 cap="flat" cmpd="sng" algn="ctr">
            <a:solidFill>
              <a:srgbClr val="D1C8C6"/>
            </a:solidFill>
            <a:prstDash val="solid"/>
            <a:headEnd type="none"/>
            <a:tailEnd type="none"/>
          </a:ln>
          <a:effectLst/>
        </p:spPr>
      </p:sp>
      <p:sp>
        <p:nvSpPr>
          <p:cNvPr id="18" name="Text 16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qy4AAN0fAADGLwAAbSIAABAgAAAmAAAACAAAAP//////////"/>
              </a:ext>
            </a:extLst>
          </p:cNvSpPr>
          <p:nvPr/>
        </p:nvSpPr>
        <p:spPr>
          <a:xfrm>
            <a:off x="7586345" y="5179695"/>
            <a:ext cx="17970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4</a:t>
            </a:r>
            <a:endParaRPr lang="en-us" sz="2620" cap="none"/>
          </a:p>
        </p:txBody>
      </p:sp>
      <p:sp>
        <p:nvSpPr>
          <p:cNvPr id="19" name="Text 17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BQgAACRRgAANyIAABAgAAAmAAAACAAAAP//////////"/>
              </a:ext>
            </a:extLst>
          </p:cNvSpPr>
          <p:nvPr/>
        </p:nvSpPr>
        <p:spPr>
          <a:xfrm>
            <a:off x="8148320" y="5214620"/>
            <a:ext cx="332295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Ускорение разработки</a:t>
            </a:r>
            <a:endParaRPr lang="en-us" sz="2185" cap="none"/>
          </a:p>
        </p:txBody>
      </p:sp>
      <p:sp>
        <p:nvSpPr>
          <p:cNvPr id="20" name="Text 18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AC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AgjAAB3TQAAxysAABAAAAAmAAAACAAAAP//////////"/>
              </a:ext>
            </a:extLst>
          </p:cNvSpPr>
          <p:nvPr/>
        </p:nvSpPr>
        <p:spPr>
          <a:xfrm>
            <a:off x="8148320" y="5694680"/>
            <a:ext cx="444436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Модульные тесты позволяют безопасно вносить изменения в код, не опасаясь нарушить существующую функциональность.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9+3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+3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//z6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6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NgJAAArSwAAHg4AABAgAAAmAAAACAAAAP//////////"/>
              </a:ext>
            </a:extLst>
          </p:cNvSpPr>
          <p:nvPr/>
        </p:nvSpPr>
        <p:spPr>
          <a:xfrm>
            <a:off x="2037715" y="1600200"/>
            <a:ext cx="1018159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Методы модульного тестирования</a:t>
            </a:r>
            <a:endParaRPr lang="en-us" sz="437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NkQAAB3TQAACRMAABAgAAAmAAAACAAAAP//////////"/>
              </a:ext>
            </a:extLst>
          </p:cNvSpPr>
          <p:nvPr/>
        </p:nvSpPr>
        <p:spPr>
          <a:xfrm>
            <a:off x="2037715" y="2738755"/>
            <a:ext cx="1055497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endParaRPr lang="en-us" cap="none"/>
          </a:p>
        </p:txBody>
      </p:sp>
      <p:pic>
        <p:nvPicPr>
          <p:cNvPr id="6" name="Image 0" descr="preencoded.png"/>
          <p:cNvPicPr>
            <a:picLocks noChangeAspect="1"/>
            <a:extLst>
              <a:ext uri="smNativeData">
                <pr:smNativeData xmlns:pr="smNativeData" xmlns="smNativeData" val="SMDATA_17_62B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kMAACTFAAA9A8AAP0X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7715" y="3344545"/>
            <a:ext cx="555625" cy="554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 4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phMY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FsZAAA7GwAAfhsAABAgAAAmAAAACAAAAP//////////"/>
              </a:ext>
            </a:extLst>
          </p:cNvSpPr>
          <p:nvPr/>
        </p:nvSpPr>
        <p:spPr>
          <a:xfrm>
            <a:off x="2037715" y="4121785"/>
            <a:ext cx="238887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Unit Tests</a:t>
            </a:r>
            <a:endParaRPr lang="en-us" sz="2185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C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FAcAAA7GwAA3yIAABAAAAAmAAAACAAAAP//////////"/>
              </a:ext>
            </a:extLst>
          </p:cNvSpPr>
          <p:nvPr/>
        </p:nvSpPr>
        <p:spPr>
          <a:xfrm>
            <a:off x="2037715" y="4602480"/>
            <a:ext cx="238887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Тесты для проверки отдельных модулей кода.</a:t>
            </a:r>
            <a:endParaRPr lang="en-us" cap="none"/>
          </a:p>
        </p:txBody>
      </p:sp>
      <p:pic>
        <p:nvPicPr>
          <p:cNvPr id="9" name="Image 1" descr="preencoded.png"/>
          <p:cNvPicPr>
            <a:picLocks noChangeAspect="1"/>
            <a:extLst>
              <a:ext uri="smNativeData">
                <pr:smNativeData xmlns:pr="smNativeData" xmlns="smNativeData" val="SMDATA_17_62B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vKU8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gdAACTFAAAsyAAAP0X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759960" y="3344545"/>
            <a:ext cx="555625" cy="554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 6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oJM0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B0AAFsZAAD6KwAAfhsAABAgAAAmAAAACAAAAP//////////"/>
              </a:ext>
            </a:extLst>
          </p:cNvSpPr>
          <p:nvPr/>
        </p:nvSpPr>
        <p:spPr>
          <a:xfrm>
            <a:off x="4759960" y="4121785"/>
            <a:ext cx="238887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Integration Tests</a:t>
            </a:r>
            <a:endParaRPr lang="en-us" sz="2185" cap="none"/>
          </a:p>
        </p:txBody>
      </p:sp>
      <p:sp>
        <p:nvSpPr>
          <p:cNvPr id="11" name="Text 7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B0AAFAcAAD6KwAA3yIAABAAAAAmAAAACAAAAP//////////"/>
              </a:ext>
            </a:extLst>
          </p:cNvSpPr>
          <p:nvPr/>
        </p:nvSpPr>
        <p:spPr>
          <a:xfrm>
            <a:off x="4759960" y="4602480"/>
            <a:ext cx="238887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Тесты для проверки взаимодействия между модулями.</a:t>
            </a:r>
            <a:endParaRPr lang="en-us" cap="none"/>
          </a:p>
        </p:txBody>
      </p:sp>
      <p:pic>
        <p:nvPicPr>
          <p:cNvPr id="12" name="Image 2" descr="preencoded.png"/>
          <p:cNvPicPr>
            <a:picLocks noChangeAspect="1"/>
            <a:extLst>
              <a:ext uri="smNativeData">
                <pr:smNativeData xmlns:pr="smNativeData" xmlns="smNativeData" val="SMDATA_17_62B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ET5i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YuAACTFAAAcTEAAP0X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481570" y="3344545"/>
            <a:ext cx="555625" cy="554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 8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E+E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FsZAAC4PAAAfhsAABAgAAAmAAAACAAAAP//////////"/>
              </a:ext>
            </a:extLst>
          </p:cNvSpPr>
          <p:nvPr/>
        </p:nvSpPr>
        <p:spPr>
          <a:xfrm>
            <a:off x="7481570" y="4121785"/>
            <a:ext cx="238887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End-to-End Tests</a:t>
            </a:r>
            <a:endParaRPr lang="en-us" sz="2185" cap="none"/>
          </a:p>
        </p:txBody>
      </p:sp>
      <p:sp>
        <p:nvSpPr>
          <p:cNvPr id="14" name="Text 9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FAcAAC4PAAADyUAABAAAAAmAAAACAAAAP//////////"/>
              </a:ext>
            </a:extLst>
          </p:cNvSpPr>
          <p:nvPr/>
        </p:nvSpPr>
        <p:spPr>
          <a:xfrm>
            <a:off x="7481570" y="4602480"/>
            <a:ext cx="238887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Тесты для проверки всей системы с пользовательской точки зрения.</a:t>
            </a:r>
            <a:endParaRPr lang="en-us" cap="none"/>
          </a:p>
        </p:txBody>
      </p:sp>
      <p:pic>
        <p:nvPicPr>
          <p:cNvPr id="15" name="Image 3" descr="preencoded.png"/>
          <p:cNvPicPr>
            <a:picLocks noChangeAspect="1"/>
            <a:extLst>
              <a:ext uri="smNativeData">
                <pr:smNativeData xmlns:pr="smNativeData" xmlns="smNativeData" val="SMDATA_17_62B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df2eQ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U+AACTFAAAL0IAAP0X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0203815" y="3344545"/>
            <a:ext cx="554990" cy="554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" name="Text 10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JYl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T4AAFsZAAB3TQAAfhsAABAgAAAmAAAACAAAAP//////////"/>
              </a:ext>
            </a:extLst>
          </p:cNvSpPr>
          <p:nvPr/>
        </p:nvSpPr>
        <p:spPr>
          <a:xfrm>
            <a:off x="10203815" y="4121785"/>
            <a:ext cx="238887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Regression Tests</a:t>
            </a:r>
            <a:endParaRPr lang="en-us" sz="2185" cap="none"/>
          </a:p>
        </p:txBody>
      </p:sp>
      <p:sp>
        <p:nvSpPr>
          <p:cNvPr id="17" name="Text 11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T4AAFAcAAB3TQAADyUAABAAAAAmAAAACAAAAP//////////"/>
              </a:ext>
            </a:extLst>
          </p:cNvSpPr>
          <p:nvPr/>
        </p:nvSpPr>
        <p:spPr>
          <a:xfrm>
            <a:off x="10203815" y="4602480"/>
            <a:ext cx="238887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Тесты для проверки поведения ранее работавшего функционала.</a:t>
            </a:r>
            <a:endParaRPr lang="en-us" cap="none"/>
          </a:p>
        </p:txBody>
      </p:sp>
      <p:sp>
        <p:nvSpPr>
          <p:cNvPr id="18" name="Text 12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JgmAAB3TQAAyCgAABAgAAAmAAAACAAAAP//////////"/>
              </a:ext>
            </a:extLst>
          </p:cNvSpPr>
          <p:nvPr/>
        </p:nvSpPr>
        <p:spPr>
          <a:xfrm>
            <a:off x="2037715" y="6273800"/>
            <a:ext cx="1055497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9+3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+3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//z6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6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CYIAAB3PwAAawwAABAgAAAmAAAACAAAAP//////////"/>
              </a:ext>
            </a:extLst>
          </p:cNvSpPr>
          <p:nvPr/>
        </p:nvSpPr>
        <p:spPr>
          <a:xfrm>
            <a:off x="2037715" y="1324610"/>
            <a:ext cx="827913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Примеры модульных тестов</a:t>
            </a:r>
            <a:endParaRPr lang="en-us" sz="437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CcPAAB3TQAAVxEAABAgAAAmAAAACAAAAP//////////"/>
              </a:ext>
            </a:extLst>
          </p:cNvSpPr>
          <p:nvPr/>
        </p:nvSpPr>
        <p:spPr>
          <a:xfrm>
            <a:off x="2037715" y="2463165"/>
            <a:ext cx="1055497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endParaRPr lang="en-us" cap="none"/>
          </a:p>
        </p:txBody>
      </p:sp>
      <p:sp>
        <p:nvSpPr>
          <p:cNvPr id="6" name="Shape 4"/>
          <p:cNvSpPr>
            <a:extLst>
              <a:ext uri="smNativeData">
                <pr:smNativeData xmlns:pr="smNativeData" xmlns="smNativeData" val="SMDATA_15_62BLZhMAAAAlAAAAZQAAAA0AAAAAkAAAAEgAAACQAAAASAAAAAAAAAAAAAAAAAAAAAEAAABQAAAAyF7v/nivqj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zPiwUeAAAAaAAAAAAAAAAAAAAAAAAAAAAAAAAAAAAAECcAABAnAAAAAAAAAAAAAAAAAAAAAAAAAAAAAAAAAABc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OASAAB3TQAAeioAABAAAAAmAAAACAAAAP//////////"/>
              </a:ext>
            </a:extLst>
          </p:cNvSpPr>
          <p:nvPr/>
        </p:nvSpPr>
        <p:spPr>
          <a:xfrm>
            <a:off x="2037715" y="3068320"/>
            <a:ext cx="10554970" cy="3836670"/>
          </a:xfrm>
          <a:prstGeom prst="roundRect">
            <a:avLst>
              <a:gd name="adj" fmla="val 2606"/>
            </a:avLst>
          </a:prstGeom>
          <a:noFill/>
          <a:ln w="7620" cap="flat" cmpd="sng" algn="ctr">
            <a:solidFill>
              <a:srgbClr val="000000">
                <a:alpha val="8000"/>
              </a:srgbClr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Shape 5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////AP///whh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s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lQwAAOwSAABrTQAABxkAABAAAAAmAAAACAAAAP//////////"/>
              </a:ext>
            </a:extLst>
          </p:cNvSpPr>
          <p:nvPr/>
        </p:nvSpPr>
        <p:spPr>
          <a:xfrm>
            <a:off x="2045335" y="3075940"/>
            <a:ext cx="10539730" cy="992505"/>
          </a:xfrm>
          <a:prstGeom prst="rect">
            <a:avLst/>
          </a:prstGeom>
          <a:solidFill>
            <a:srgbClr val="FFFFFF">
              <a:alpha val="3000"/>
            </a:srgbClr>
          </a:solidFill>
          <a:ln>
            <a:noFill/>
          </a:ln>
          <a:effectLst/>
        </p:spPr>
      </p:sp>
      <p:sp>
        <p:nvSpPr>
          <p:cNvPr id="8" name="Text 6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w0AAMoTAACcKwAA+hUAABAgAAAmAAAACAAAAP//////////"/>
              </a:ext>
            </a:extLst>
          </p:cNvSpPr>
          <p:nvPr/>
        </p:nvSpPr>
        <p:spPr>
          <a:xfrm>
            <a:off x="2267585" y="3216910"/>
            <a:ext cx="482155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Тест на добавление элемента в список</a:t>
            </a:r>
            <a:endParaRPr lang="en-us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MoTAAANTAAAKRgAABAAAAAmAAAACAAAAP//////////"/>
              </a:ext>
            </a:extLst>
          </p:cNvSpPr>
          <p:nvPr/>
        </p:nvSpPr>
        <p:spPr>
          <a:xfrm>
            <a:off x="7541260" y="3216910"/>
            <a:ext cx="482155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Проверить, что после добавления элемента, длина списка увеличивается на 1.</a:t>
            </a:r>
            <a:endParaRPr lang="en-us" cap="none"/>
          </a:p>
        </p:txBody>
      </p:sp>
      <p:sp>
        <p:nvSpPr>
          <p:cNvPr id="10" name="Shape 8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AAAAAP///whh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B/f38A5+bmA8zMzADAwP8Af39/AAAAAAAAAAAAAAAAAAAAAAAAAAAAIQAAABgAAAAUAAAAlQwAAAcZAABrTQAAUiEAABAAAAAmAAAACAAAAP//////////"/>
              </a:ext>
            </a:extLst>
          </p:cNvSpPr>
          <p:nvPr/>
        </p:nvSpPr>
        <p:spPr>
          <a:xfrm>
            <a:off x="2045335" y="4068445"/>
            <a:ext cx="10539730" cy="1348105"/>
          </a:xfrm>
          <a:prstGeom prst="rect">
            <a:avLst/>
          </a:prstGeom>
          <a:solidFill>
            <a:srgbClr val="000000">
              <a:alpha val="3000"/>
            </a:srgbClr>
          </a:solidFill>
          <a:ln>
            <a:noFill/>
          </a:ln>
          <a:effectLst/>
        </p:spPr>
      </p:sp>
      <p:sp>
        <p:nvSpPr>
          <p:cNvPr id="11" name="Text 9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w0AAOUZAACcKwAAFRwAABAgAAAmAAAACAAAAP//////////"/>
              </a:ext>
            </a:extLst>
          </p:cNvSpPr>
          <p:nvPr/>
        </p:nvSpPr>
        <p:spPr>
          <a:xfrm>
            <a:off x="2267585" y="4209415"/>
            <a:ext cx="482155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Тест на вычисление среднего значения</a:t>
            </a:r>
            <a:endParaRPr lang="en-us" cap="none"/>
          </a:p>
        </p:txBody>
      </p:sp>
      <p:sp>
        <p:nvSpPr>
          <p:cNvPr id="12" name="Text 10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OUZAAANTAAAdCAAABAAAAAmAAAACAAAAP//////////"/>
              </a:ext>
            </a:extLst>
          </p:cNvSpPr>
          <p:nvPr/>
        </p:nvSpPr>
        <p:spPr>
          <a:xfrm>
            <a:off x="7541260" y="4209415"/>
            <a:ext cx="482155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Проверить, что среднее значение правильно рассчитывается для набора чисел.</a:t>
            </a:r>
            <a:endParaRPr lang="en-us" cap="none"/>
          </a:p>
        </p:txBody>
      </p:sp>
      <p:sp>
        <p:nvSpPr>
          <p:cNvPr id="13" name="Shape 11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////AP///whh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lQwAAFIhAABrTQAAbioAABAAAAAmAAAACAAAAP//////////"/>
              </a:ext>
            </a:extLst>
          </p:cNvSpPr>
          <p:nvPr/>
        </p:nvSpPr>
        <p:spPr>
          <a:xfrm>
            <a:off x="2045335" y="5416550"/>
            <a:ext cx="10539730" cy="1480820"/>
          </a:xfrm>
          <a:prstGeom prst="rect">
            <a:avLst/>
          </a:prstGeom>
          <a:solidFill>
            <a:srgbClr val="FFFFFF">
              <a:alpha val="3000"/>
            </a:srgbClr>
          </a:solidFill>
          <a:ln>
            <a:noFill/>
          </a:ln>
          <a:effectLst/>
        </p:spPr>
      </p:sp>
      <p:sp>
        <p:nvSpPr>
          <p:cNvPr id="14" name="Text 12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w0AADAiAACcKwAAXyQAABAgAAAmAAAACAAAAP//////////"/>
              </a:ext>
            </a:extLst>
          </p:cNvSpPr>
          <p:nvPr/>
        </p:nvSpPr>
        <p:spPr>
          <a:xfrm>
            <a:off x="2267585" y="5557520"/>
            <a:ext cx="482155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Тест на обработку исключений</a:t>
            </a:r>
            <a:endParaRPr lang="en-us" cap="none"/>
          </a:p>
        </p:txBody>
      </p:sp>
      <p:sp>
        <p:nvSpPr>
          <p:cNvPr id="15" name="Text 13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DAiAAANTAAAjyYAABAAAAAmAAAACAAAAP//////////"/>
              </a:ext>
            </a:extLst>
          </p:cNvSpPr>
          <p:nvPr/>
        </p:nvSpPr>
        <p:spPr>
          <a:xfrm>
            <a:off x="7541260" y="5557520"/>
            <a:ext cx="482155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Проверить, что метод корректно обрабатывает возникающие исключения.</a:t>
            </a:r>
            <a:endParaRPr lang="en-us" cap="none"/>
          </a:p>
        </p:txBody>
      </p:sp>
      <p:sp>
        <p:nvSpPr>
          <p:cNvPr id="16" name="Text 14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wxhA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GEnAAANTAAAkCkAABAgAAAmAAAACAAAAP//////////"/>
              </a:ext>
            </a:extLst>
          </p:cNvSpPr>
          <p:nvPr/>
        </p:nvSpPr>
        <p:spPr>
          <a:xfrm>
            <a:off x="7541260" y="6401435"/>
            <a:ext cx="482155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9+3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+3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EAAAAAAAAA//z6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6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62B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xDAAAAAAAAD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3AQAAJIDAAB6LQAA0AYAABAgAAAmAAAACAAAAP//////////"/>
              </a:ext>
            </a:extLst>
          </p:cNvSpPr>
          <p:nvPr/>
        </p:nvSpPr>
        <p:spPr>
          <a:xfrm>
            <a:off x="789940" y="580390"/>
            <a:ext cx="6602730" cy="527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4145"/>
              </a:lnSpc>
              <a:buNone/>
            </a:pPr>
            <a:r>
              <a:rPr lang="en-us" sz="3315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Заключение и рекомендации</a:t>
            </a:r>
            <a:endParaRPr lang="en-us" sz="3315" cap="none"/>
          </a:p>
        </p:txBody>
      </p:sp>
      <p:pic>
        <p:nvPicPr>
          <p:cNvPr id="6" name="Image 1" descr="preencoded.png"/>
          <p:cNvPicPr>
            <a:picLocks noChangeAspect="1"/>
            <a:extLst>
              <a:ext uri="smNativeData">
                <pr:smNativeData xmlns:pr="smNativeData" xmlns="smNativeData" val="SMDATA_17_62B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H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wEAABFCAAAVwsAAKMS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89940" y="1344295"/>
            <a:ext cx="1053465" cy="16852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 3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0AAJAJAACGHwAAlwsAABAgAAAmAAAACAAAAP//////////"/>
              </a:ext>
            </a:extLst>
          </p:cNvSpPr>
          <p:nvPr/>
        </p:nvSpPr>
        <p:spPr>
          <a:xfrm>
            <a:off x="2159635" y="1554480"/>
            <a:ext cx="2964815" cy="329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590"/>
              </a:lnSpc>
              <a:buNone/>
            </a:pPr>
            <a:r>
              <a:rPr lang="en-us" sz="2070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Определите границы</a:t>
            </a:r>
            <a:endParaRPr lang="en-us" sz="2070" cap="none"/>
          </a:p>
        </p:txBody>
      </p:sp>
      <p:sp>
        <p:nvSpPr>
          <p:cNvPr id="8" name="Text 4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0AAF4MAACkPgAAhBAAABAAAAAmAAAACAAAAP//////////"/>
              </a:ext>
            </a:extLst>
          </p:cNvSpPr>
          <p:nvPr/>
        </p:nvSpPr>
        <p:spPr>
          <a:xfrm>
            <a:off x="2159635" y="2010410"/>
            <a:ext cx="8023225" cy="674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5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Четко определите границы модулей, чтобы облегчить их независимое тестирование.</a:t>
            </a:r>
            <a:endParaRPr lang="en-us" sz="1655" cap="none"/>
          </a:p>
        </p:txBody>
      </p:sp>
      <p:pic>
        <p:nvPicPr>
          <p:cNvPr id="9" name="Image 2" descr="preencoded.png"/>
          <p:cNvPicPr>
            <a:picLocks noChangeAspect="1"/>
            <a:extLst>
              <a:ext uri="smNativeData">
                <pr:smNativeData xmlns:pr="smNativeData" xmlns="smNativeData" val="SMDATA_17_62B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wEAACjEgAAVwsAAAEd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89940" y="3029585"/>
            <a:ext cx="1053465" cy="16852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 5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0AAO8TAAAGIgAA9RUAABAgAAAmAAAACAAAAP//////////"/>
              </a:ext>
            </a:extLst>
          </p:cNvSpPr>
          <p:nvPr/>
        </p:nvSpPr>
        <p:spPr>
          <a:xfrm>
            <a:off x="2159635" y="3240405"/>
            <a:ext cx="3371215" cy="3289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590"/>
              </a:lnSpc>
              <a:buNone/>
            </a:pPr>
            <a:r>
              <a:rPr lang="en-us" sz="2070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Автоматизируйте тесты</a:t>
            </a:r>
            <a:endParaRPr lang="en-us" sz="2070" cap="none"/>
          </a:p>
        </p:txBody>
      </p:sp>
      <p:sp>
        <p:nvSpPr>
          <p:cNvPr id="11" name="Text 6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0AALwWAACkPgAA4hoAABAAAAAmAAAACAAAAP//////////"/>
              </a:ext>
            </a:extLst>
          </p:cNvSpPr>
          <p:nvPr/>
        </p:nvSpPr>
        <p:spPr>
          <a:xfrm>
            <a:off x="2159635" y="3695700"/>
            <a:ext cx="8023225" cy="674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5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Внедрите инструменты для автоматизации модульного тестирования, чтобы сэкономить время и повысить надежность.</a:t>
            </a:r>
            <a:endParaRPr lang="en-us" sz="1655" cap="none"/>
          </a:p>
        </p:txBody>
      </p:sp>
      <p:pic>
        <p:nvPicPr>
          <p:cNvPr id="12" name="Image 3" descr="preencoded.png"/>
          <p:cNvPicPr>
            <a:picLocks noChangeAspect="1"/>
            <a:extLst>
              <a:ext uri="smNativeData">
                <pr:smNativeData xmlns:pr="smNativeData" xmlns="smNativeData" val="SMDATA_17_62B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wEAAABHQAAVwsAAF8n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789940" y="4714875"/>
            <a:ext cx="1053465" cy="16852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 7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0AAE0eAAB/IAAAUyAAABAgAAAmAAAACAAAAP//////////"/>
              </a:ext>
            </a:extLst>
          </p:cNvSpPr>
          <p:nvPr/>
        </p:nvSpPr>
        <p:spPr>
          <a:xfrm>
            <a:off x="2159635" y="4925695"/>
            <a:ext cx="3122930" cy="3289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590"/>
              </a:lnSpc>
              <a:buNone/>
            </a:pPr>
            <a:r>
              <a:rPr lang="en-us" sz="2070" b="1" cap="none">
                <a:solidFill>
                  <a:srgbClr val="443728"/>
                </a:solidFill>
                <a:latin typeface="Crimson Pro" pitchFamily="0" charset="0"/>
                <a:ea typeface="Crimson Pro" pitchFamily="0" charset="0"/>
                <a:cs typeface="Crimson Pro" pitchFamily="0" charset="0"/>
              </a:rPr>
              <a:t>Регулярно обновляйте</a:t>
            </a:r>
            <a:endParaRPr lang="en-us" sz="2070" cap="none"/>
          </a:p>
        </p:txBody>
      </p:sp>
      <p:sp>
        <p:nvSpPr>
          <p:cNvPr id="14" name="Text 8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0AABohAACkPgAAQCUAABAAAAAmAAAACAAAAP//////////"/>
              </a:ext>
            </a:extLst>
          </p:cNvSpPr>
          <p:nvPr/>
        </p:nvSpPr>
        <p:spPr>
          <a:xfrm>
            <a:off x="2159635" y="5380990"/>
            <a:ext cx="8023225" cy="674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5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Регулярно пересматривайте и обновляйте модульные тесты, чтобы они оставались актуальными.</a:t>
            </a:r>
            <a:endParaRPr lang="en-us" sz="1655" cap="none"/>
          </a:p>
        </p:txBody>
      </p:sp>
      <p:sp>
        <p:nvSpPr>
          <p:cNvPr id="15" name="Text 9"/>
          <p:cNvSpPr>
            <a:extLst>
              <a:ext uri="smNativeData">
                <pr:smNativeData xmlns:pr="smNativeData" xmlns="smNativeData" val="SMDATA_15_62B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3AQAANUoAACkPgAADi8AABAAAAAmAAAACAAAAP//////////"/>
              </a:ext>
            </a:extLst>
          </p:cNvSpPr>
          <p:nvPr/>
        </p:nvSpPr>
        <p:spPr>
          <a:xfrm>
            <a:off x="789940" y="6637655"/>
            <a:ext cx="9392920" cy="1011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5" cap="none">
                <a:solidFill>
                  <a:srgbClr val="443728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Модульное тестирование - неотъемлемая часть разработки качественного программного обеспечения. Следуйте этим рекомендациям, чтобы максимально эффективно внедрить модульное тестирование в ваш процесс разработки.</a:t>
            </a:r>
            <a:endParaRPr lang="en-us" sz="1655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darlix</cp:lastModifiedBy>
  <cp:revision>0</cp:revision>
  <dcterms:created xsi:type="dcterms:W3CDTF">2024-05-20T11:27:16Z</dcterms:created>
  <dcterms:modified xsi:type="dcterms:W3CDTF">2024-05-20T14:40:43Z</dcterms:modified>
</cp:coreProperties>
</file>