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4630400" cy="8229600"/>
  <p:notesSz cx="8229600" cy="146304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10888177" val="1068" rev64="64" revOS="3"/>
      <pr:smFileRevision xmlns:pr="smNativeData" xmlns="smNativeData" dt="1710888177" val="0"/>
      <pr:guideOptions xmlns:pr="smNativeData" xmlns="smNativeData" dt="1710888177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 snapToObjects="1">
      <p:cViewPr varScale="1">
        <p:scale>
          <a:sx n="48" d="100"/>
          <a:sy n="48" d="100"/>
        </p:scale>
        <p:origin x="629" y="252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1" d="100"/>
        <a:sy n="11" d="100"/>
      </p:scale>
      <p:origin x="0" y="0"/>
    </p:cViewPr>
  </p:sorterViewPr>
  <p:notesViewPr>
    <p:cSldViewPr snapToGrid="0" snapToObjects="1">
      <p:cViewPr>
        <p:scale>
          <a:sx n="48" d="100"/>
          <a:sy n="48" d="100"/>
        </p:scale>
        <p:origin x="629" y="252"/>
      </p:cViewPr>
    </p:cSldViewPr>
  </p:notesViewPr>
  <p:gridSpacing cx="78028800" cy="780288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BIEgAA0wIAABAAAAAmAAAACAAAAD+PAAAAAAAA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idx="10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194F6746-08F4-1A91-BAF7-FEC429B94CAB}" type="datetime1">
              <a:t>7/23/19</a:t>
            </a:fld>
          </a:p>
        </p:txBody>
      </p:sp>
      <p:sp>
        <p:nvSpPr>
          <p:cNvPr id="4" name="Slide Image Placeholder 3"/>
          <p:cNvSpPr>
            <a:spLocks noGrp="1" noChangeArrowheads="1"/>
            <a:extLst>
              <a:ext uri="smNativeData">
                <pr:smNativeData xmlns:pr="smNativeData" xmlns="smNativeData" val="SMDATA_15_8RT6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L8PAAD/Hw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endParaRPr lang="en-us" cap="none"/>
          </a:p>
        </p:txBody>
      </p:sp>
      <p:sp>
        <p:nvSpPr>
          <p:cNvPr id="5" name="Notes Placeholder 4"/>
          <p:cNvSpPr>
            <a:spLocks noGrp="1" noChangeArrowheads="1"/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A8Pw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D/Hw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rPr lang="en-us" cap="none"/>
              <a:t>Click to edit Master text styles</a:t>
            </a:r>
            <a:endParaRPr lang="en-us" cap="none"/>
          </a:p>
          <a:p>
            <a:pPr lvl="1"/>
            <a:r>
              <a:rPr lang="en-us" cap="none"/>
              <a:t>Second level</a:t>
            </a:r>
            <a:endParaRPr lang="en-us" cap="none"/>
          </a:p>
          <a:p>
            <a:pPr lvl="2"/>
            <a:r>
              <a:rPr lang="en-us" cap="none"/>
              <a:t>Third level</a:t>
            </a:r>
            <a:endParaRPr lang="en-us" cap="none"/>
          </a:p>
          <a:p>
            <a:pPr lvl="3"/>
            <a:r>
              <a:rPr lang="en-us" cap="none"/>
              <a:t>Fourth level</a:t>
            </a:r>
            <a:endParaRPr lang="en-us" cap="none"/>
          </a:p>
          <a:p>
            <a:pPr lvl="4"/>
            <a:r>
              <a:rPr lang="en-us" cap="none"/>
              <a:t>Fifth level</a:t>
            </a:r>
            <a:endParaRPr lang="en-us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8RT6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G41AABIEgAAQDgAABAAAAAmAAAACAAAAL+PAAD/HwAA"/>
              </a:ext>
            </a:extLst>
          </p:cNvSpPr>
          <p:nvPr>
            <p:ph type="ftr" sz="quarter" idx="11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8RT6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A8Pw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D/Hw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3137A9EE-A0DC-625F-928F-560AE7C16403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8RT6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8RT6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43F0AC3D-73AE-A55A-E048-850FE20616D0}" type="slidenum">
              <a:t>1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8RT6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qYC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Vl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8RT6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4F1FD5E2-ACA2-4A23-ECA7-5A769BE91A0F}" type="slidenum">
              <a:rPr lang="en-us" cap="none"/>
              <a:t>2</a:t>
            </a:fld>
            <a:endParaRPr lang="en-us" cap="none"/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8RT6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8RT6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4D5999E8-A6A0-0C6F-EEE1-503AD7AF1805}" type="slidenum">
              <a:rPr lang="en-us" cap="none"/>
              <a:t>3</a:t>
            </a:fld>
            <a:endParaRPr lang="en-us" cap="none"/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8RT6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v2C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8RT6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3C75377B-35D1-20C1-9FCD-C39479836996}" type="slidenum">
              <a:rPr lang="en-us" cap="none"/>
              <a:t>4</a:t>
            </a:fld>
            <a:endParaRPr lang="en-us" cap="none"/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8RT6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Vl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8RT6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16D317C1-8FFB-86E1-B56B-79B45925432C}" type="slidenum">
              <a:rPr lang="en-us" cap="none"/>
              <a:t>5</a:t>
            </a:fld>
            <a:endParaRPr lang="en-us" cap="none"/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8RT6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8RT6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2A1CEEC0-8EC7-4918-89A4-784DA0EA7F2D}" type="slidenum">
              <a:rPr lang="en-us" cap="none"/>
              <a:t>6</a:t>
            </a:fld>
            <a:endParaRPr lang="en-us" cap="none"/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8RT6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8RT6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2E272C06-48C3-72DA-8D9F-BE8F62D17BEB}" type="slidenum">
              <a:rPr lang="en-us" cap="none"/>
              <a:t>7</a:t>
            </a:fld>
            <a:endParaRPr lang="en-us" cap="none"/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8RT6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8RT6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041EF837-79E9-4B0E-A7A6-8F5BB6E851DA}" type="slidenum">
              <a:rPr lang="en-us" cap="none"/>
              <a:t>8</a:t>
            </a:fld>
            <a:endParaRPr lang="en-us" cap="none"/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8RT6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8RT6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6ECBE93D-7383-9E1F-CD73-854AA73D3BD0}" type="slidenum">
              <a:rPr lang="en-us" cap="none"/>
              <a:t>9</a:t>
            </a:fld>
            <a:endParaRPr lang="en-us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1"/>
          </a:solidFill>
          <a:effectLst/>
          <a:latin typeface="Calibri Light" pitchFamily="0" charset="0"/>
          <a:ea typeface="Calibri Light" pitchFamily="0" charset="0"/>
          <a:cs typeface="Calibri Light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8RT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jz41T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EAAAAAAAAAESg2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JIs+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ESg2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>
            <a:noFill/>
          </a:ln>
          <a:effectLst/>
        </p:spPr>
      </p:sp>
      <p:pic>
        <p:nvPicPr>
          <p:cNvPr id="4" name="Image 1" descr="preencoded.png"/>
          <p:cNvPicPr>
            <a:picLocks noChangeAspect="1"/>
            <a:extLst>
              <a:ext uri="smNativeData">
                <pr:smNativeData xmlns:pr="smNativeData" xmlns="smNativeData" val="SMDATA_17_8RT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yEqZ9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A4AAAAAAAAAFoAAKAy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1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hzy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AUAAKoJAAAgMwAAKh4AAAAAAAAmAAAACAAAAP//////////"/>
              </a:ext>
            </a:extLst>
          </p:cNvSpPr>
          <p:nvPr/>
        </p:nvSpPr>
        <p:spPr>
          <a:xfrm>
            <a:off x="833120" y="1570990"/>
            <a:ext cx="7477760" cy="33324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6560"/>
              </a:lnSpc>
              <a:buNone/>
              <a:defRPr sz="3600" cap="none"/>
            </a:pPr>
            <a:r>
              <a:rPr lang="en-us" cap="none">
                <a:solidFill>
                  <a:srgbClr val="FFFFFF"/>
                </a:solidFill>
                <a:latin typeface="Unbounded" pitchFamily="0" charset="0"/>
                <a:ea typeface="Unbounded" pitchFamily="0" charset="0"/>
                <a:cs typeface="Unbounded" pitchFamily="0" charset="0"/>
              </a:rPr>
              <a:t>Практическая работа №15</a:t>
            </a:r>
            <a:endParaRPr lang="en-us" cap="none">
              <a:solidFill>
                <a:srgbClr val="FFFFFF"/>
              </a:solidFill>
              <a:latin typeface="Unbounded" pitchFamily="0" charset="0"/>
              <a:ea typeface="Unbounded" pitchFamily="0" charset="0"/>
              <a:cs typeface="Unbounded" pitchFamily="0" charset="0"/>
            </a:endParaRPr>
          </a:p>
          <a:p>
            <a:pPr marL="0" indent="0">
              <a:lnSpc>
                <a:spcPts val="6560"/>
              </a:lnSpc>
              <a:buNone/>
              <a:defRPr sz="3600" cap="none"/>
            </a:pPr>
            <a:r>
              <a:rPr lang="en-us" cap="none">
                <a:solidFill>
                  <a:srgbClr val="FFFFFF"/>
                </a:solidFill>
                <a:latin typeface="Unbounded" pitchFamily="0" charset="0"/>
                <a:ea typeface="Unbounded" pitchFamily="0" charset="0"/>
                <a:cs typeface="Unbounded" pitchFamily="0" charset="0"/>
              </a:rPr>
              <a:t>Тема: Повторяемость тестирования, зависимости тестовых примеров</a:t>
            </a:r>
            <a:endParaRPr lang="en-us" cap="none"/>
          </a:p>
        </p:txBody>
      </p:sp>
      <p:sp>
        <p:nvSpPr>
          <p:cNvPr id="6" name="Текстовое поле1"/>
          <p:cNvSpPr txBox="1">
            <a:extLst>
              <a:ext uri="smNativeData">
                <pr:smNativeData xmlns:pr="smNativeData" xmlns="smNativeData" val="SMDATA_15_8RT6ZRMAAAAlAAAAE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KwE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ujwAAAAlAAB4UwAA0DEAAAAAAAAmAAAACAAAAP//////////"/>
              </a:ext>
            </a:extLst>
          </p:cNvSpPr>
          <p:nvPr/>
        </p:nvSpPr>
        <p:spPr>
          <a:xfrm>
            <a:off x="9871710" y="6014720"/>
            <a:ext cx="3696970" cy="2082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lnSpc>
                <a:spcPct val="150000"/>
              </a:lnSpc>
              <a:defRPr sz="2000" cap="none">
                <a:solidFill>
                  <a:schemeClr val="bg1"/>
                </a:solidFill>
                <a:latin typeface="Basic Sans Bold" pitchFamily="1" charset="0"/>
                <a:ea typeface="Basic Sans Bold" pitchFamily="1" charset="0"/>
                <a:cs typeface="Basic Sans Bold" pitchFamily="1" charset="0"/>
              </a:defRPr>
            </a:pPr>
            <a:r>
              <a:t>Выполнил студент</a:t>
            </a:r>
          </a:p>
          <a:p>
            <a:pPr>
              <a:lnSpc>
                <a:spcPct val="150000"/>
              </a:lnSpc>
              <a:defRPr sz="2000" cap="none">
                <a:solidFill>
                  <a:schemeClr val="bg1"/>
                </a:solidFill>
                <a:latin typeface="Basic Sans Bold" pitchFamily="1" charset="0"/>
                <a:ea typeface="Basic Sans Bold" pitchFamily="1" charset="0"/>
                <a:cs typeface="Basic Sans Bold" pitchFamily="1" charset="0"/>
              </a:defRPr>
            </a:pPr>
            <a:r>
              <a:t>группы 3ИСП2</a:t>
            </a:r>
          </a:p>
          <a:p>
            <a:pPr>
              <a:lnSpc>
                <a:spcPct val="150000"/>
              </a:lnSpc>
              <a:defRPr sz="2000" cap="none">
                <a:solidFill>
                  <a:schemeClr val="bg1"/>
                </a:solidFill>
                <a:latin typeface="Basic Sans Bold" pitchFamily="1" charset="0"/>
                <a:ea typeface="Basic Sans Bold" pitchFamily="1" charset="0"/>
                <a:cs typeface="Basic Sans Bold" pitchFamily="1" charset="0"/>
              </a:defRPr>
            </a:pPr>
            <a:r>
              <a:t>Сейдалиев А.Э.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1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EAAAAAAAAAESg2AP///wgV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ESg2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>
              <a:alpha val="79000"/>
            </a:srgbClr>
          </a:solidFill>
          <a:ln>
            <a:noFill/>
          </a:ln>
          <a:effectLst/>
        </p:spPr>
      </p:sp>
      <p:sp>
        <p:nvSpPr>
          <p:cNvPr id="3" name="Прямоугольник2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EAAAAAAAAAESg2AP///wgV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ESg2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>
              <a:alpha val="79000"/>
            </a:srgbClr>
          </a:solidFill>
          <a:ln>
            <a:noFill/>
          </a:ln>
          <a:effectLst/>
        </p:spPr>
      </p:sp>
      <p:sp>
        <p:nvSpPr>
          <p:cNvPr id="4" name="Прямоугольник3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jQ8AAEMUAACpTAAAzhwAAAAAAAAmAAAACAAAAP//////////"/>
              </a:ext>
            </a:extLst>
          </p:cNvSpPr>
          <p:nvPr/>
        </p:nvSpPr>
        <p:spPr>
          <a:xfrm>
            <a:off x="2527935" y="3293745"/>
            <a:ext cx="993394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ctr">
              <a:lnSpc>
                <a:spcPts val="5465"/>
              </a:lnSpc>
              <a:buNone/>
              <a:defRPr lang="en-us" sz="6400" cap="none">
                <a:solidFill>
                  <a:srgbClr val="FFFFFF"/>
                </a:solidFill>
                <a:latin typeface="Unbounded" pitchFamily="0" charset="0"/>
                <a:ea typeface="Unbounded" pitchFamily="0" charset="0"/>
                <a:cs typeface="Unbounded" pitchFamily="0" charset="0"/>
              </a:defRPr>
            </a:pPr>
            <a:r>
              <a:t>Спасибо за внимание!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8RT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EAAAAAAAAAESg2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ESg2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>
            <a:noFill/>
          </a:ln>
          <a:effectLst/>
        </p:spPr>
      </p:sp>
      <p:sp>
        <p:nvSpPr>
          <p:cNvPr id="4" name="Text 1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CkEAACOSwAA/goAABAAAAAmAAAACAAAAP//////////"/>
              </a:ext>
            </a:extLst>
          </p:cNvSpPr>
          <p:nvPr/>
        </p:nvSpPr>
        <p:spPr>
          <a:xfrm>
            <a:off x="2348230" y="676275"/>
            <a:ext cx="9933940" cy="11106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4370"/>
              </a:lnSpc>
              <a:buNone/>
            </a:pPr>
            <a:r>
              <a:rPr lang="en-us" sz="3495" cap="none">
                <a:solidFill>
                  <a:srgbClr val="FFFFFF"/>
                </a:solidFill>
                <a:latin typeface="Unbounded" pitchFamily="0" charset="0"/>
                <a:ea typeface="Unbounded" pitchFamily="0" charset="0"/>
                <a:cs typeface="Unbounded" pitchFamily="0" charset="0"/>
              </a:rPr>
              <a:t>Зависимости тестовых примеров: виды и примеры</a:t>
            </a:r>
            <a:endParaRPr lang="en-us" sz="3495" cap="none"/>
          </a:p>
        </p:txBody>
      </p:sp>
      <p:sp>
        <p:nvSpPr>
          <p:cNvPr id="5" name="Text 2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EXB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OYNAADxIwAACRAAABAgAAAmAAAACAAAAP//////////"/>
              </a:ext>
            </a:extLst>
          </p:cNvSpPr>
          <p:nvPr/>
        </p:nvSpPr>
        <p:spPr>
          <a:xfrm>
            <a:off x="2348230" y="2259330"/>
            <a:ext cx="349440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FFFFFF"/>
                </a:solidFill>
                <a:latin typeface="Unbounded" pitchFamily="0" charset="0"/>
                <a:ea typeface="Unbounded" pitchFamily="0" charset="0"/>
                <a:cs typeface="Unbounded" pitchFamily="0" charset="0"/>
              </a:rPr>
              <a:t>Виды зависимостей</a:t>
            </a:r>
            <a:endParaRPr lang="en-us" sz="2185" cap="none"/>
          </a:p>
        </p:txBody>
      </p:sp>
      <p:sp>
        <p:nvSpPr>
          <p:cNvPr id="6" name="Text 3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EXB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GYRAABVKwAA9hcAABAAAAAmAAAACAAAAP//////////"/>
              </a:ext>
            </a:extLst>
          </p:cNvSpPr>
          <p:nvPr/>
        </p:nvSpPr>
        <p:spPr>
          <a:xfrm>
            <a:off x="2348230" y="2828290"/>
            <a:ext cx="4695825" cy="1066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AD6DE"/>
                </a:solidFill>
                <a:latin typeface="Cabin" pitchFamily="0" charset="0"/>
                <a:ea typeface="Cabin" pitchFamily="0" charset="0"/>
                <a:cs typeface="Cabin" pitchFamily="0" charset="0"/>
              </a:rPr>
              <a:t>Между тестовыми примерами могут быть зависимости по данным, порядку выполнения и ожидаемому результату.</a:t>
            </a:r>
            <a:endParaRPr lang="en-us" cap="none"/>
          </a:p>
        </p:txBody>
      </p:sp>
      <p:sp>
        <p:nvSpPr>
          <p:cNvPr id="7" name="Text 4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EXB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ty4AAOYNAABnSAAACRAAABAgAAAmAAAACAAAAP//////////"/>
              </a:ext>
            </a:extLst>
          </p:cNvSpPr>
          <p:nvPr/>
        </p:nvSpPr>
        <p:spPr>
          <a:xfrm>
            <a:off x="7593965" y="2259330"/>
            <a:ext cx="417576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FFFFFF"/>
                </a:solidFill>
                <a:latin typeface="Unbounded" pitchFamily="0" charset="0"/>
                <a:ea typeface="Unbounded" pitchFamily="0" charset="0"/>
                <a:cs typeface="Unbounded" pitchFamily="0" charset="0"/>
              </a:rPr>
              <a:t>Примеры зависимостей</a:t>
            </a:r>
            <a:endParaRPr lang="en-us" sz="2185" cap="none"/>
          </a:p>
        </p:txBody>
      </p:sp>
      <p:sp>
        <p:nvSpPr>
          <p:cNvPr id="8" name="Text 5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EXB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ty4AAGYRAACZSwAA9hcAABAAAAAmAAAACAAAAP//////////"/>
              </a:ext>
            </a:extLst>
          </p:cNvSpPr>
          <p:nvPr/>
        </p:nvSpPr>
        <p:spPr>
          <a:xfrm>
            <a:off x="7593965" y="2828290"/>
            <a:ext cx="4695190" cy="1066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AD6DE"/>
                </a:solidFill>
                <a:latin typeface="Cabin" pitchFamily="0" charset="0"/>
                <a:ea typeface="Cabin" pitchFamily="0" charset="0"/>
                <a:cs typeface="Cabin" pitchFamily="0" charset="0"/>
              </a:rPr>
              <a:t>Например, один тест может зависеть от результата другого теста или от определенных данных в базе.</a:t>
            </a:r>
            <a:endParaRPr lang="en-us" cap="none"/>
          </a:p>
        </p:txBody>
      </p:sp>
      <p:pic>
        <p:nvPicPr>
          <p:cNvPr id="9" name="Image 1" descr="preencoded.png"/>
          <p:cNvPicPr>
            <a:picLocks noChangeAspect="1"/>
            <a:extLst>
              <a:ext uri="smNativeData">
                <pr:smNativeData xmlns:pr="smNativeData" xmlns="smNativeData" val="SMDATA_17_8RT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HwwAAD+GQAAJU4AALst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7881620" y="4225290"/>
            <a:ext cx="4821555" cy="32086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Прямоугольник1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RMAAGUcAAAHKwAAgC0AABAAAAAmAAAACAAAAP//////////"/>
              </a:ext>
            </a:extLst>
          </p:cNvSpPr>
          <p:nvPr/>
        </p:nvSpPr>
        <p:spPr>
          <a:xfrm>
            <a:off x="3157855" y="4615815"/>
            <a:ext cx="3836670" cy="2780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AD6DE"/>
                </a:solidFill>
                <a:latin typeface="Cabin" pitchFamily="0" charset="0"/>
                <a:ea typeface="Cabin" pitchFamily="0" charset="0"/>
                <a:cs typeface="Cabin" pitchFamily="0" charset="0"/>
              </a:rPr>
              <a:t>Повторяемость тестирования - это способность проводить одни и те же тесты снова и снова для подтверждения стабильности результатов. Она играет важную роль в обеспечении качества программного обеспечения.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8RT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EAAAAAAAAAESg2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ESg2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>
            <a:noFill/>
          </a:ln>
          <a:effectLst/>
        </p:spPr>
      </p:sp>
      <p:pic>
        <p:nvPicPr>
          <p:cNvPr id="4" name="Image 1" descr="preencoded.png"/>
          <p:cNvPicPr>
            <a:picLocks noChangeAspect="1"/>
            <a:extLst>
              <a:ext uri="smNativeData">
                <pr:smNativeData xmlns:pr="smNativeData" xmlns="smNativeData" val="SMDATA_17_8RT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BDAAAAAAAAAFoAAKAy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1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uYi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AUAABYIAABgPgAANg0AABAAAAAmAAAACAAAAP//////////"/>
              </a:ext>
            </a:extLst>
          </p:cNvSpPr>
          <p:nvPr/>
        </p:nvSpPr>
        <p:spPr>
          <a:xfrm>
            <a:off x="833120" y="1314450"/>
            <a:ext cx="9306560" cy="833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3280"/>
              </a:lnSpc>
              <a:buNone/>
            </a:pPr>
            <a:r>
              <a:rPr lang="en-us" sz="2620" cap="none">
                <a:solidFill>
                  <a:srgbClr val="FFFFFF"/>
                </a:solidFill>
                <a:latin typeface="Unbounded" pitchFamily="0" charset="0"/>
                <a:ea typeface="Unbounded" pitchFamily="0" charset="0"/>
                <a:cs typeface="Unbounded" pitchFamily="0" charset="0"/>
              </a:rPr>
              <a:t>Факторы, влияющие на повторяемость тестирования</a:t>
            </a:r>
            <a:endParaRPr lang="en-us" sz="2620" cap="none"/>
          </a:p>
        </p:txBody>
      </p:sp>
      <p:sp>
        <p:nvSpPr>
          <p:cNvPr id="6" name="Shape 2"/>
          <p:cNvSpPr>
            <a:extLst>
              <a:ext uri="smNativeData">
                <pr:smNativeData xmlns:pr="smNativeData" xmlns="smNativeData" val="SMDATA_15_8RT6ZRMAAAAlAAAAZQAAAA0AAAAAkAAAAEgAAACQAAAASAAAAAAAAAAAAAAAAAAAAAEAAABQAAAA4q/JGvUQ0T8AAAAAAAAAAAAAAAAAAOA/AAAAAAAA4D8AAAAAAADgPwAAAAAAAOA/AAAAAAAA4D8AAAAAAADgPwAAAAAAAOA/AAAAAAAA4D8CAAAAjAAAAAEAAAAAAAAAIj1N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vYS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j1NAP///wEAAAAAAAAAAAAAAAAAAAAAAAAAAAAAAAAAAAAAAAAAAAAAAAB/f38A5+bmA8zMzADAwP8Af39/AAAAAAAAAAAAAAAAAAAAAAAAAAAAIQAAABgAAAAUAAAAIAUAANEPAAAzCAAA5BIAABAAAAAmAAAACAAAAP//////////"/>
              </a:ext>
            </a:extLst>
          </p:cNvSpPr>
          <p:nvPr/>
        </p:nvSpPr>
        <p:spPr>
          <a:xfrm>
            <a:off x="833120" y="2571115"/>
            <a:ext cx="499745" cy="499745"/>
          </a:xfrm>
          <a:prstGeom prst="roundRect">
            <a:avLst>
              <a:gd name="adj" fmla="val 13333"/>
            </a:avLst>
          </a:prstGeom>
          <a:solidFill>
            <a:srgbClr val="223D4D"/>
          </a:solidFill>
          <a:ln>
            <a:noFill/>
          </a:ln>
          <a:effectLst/>
        </p:spPr>
      </p:sp>
      <p:sp>
        <p:nvSpPr>
          <p:cNvPr id="7" name="Text 3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uYi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LgYAABIQAAAlBwAAohIAABAgAAAmAAAACAAAAP//////////"/>
              </a:ext>
            </a:extLst>
          </p:cNvSpPr>
          <p:nvPr/>
        </p:nvSpPr>
        <p:spPr>
          <a:xfrm>
            <a:off x="1004570" y="2612390"/>
            <a:ext cx="15684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>
                <a:solidFill>
                  <a:srgbClr val="FFFFFF"/>
                </a:solidFill>
                <a:latin typeface="Unbounded" pitchFamily="0" charset="0"/>
                <a:ea typeface="Unbounded" pitchFamily="0" charset="0"/>
                <a:cs typeface="Unbounded" pitchFamily="0" charset="0"/>
              </a:rPr>
              <a:t>1</a:t>
            </a:r>
            <a:endParaRPr lang="en-us" sz="2620" cap="none"/>
          </a:p>
        </p:txBody>
      </p:sp>
      <p:sp>
        <p:nvSpPr>
          <p:cNvPr id="8" name="Text 4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oAC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QkAAEkQAAARIQAAjhQAABAAAAAmAAAACAAAAP//////////"/>
              </a:ext>
            </a:extLst>
          </p:cNvSpPr>
          <p:nvPr/>
        </p:nvSpPr>
        <p:spPr>
          <a:xfrm>
            <a:off x="1555115" y="2647315"/>
            <a:ext cx="3820160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FFFFFF"/>
                </a:solidFill>
                <a:latin typeface="Unbounded" pitchFamily="0" charset="0"/>
                <a:ea typeface="Unbounded" pitchFamily="0" charset="0"/>
                <a:cs typeface="Unbounded" pitchFamily="0" charset="0"/>
              </a:rPr>
              <a:t>Автоматизация тестирования</a:t>
            </a:r>
            <a:endParaRPr lang="en-us" sz="2185" cap="none"/>
          </a:p>
        </p:txBody>
      </p:sp>
      <p:sp>
        <p:nvSpPr>
          <p:cNvPr id="9" name="Text 5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uYi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QkAAGAVAAARIQAATyAAABAAAAAmAAAACAAAAP//////////"/>
              </a:ext>
            </a:extLst>
          </p:cNvSpPr>
          <p:nvPr/>
        </p:nvSpPr>
        <p:spPr>
          <a:xfrm>
            <a:off x="1555115" y="3474720"/>
            <a:ext cx="3820160" cy="1777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AD6DE"/>
                </a:solidFill>
                <a:latin typeface="Cabin" pitchFamily="0" charset="0"/>
                <a:ea typeface="Cabin" pitchFamily="0" charset="0"/>
                <a:cs typeface="Cabin" pitchFamily="0" charset="0"/>
              </a:rPr>
              <a:t>Использование автоматизированных средств позволяет легко повторять большое количество тестовых случаев.</a:t>
            </a:r>
            <a:endParaRPr lang="en-us" cap="none"/>
          </a:p>
        </p:txBody>
      </p:sp>
      <p:sp>
        <p:nvSpPr>
          <p:cNvPr id="10" name="Shape 6"/>
          <p:cNvSpPr>
            <a:extLst>
              <a:ext uri="smNativeData">
                <pr:smNativeData xmlns:pr="smNativeData" xmlns="smNativeData" val="SMDATA_15_8RT6ZRMAAAAlAAAAZQAAAA0AAAAAkAAAAEgAAACQAAAASAAAAAAAAAAAAAAAAAAAAAEAAABQAAAA4q/JGvUQ0T8AAAAAAAAAAAAAAAAAAOA/AAAAAAAA4D8AAAAAAADgPwAAAAAAAOA/AAAAAAAA4D8AAAAAAADgPwAAAAAAAOA/AAAAAAAA4D8CAAAAjAAAAAEAAAAAAAAAIj1N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AEB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j1NAP///wEAAAAAAAAAAAAAAAAAAAAAAAAAAAAAAAAAAAAAAAAAAAAAAAB/f38A5+bmA8zMzADAwP8Af39/AAAAAAAAAAAAAAAAAAAAAAAAAAAAIQAAABgAAAAUAAAAbyIAANEPAACCJQAA5BIAABAAAAAmAAAACAAAAP//////////"/>
              </a:ext>
            </a:extLst>
          </p:cNvSpPr>
          <p:nvPr/>
        </p:nvSpPr>
        <p:spPr>
          <a:xfrm>
            <a:off x="5597525" y="2571115"/>
            <a:ext cx="499745" cy="499745"/>
          </a:xfrm>
          <a:prstGeom prst="roundRect">
            <a:avLst>
              <a:gd name="adj" fmla="val 13333"/>
            </a:avLst>
          </a:prstGeom>
          <a:solidFill>
            <a:srgbClr val="223D4D"/>
          </a:solidFill>
          <a:ln>
            <a:noFill/>
          </a:ln>
          <a:effectLst/>
        </p:spPr>
      </p:sp>
      <p:sp>
        <p:nvSpPr>
          <p:cNvPr id="11" name="Text 7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CM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iMAABIQAADIJAAAohIAABAgAAAmAAAACAAAAP//////////"/>
              </a:ext>
            </a:extLst>
          </p:cNvSpPr>
          <p:nvPr/>
        </p:nvSpPr>
        <p:spPr>
          <a:xfrm>
            <a:off x="5716270" y="2612390"/>
            <a:ext cx="262890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>
                <a:solidFill>
                  <a:srgbClr val="FFFFFF"/>
                </a:solidFill>
                <a:latin typeface="Unbounded" pitchFamily="0" charset="0"/>
                <a:ea typeface="Unbounded" pitchFamily="0" charset="0"/>
                <a:cs typeface="Unbounded" pitchFamily="0" charset="0"/>
              </a:rPr>
              <a:t>2</a:t>
            </a:r>
            <a:endParaRPr lang="en-us" sz="2620" cap="none"/>
          </a:p>
        </p:txBody>
      </p:sp>
      <p:sp>
        <p:nvSpPr>
          <p:cNvPr id="12" name="Text 8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YXI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CYAAEkQAABgPgAAjhQAABAAAAAmAAAACAAAAP//////////"/>
              </a:ext>
            </a:extLst>
          </p:cNvSpPr>
          <p:nvPr/>
        </p:nvSpPr>
        <p:spPr>
          <a:xfrm>
            <a:off x="6319520" y="2647315"/>
            <a:ext cx="3820160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FFFFFF"/>
                </a:solidFill>
                <a:latin typeface="Unbounded" pitchFamily="0" charset="0"/>
                <a:ea typeface="Unbounded" pitchFamily="0" charset="0"/>
                <a:cs typeface="Unbounded" pitchFamily="0" charset="0"/>
              </a:rPr>
              <a:t>Изменение окружения</a:t>
            </a:r>
            <a:endParaRPr lang="en-us" sz="2185" cap="none"/>
          </a:p>
        </p:txBody>
      </p:sp>
      <p:sp>
        <p:nvSpPr>
          <p:cNvPr id="13" name="Text 9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YXI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CYAAGAVAABgPgAA7xsAABAAAAAmAAAACAAAAP//////////"/>
              </a:ext>
            </a:extLst>
          </p:cNvSpPr>
          <p:nvPr/>
        </p:nvSpPr>
        <p:spPr>
          <a:xfrm>
            <a:off x="6319520" y="3474720"/>
            <a:ext cx="382016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AD6DE"/>
                </a:solidFill>
                <a:latin typeface="Cabin" pitchFamily="0" charset="0"/>
                <a:ea typeface="Cabin" pitchFamily="0" charset="0"/>
                <a:cs typeface="Cabin" pitchFamily="0" charset="0"/>
              </a:rPr>
              <a:t>Непредсказуемые изменения в окружении могут повлиять на повторяемость тестирования.</a:t>
            </a:r>
            <a:endParaRPr lang="en-us" cap="none"/>
          </a:p>
        </p:txBody>
      </p:sp>
      <p:sp>
        <p:nvSpPr>
          <p:cNvPr id="14" name="Shape 10"/>
          <p:cNvSpPr>
            <a:extLst>
              <a:ext uri="smNativeData">
                <pr:smNativeData xmlns:pr="smNativeData" xmlns="smNativeData" val="SMDATA_15_8RT6ZRMAAAAlAAAAZQAAAA0AAAAAkAAAAEgAAACQAAAASAAAAAAAAAAAAAAAAAAAAAEAAABQAAAA4q/JGvUQ0T8AAAAAAAAAAAAAAAAAAOA/AAAAAAAA4D8AAAAAAADgPwAAAAAAAOA/AAAAAAAA4D8AAAAAAADgPwAAAAAAAOA/AAAAAAAA4D8CAAAAjAAAAAEAAAAAAAAAIj1N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YXI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j1NAP///wEAAAAAAAAAAAAAAAAAAAAAAAAAAAAAAAAAAAAAAAAAAAAAAAB/f38A5+bmA8zMzADAwP8Af39/AAAAAAAAAAAAAAAAAAAAAAAAAAAAIQAAABgAAAAUAAAAIAUAAL4iAAAzCAAA0SUAABAAAAAmAAAACAAAAP//////////"/>
              </a:ext>
            </a:extLst>
          </p:cNvSpPr>
          <p:nvPr/>
        </p:nvSpPr>
        <p:spPr>
          <a:xfrm>
            <a:off x="833120" y="5647690"/>
            <a:ext cx="499745" cy="499745"/>
          </a:xfrm>
          <a:prstGeom prst="roundRect">
            <a:avLst>
              <a:gd name="adj" fmla="val 13333"/>
            </a:avLst>
          </a:prstGeom>
          <a:solidFill>
            <a:srgbClr val="223D4D"/>
          </a:solidFill>
          <a:ln>
            <a:noFill/>
          </a:ln>
          <a:effectLst/>
        </p:spPr>
      </p:sp>
      <p:sp>
        <p:nvSpPr>
          <p:cNvPr id="15" name="Text 11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BVCQ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1wUAAP8iAAB9BwAAjyUAABAgAAAmAAAACAAAAP//////////"/>
              </a:ext>
            </a:extLst>
          </p:cNvSpPr>
          <p:nvPr/>
        </p:nvSpPr>
        <p:spPr>
          <a:xfrm>
            <a:off x="949325" y="5688965"/>
            <a:ext cx="267970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>
                <a:solidFill>
                  <a:srgbClr val="FFFFFF"/>
                </a:solidFill>
                <a:latin typeface="Unbounded" pitchFamily="0" charset="0"/>
                <a:ea typeface="Unbounded" pitchFamily="0" charset="0"/>
                <a:cs typeface="Unbounded" pitchFamily="0" charset="0"/>
              </a:rPr>
              <a:t>3</a:t>
            </a:r>
            <a:endParaRPr lang="en-us" sz="2620" cap="none"/>
          </a:p>
        </p:txBody>
      </p:sp>
      <p:sp>
        <p:nvSpPr>
          <p:cNvPr id="16" name="Text 12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BKBQ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QkAADYjAAAhHgAAWSUAABAgAAAmAAAACAAAAP//////////"/>
              </a:ext>
            </a:extLst>
          </p:cNvSpPr>
          <p:nvPr/>
        </p:nvSpPr>
        <p:spPr>
          <a:xfrm>
            <a:off x="1555115" y="5723890"/>
            <a:ext cx="334264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FFFFFF"/>
                </a:solidFill>
                <a:latin typeface="Unbounded" pitchFamily="0" charset="0"/>
                <a:ea typeface="Unbounded" pitchFamily="0" charset="0"/>
                <a:cs typeface="Unbounded" pitchFamily="0" charset="0"/>
              </a:rPr>
              <a:t>Стабильность кода</a:t>
            </a:r>
            <a:endParaRPr lang="en-us" sz="2185" cap="none"/>
          </a:p>
        </p:txBody>
      </p:sp>
      <p:sp>
        <p:nvSpPr>
          <p:cNvPr id="17" name="Text 13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A/AQ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QkAACsmAABgPgAAiioAABAAAAAmAAAACAAAAP//////////"/>
              </a:ext>
            </a:extLst>
          </p:cNvSpPr>
          <p:nvPr/>
        </p:nvSpPr>
        <p:spPr>
          <a:xfrm>
            <a:off x="1555115" y="6204585"/>
            <a:ext cx="8584565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AD6DE"/>
                </a:solidFill>
                <a:latin typeface="Cabin" pitchFamily="0" charset="0"/>
                <a:ea typeface="Cabin" pitchFamily="0" charset="0"/>
                <a:cs typeface="Cabin" pitchFamily="0" charset="0"/>
              </a:rPr>
              <a:t>Частые изменения в коде могут затруднить проведение повторяемого тестирования.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8RT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EAAAAAAAAAESg2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BMKw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ESg2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>
            <a:noFill/>
          </a:ln>
          <a:effectLst/>
        </p:spPr>
      </p:sp>
      <p:pic>
        <p:nvPicPr>
          <p:cNvPr id="4" name="Image 1" descr="preencoded.png"/>
          <p:cNvPicPr>
            <a:picLocks noChangeAspect="1"/>
            <a:extLst>
              <a:ext uri="smNativeData">
                <pr:smNativeData xmlns:pr="smNativeData" xmlns="smNativeData" val="SMDATA_17_8RT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BDAAAAAAAAAFoAAKAy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1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AUAAJUFAABgPgAAtAoAABAAAAAmAAAACAAAAP//////////"/>
              </a:ext>
            </a:extLst>
          </p:cNvSpPr>
          <p:nvPr/>
        </p:nvSpPr>
        <p:spPr>
          <a:xfrm>
            <a:off x="833120" y="907415"/>
            <a:ext cx="9306560" cy="8324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3280"/>
              </a:lnSpc>
              <a:buNone/>
            </a:pPr>
            <a:r>
              <a:rPr lang="en-us" sz="2620" cap="none">
                <a:solidFill>
                  <a:srgbClr val="FFFFFF"/>
                </a:solidFill>
                <a:latin typeface="Unbounded" pitchFamily="0" charset="0"/>
                <a:ea typeface="Unbounded" pitchFamily="0" charset="0"/>
                <a:cs typeface="Unbounded" pitchFamily="0" charset="0"/>
              </a:rPr>
              <a:t>Практические методы обеспечения повторяемости тестирования</a:t>
            </a:r>
            <a:endParaRPr lang="en-us" sz="2620" cap="none"/>
          </a:p>
        </p:txBody>
      </p:sp>
      <p:pic>
        <p:nvPicPr>
          <p:cNvPr id="6" name="Image 2" descr="preencoded.png"/>
          <p:cNvPicPr>
            <a:picLocks noChangeAspect="1"/>
            <a:extLst>
              <a:ext uri="smNativeData">
                <pr:smNativeData xmlns:pr="smNativeData" xmlns="smNativeData" val="SMDATA_17_8RT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3QwE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CAFAAA+DAAA9gsAAC0X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833120" y="1990090"/>
            <a:ext cx="1111250" cy="17773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 2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1cG2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w4AAJwNAAAHMAAAvg8AABAgAAAmAAAACAAAAP//////////"/>
              </a:ext>
            </a:extLst>
          </p:cNvSpPr>
          <p:nvPr/>
        </p:nvSpPr>
        <p:spPr>
          <a:xfrm>
            <a:off x="2277745" y="2212340"/>
            <a:ext cx="552958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FFFFFF"/>
                </a:solidFill>
                <a:latin typeface="Unbounded" pitchFamily="0" charset="0"/>
                <a:ea typeface="Unbounded" pitchFamily="0" charset="0"/>
                <a:cs typeface="Unbounded" pitchFamily="0" charset="0"/>
              </a:rPr>
              <a:t>Тщательное документирование</a:t>
            </a:r>
            <a:endParaRPr lang="en-us" sz="2185" cap="none"/>
          </a:p>
        </p:txBody>
      </p:sp>
      <p:sp>
        <p:nvSpPr>
          <p:cNvPr id="8" name="Text 3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sKkd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w4AAJAQAABgPgAA8BQAABAAAAAmAAAACAAAAP//////////"/>
              </a:ext>
            </a:extLst>
          </p:cNvSpPr>
          <p:nvPr/>
        </p:nvSpPr>
        <p:spPr>
          <a:xfrm>
            <a:off x="2277745" y="2692400"/>
            <a:ext cx="7861935" cy="71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CAD6DE"/>
                </a:solidFill>
                <a:latin typeface="Cabin" pitchFamily="0" charset="0"/>
                <a:ea typeface="Cabin" pitchFamily="0" charset="0"/>
                <a:cs typeface="Cabin" pitchFamily="0" charset="0"/>
              </a:rPr>
              <a:t>Запись шагов и условий позволяет точно воспроизводить тестовые примеры.</a:t>
            </a:r>
            <a:endParaRPr lang="en-us" cap="none"/>
          </a:p>
        </p:txBody>
      </p:sp>
      <p:pic>
        <p:nvPicPr>
          <p:cNvPr id="9" name="Image 3" descr="preencoded.png"/>
          <p:cNvPicPr>
            <a:picLocks noChangeAspect="1"/>
            <a:extLst>
              <a:ext uri="smNativeData">
                <pr:smNativeData xmlns:pr="smNativeData" xmlns="smNativeData" val="SMDATA_17_8RT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CAFAAAtFwAA9gsAABwi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833120" y="3767455"/>
            <a:ext cx="1111250" cy="17773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 4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BOZQ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w4AAIsYAAATMQAArhoAABAgAAAmAAAACAAAAP//////////"/>
              </a:ext>
            </a:extLst>
          </p:cNvSpPr>
          <p:nvPr/>
        </p:nvSpPr>
        <p:spPr>
          <a:xfrm>
            <a:off x="2277745" y="3989705"/>
            <a:ext cx="569976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FFFFFF"/>
                </a:solidFill>
                <a:latin typeface="Unbounded" pitchFamily="0" charset="0"/>
                <a:ea typeface="Unbounded" pitchFamily="0" charset="0"/>
                <a:cs typeface="Unbounded" pitchFamily="0" charset="0"/>
              </a:rPr>
              <a:t>Использование тестовых данных</a:t>
            </a:r>
            <a:endParaRPr lang="en-us" sz="2185" cap="none"/>
          </a:p>
        </p:txBody>
      </p:sp>
      <p:sp>
        <p:nvSpPr>
          <p:cNvPr id="11" name="Text 5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uEXF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w4AAH8bAABgPgAA3x8AABAAAAAmAAAACAAAAP//////////"/>
              </a:ext>
            </a:extLst>
          </p:cNvSpPr>
          <p:nvPr/>
        </p:nvSpPr>
        <p:spPr>
          <a:xfrm>
            <a:off x="2277745" y="4469765"/>
            <a:ext cx="7861935" cy="71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CAD6DE"/>
                </a:solidFill>
                <a:latin typeface="Cabin" pitchFamily="0" charset="0"/>
                <a:ea typeface="Cabin" pitchFamily="0" charset="0"/>
                <a:cs typeface="Cabin" pitchFamily="0" charset="0"/>
              </a:rPr>
              <a:t>Создание наборов тестовых данных упрощает повторение тестов в различных условиях.</a:t>
            </a:r>
            <a:endParaRPr lang="en-us" cap="none"/>
          </a:p>
        </p:txBody>
      </p:sp>
      <p:pic>
        <p:nvPicPr>
          <p:cNvPr id="12" name="Image 4" descr="preencoded.png"/>
          <p:cNvPicPr>
            <a:picLocks noChangeAspect="1"/>
            <a:extLst>
              <a:ext uri="smNativeData">
                <pr:smNativeData xmlns:pr="smNativeData" xmlns="smNativeData" val="SMDATA_17_8RT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CAFAAAcIgAA9gsAAAstAAAQAAAAJgAAAAgAAAD//////////w=="/>
              </a:ext>
            </a:extLst>
          </p:cNvPicPr>
          <p:nvPr/>
        </p:nvPicPr>
        <p:blipFill>
          <a:blip r:embed="rId7"/>
          <a:stretch>
            <a:fillRect/>
          </a:stretch>
        </p:blipFill>
        <p:spPr>
          <a:xfrm>
            <a:off x="833120" y="5544820"/>
            <a:ext cx="1111250" cy="17773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Text 6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sQGc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w4AAHojAACLKQAAnSUAABAgAAAmAAAACAAAAP//////////"/>
              </a:ext>
            </a:extLst>
          </p:cNvSpPr>
          <p:nvPr/>
        </p:nvSpPr>
        <p:spPr>
          <a:xfrm>
            <a:off x="2277745" y="5767070"/>
            <a:ext cx="447548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FFFFFF"/>
                </a:solidFill>
                <a:latin typeface="Unbounded" pitchFamily="0" charset="0"/>
                <a:ea typeface="Unbounded" pitchFamily="0" charset="0"/>
                <a:cs typeface="Unbounded" pitchFamily="0" charset="0"/>
              </a:rPr>
              <a:t>Автоматизация процесса</a:t>
            </a:r>
            <a:endParaRPr lang="en-us" sz="2185" cap="none"/>
          </a:p>
        </p:txBody>
      </p:sp>
      <p:sp>
        <p:nvSpPr>
          <p:cNvPr id="14" name="Text 7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BZKg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w4AAG8mAABgPgAAzioAABAAAAAmAAAACAAAAP//////////"/>
              </a:ext>
            </a:extLst>
          </p:cNvSpPr>
          <p:nvPr/>
        </p:nvSpPr>
        <p:spPr>
          <a:xfrm>
            <a:off x="2277745" y="6247765"/>
            <a:ext cx="7861935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CAD6DE"/>
                </a:solidFill>
                <a:latin typeface="Cabin" pitchFamily="0" charset="0"/>
                <a:ea typeface="Cabin" pitchFamily="0" charset="0"/>
                <a:cs typeface="Cabin" pitchFamily="0" charset="0"/>
              </a:rPr>
              <a:t>Использование инструментов автоматизации позволяет легко запускать повторяемые тесты.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8RT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EAAAAAAAAAESg2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ESg2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>
            <a:noFill/>
          </a:ln>
          <a:effectLst/>
        </p:spPr>
      </p:sp>
      <p:sp>
        <p:nvSpPr>
          <p:cNvPr id="4" name="Text 1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vYS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DkEAACOSwAADgsAABAAAAAmAAAACAAAAP//////////"/>
              </a:ext>
            </a:extLst>
          </p:cNvSpPr>
          <p:nvPr/>
        </p:nvSpPr>
        <p:spPr>
          <a:xfrm>
            <a:off x="2348230" y="686435"/>
            <a:ext cx="9933940" cy="11106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4370"/>
              </a:lnSpc>
              <a:buNone/>
            </a:pPr>
            <a:r>
              <a:rPr lang="en-us" sz="3495" cap="none">
                <a:solidFill>
                  <a:srgbClr val="FFFFFF"/>
                </a:solidFill>
                <a:latin typeface="Unbounded" pitchFamily="0" charset="0"/>
                <a:ea typeface="Unbounded" pitchFamily="0" charset="0"/>
                <a:cs typeface="Unbounded" pitchFamily="0" charset="0"/>
              </a:rPr>
              <a:t>Инструменты для автоматизации повторяемости тестирования</a:t>
            </a:r>
            <a:endParaRPr lang="en-us" sz="3495" cap="none"/>
          </a:p>
        </p:txBody>
      </p:sp>
      <p:pic>
        <p:nvPicPr>
          <p:cNvPr id="5" name="Image 1" descr="preencoded.png"/>
          <p:cNvPicPr>
            <a:picLocks noChangeAspect="1"/>
            <a:extLst>
              <a:ext uri="smNativeData">
                <pr:smNativeData xmlns:pr="smNativeData" xmlns="smNativeData" val="SMDATA_17_8RT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HIOAADKDQAALhEAAIYQ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2348230" y="2241550"/>
            <a:ext cx="444500" cy="4445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 2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CtFA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OQRAACIHwAABhQAABAgAAAmAAAACAAAAP//////////"/>
              </a:ext>
            </a:extLst>
          </p:cNvSpPr>
          <p:nvPr/>
        </p:nvSpPr>
        <p:spPr>
          <a:xfrm>
            <a:off x="2348230" y="2908300"/>
            <a:ext cx="277749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FFFFFF"/>
                </a:solidFill>
                <a:latin typeface="Unbounded" pitchFamily="0" charset="0"/>
                <a:ea typeface="Unbounded" pitchFamily="0" charset="0"/>
                <a:cs typeface="Unbounded" pitchFamily="0" charset="0"/>
              </a:rPr>
              <a:t>Selenium</a:t>
            </a:r>
            <a:endParaRPr lang="en-us" sz="2185" cap="none"/>
          </a:p>
        </p:txBody>
      </p:sp>
      <p:sp>
        <p:nvSpPr>
          <p:cNvPr id="7" name="Text 3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4Aw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NgUAABzIQAAZxsAABAAAAAmAAAACAAAAP//////////"/>
              </a:ext>
            </a:extLst>
          </p:cNvSpPr>
          <p:nvPr/>
        </p:nvSpPr>
        <p:spPr>
          <a:xfrm>
            <a:off x="2348230" y="3388360"/>
            <a:ext cx="3089275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CAD6DE"/>
                </a:solidFill>
                <a:latin typeface="Cabin" pitchFamily="0" charset="0"/>
                <a:ea typeface="Cabin" pitchFamily="0" charset="0"/>
                <a:cs typeface="Cabin" pitchFamily="0" charset="0"/>
              </a:rPr>
              <a:t>Мощный инструмент для автоматизации веб-приложений.</a:t>
            </a:r>
            <a:endParaRPr lang="en-us" cap="none"/>
          </a:p>
        </p:txBody>
      </p:sp>
      <p:pic>
        <p:nvPicPr>
          <p:cNvPr id="8" name="Image 2" descr="preencoded.png"/>
          <p:cNvPicPr>
            <a:picLocks noChangeAspect="1"/>
            <a:extLst>
              <a:ext uri="smNativeData">
                <pr:smNativeData xmlns:pr="smNativeData" xmlns="smNativeData" val="SMDATA_17_8RT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AjAADKDQAAOyYAAIYQ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5770880" y="2241550"/>
            <a:ext cx="443865" cy="4445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Text 4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hUIk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MAAOQRAACWNAAABhQAABAgAAAmAAAACAAAAP//////////"/>
              </a:ext>
            </a:extLst>
          </p:cNvSpPr>
          <p:nvPr/>
        </p:nvSpPr>
        <p:spPr>
          <a:xfrm>
            <a:off x="5770880" y="2908300"/>
            <a:ext cx="277749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FFFFFF"/>
                </a:solidFill>
                <a:latin typeface="Unbounded" pitchFamily="0" charset="0"/>
                <a:ea typeface="Unbounded" pitchFamily="0" charset="0"/>
                <a:cs typeface="Unbounded" pitchFamily="0" charset="0"/>
              </a:rPr>
              <a:t>Appium</a:t>
            </a:r>
            <a:endParaRPr lang="en-us" sz="2185" cap="none"/>
          </a:p>
        </p:txBody>
      </p:sp>
      <p:sp>
        <p:nvSpPr>
          <p:cNvPr id="10" name="Text 5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oAC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MAANgUAACANgAAZxsAABAAAAAmAAAACAAAAP//////////"/>
              </a:ext>
            </a:extLst>
          </p:cNvSpPr>
          <p:nvPr/>
        </p:nvSpPr>
        <p:spPr>
          <a:xfrm>
            <a:off x="5770880" y="3388360"/>
            <a:ext cx="308864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CAD6DE"/>
                </a:solidFill>
                <a:latin typeface="Cabin" pitchFamily="0" charset="0"/>
                <a:ea typeface="Cabin" pitchFamily="0" charset="0"/>
                <a:cs typeface="Cabin" pitchFamily="0" charset="0"/>
              </a:rPr>
              <a:t>Платформа для автоматизации мобильных приложений.</a:t>
            </a:r>
            <a:endParaRPr lang="en-us" cap="none"/>
          </a:p>
        </p:txBody>
      </p:sp>
      <p:pic>
        <p:nvPicPr>
          <p:cNvPr id="11" name="Image 3" descr="preencoded.png"/>
          <p:cNvPicPr>
            <a:picLocks noChangeAspect="1"/>
            <a:extLst>
              <a:ext uri="smNativeData">
                <pr:smNativeData xmlns:pr="smNativeData" xmlns="smNativeData" val="SMDATA_17_8RT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04AADKDQAASTsAAIYQ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9192895" y="2241550"/>
            <a:ext cx="444500" cy="4445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Text 6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xop5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jTgAAOQRAACjSQAABhQAABAgAAAmAAAACAAAAP//////////"/>
              </a:ext>
            </a:extLst>
          </p:cNvSpPr>
          <p:nvPr/>
        </p:nvSpPr>
        <p:spPr>
          <a:xfrm>
            <a:off x="9192895" y="2908300"/>
            <a:ext cx="277749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FFFFFF"/>
                </a:solidFill>
                <a:latin typeface="Unbounded" pitchFamily="0" charset="0"/>
                <a:ea typeface="Unbounded" pitchFamily="0" charset="0"/>
                <a:cs typeface="Unbounded" pitchFamily="0" charset="0"/>
              </a:rPr>
              <a:t>Cypress</a:t>
            </a:r>
            <a:endParaRPr lang="en-us" sz="2185" cap="none"/>
          </a:p>
        </p:txBody>
      </p:sp>
      <p:sp>
        <p:nvSpPr>
          <p:cNvPr id="13" name="Text 7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Ynia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jTgAANgUAACOSwAAlx0AABAAAAAmAAAACAAAAP//////////"/>
              </a:ext>
            </a:extLst>
          </p:cNvSpPr>
          <p:nvPr/>
        </p:nvSpPr>
        <p:spPr>
          <a:xfrm>
            <a:off x="9192895" y="3388360"/>
            <a:ext cx="3089275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CAD6DE"/>
                </a:solidFill>
                <a:latin typeface="Cabin" pitchFamily="0" charset="0"/>
                <a:ea typeface="Cabin" pitchFamily="0" charset="0"/>
                <a:cs typeface="Cabin" pitchFamily="0" charset="0"/>
              </a:rPr>
              <a:t>Фреймворк для автоматизации тестирования веб-приложений.</a:t>
            </a:r>
            <a:endParaRPr lang="en-us" cap="none"/>
          </a:p>
        </p:txBody>
      </p:sp>
      <p:pic>
        <p:nvPicPr>
          <p:cNvPr id="14" name="Image 4" descr="preencoded.png"/>
          <p:cNvPicPr>
            <a:picLocks noChangeAspect="1"/>
            <a:extLst>
              <a:ext uri="smNativeData">
                <pr:smNativeData xmlns:pr="smNativeData" xmlns="smNativeData" val="SMDATA_17_8RT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M6D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GwfAAAgHwAAlDoAAGcuAAAQAAAAJgAAAAgAAAD//////////w=="/>
              </a:ext>
            </a:extLst>
          </p:cNvPicPr>
          <p:nvPr/>
        </p:nvPicPr>
        <p:blipFill>
          <a:blip r:embed="rId7"/>
          <a:stretch>
            <a:fillRect/>
          </a:stretch>
        </p:blipFill>
        <p:spPr>
          <a:xfrm>
            <a:off x="5107940" y="5059680"/>
            <a:ext cx="4414520" cy="24834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8RT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EAAAAAAAAAESg2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ESg2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>
            <a:noFill/>
          </a:ln>
          <a:effectLst/>
        </p:spPr>
      </p:sp>
      <p:pic>
        <p:nvPicPr>
          <p:cNvPr id="4" name="Image 1" descr="preencoded.png"/>
          <p:cNvPicPr>
            <a:picLocks noChangeAspect="1"/>
            <a:extLst>
              <a:ext uri="smNativeData">
                <pr:smNativeData xmlns:pr="smNativeData" xmlns="smNativeData" val="SMDATA_17_8RT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P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540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1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BQcA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xEAABMTAACVRAAAaxUAABAgAAAmAAAACAAAAP//////////"/>
              </a:ext>
            </a:extLst>
          </p:cNvSpPr>
          <p:nvPr/>
        </p:nvSpPr>
        <p:spPr>
          <a:xfrm>
            <a:off x="2773045" y="3100705"/>
            <a:ext cx="837565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cap="none">
                <a:solidFill>
                  <a:srgbClr val="FFFFFF"/>
                </a:solidFill>
                <a:latin typeface="Unbounded" pitchFamily="0" charset="0"/>
                <a:ea typeface="Unbounded" pitchFamily="0" charset="0"/>
                <a:cs typeface="Unbounded" pitchFamily="0" charset="0"/>
              </a:rPr>
              <a:t>Преимущества повторяемого тестирования</a:t>
            </a:r>
            <a:endParaRPr lang="en-us" sz="2400" cap="none"/>
          </a:p>
        </p:txBody>
      </p:sp>
      <p:sp>
        <p:nvSpPr>
          <p:cNvPr id="6" name="Shape 2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EAAAAAAAAACpiL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AkYA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piLAP///wEAAAAAAAAAAAAAAAAAAAAAAAAAAAAAAAAAAAAAAAAAAAAAAAB/f38A5+bmA8zMzADAwP8Af39/AAAAAAAAAAAAAAAAAAAAAAAAAAAAIQAAABgAAAAUAAAA7CwAANIWAAAULQAALS8AABAAAAAmAAAACAAAAP//////////"/>
              </a:ext>
            </a:extLst>
          </p:cNvSpPr>
          <p:nvPr/>
        </p:nvSpPr>
        <p:spPr>
          <a:xfrm>
            <a:off x="7302500" y="3709670"/>
            <a:ext cx="25400" cy="3959225"/>
          </a:xfrm>
          <a:prstGeom prst="rect">
            <a:avLst/>
          </a:prstGeom>
          <a:solidFill>
            <a:srgbClr val="0A988B"/>
          </a:solidFill>
          <a:ln>
            <a:noFill/>
          </a:ln>
          <a:effectLst/>
        </p:spPr>
      </p:sp>
      <p:sp>
        <p:nvSpPr>
          <p:cNvPr id="7" name="Shape 3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EAAAAAAAAACpiL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D4Tw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piLAP///wEAAAAAAAAAAAAAAAAAAAAAAAAAAAAAAAAAAAAAAAAAAAAAAAB/f38A5+bmA8zMzADAwP8Af39/AAAAAAAAAAAAAAAAAAAAAAAAAAAAIQAAABgAAAAUAAAAOCcAACAZAACYKwAASBkAABAAAAAmAAAACAAAAP//////////"/>
              </a:ext>
            </a:extLst>
          </p:cNvSpPr>
          <p:nvPr/>
        </p:nvSpPr>
        <p:spPr>
          <a:xfrm>
            <a:off x="6375400" y="4084320"/>
            <a:ext cx="711200" cy="25400"/>
          </a:xfrm>
          <a:prstGeom prst="rect">
            <a:avLst/>
          </a:prstGeom>
          <a:solidFill>
            <a:srgbClr val="0A988B"/>
          </a:solidFill>
          <a:ln>
            <a:noFill/>
          </a:ln>
          <a:effectLst/>
        </p:spPr>
      </p:sp>
      <p:sp>
        <p:nvSpPr>
          <p:cNvPr id="8" name="Shape 4"/>
          <p:cNvSpPr>
            <a:extLst>
              <a:ext uri="smNativeData">
                <pr:smNativeData xmlns:pr="smNativeData" xmlns="smNativeData" val="SMDATA_15_8RT6ZRMAAAAlAAAAZQAAAA0AAAAAkAAAAEgAAACQAAAASAAAAAAAAAAAAAAAAAAAAAEAAABQAAAAGD4ipkQS0T8AAAAAAAAAAAAAAAAAAOA/AAAAAAAA4D8AAAAAAADgPwAAAAAAAOA/AAAAAAAA4D8AAAAAAADgPwAAAAAAAOA/AAAAAAAA4D8CAAAAjAAAAAEAAAAAAAAAIj1N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oAC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j1NAP///wEAAAAAAAAAAAAAAAAAAAAAAAAAAAAAAAAAAAAAAAAAAAAAAAB/f38A5+bmA8zMzADAwP8Af39/AAAAAAAAAAAAAAAAAAAAAAAAAAAAIQAAABgAAAAUAAAAmCsAAMwXAABoLgAAnBoAABAAAAAmAAAACAAAAP//////////"/>
              </a:ext>
            </a:extLst>
          </p:cNvSpPr>
          <p:nvPr/>
        </p:nvSpPr>
        <p:spPr>
          <a:xfrm>
            <a:off x="7086600" y="3868420"/>
            <a:ext cx="457200" cy="457200"/>
          </a:xfrm>
          <a:prstGeom prst="roundRect">
            <a:avLst>
              <a:gd name="adj" fmla="val 13337"/>
            </a:avLst>
          </a:prstGeom>
          <a:solidFill>
            <a:srgbClr val="223D4D"/>
          </a:solidFill>
          <a:ln>
            <a:noFill/>
          </a:ln>
          <a:effectLst/>
        </p:spPr>
      </p:sp>
      <p:sp>
        <p:nvSpPr>
          <p:cNvPr id="9" name="Text 5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c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jywAAAgYAABxLQAAYBoAABAgAAAmAAAACAAAAP//////////"/>
              </a:ext>
            </a:extLst>
          </p:cNvSpPr>
          <p:nvPr/>
        </p:nvSpPr>
        <p:spPr>
          <a:xfrm>
            <a:off x="7243445" y="3906520"/>
            <a:ext cx="14351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2400" cap="none">
                <a:solidFill>
                  <a:srgbClr val="FFFFFF"/>
                </a:solidFill>
                <a:latin typeface="Unbounded" pitchFamily="0" charset="0"/>
                <a:ea typeface="Unbounded" pitchFamily="0" charset="0"/>
                <a:cs typeface="Unbounded" pitchFamily="0" charset="0"/>
              </a:rPr>
              <a:t>1</a:t>
            </a:r>
            <a:endParaRPr lang="en-us" sz="2400" cap="none"/>
          </a:p>
        </p:txBody>
      </p:sp>
      <p:sp>
        <p:nvSpPr>
          <p:cNvPr id="10" name="Text 6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AFB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xEAABIYAAAgJgAA+hsAABAAAAAmAAAACAAAAP//////////"/>
              </a:ext>
            </a:extLst>
          </p:cNvSpPr>
          <p:nvPr/>
        </p:nvSpPr>
        <p:spPr>
          <a:xfrm>
            <a:off x="2773045" y="3912870"/>
            <a:ext cx="3424555" cy="635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2000" cap="none">
                <a:solidFill>
                  <a:srgbClr val="FFFFFF"/>
                </a:solidFill>
                <a:latin typeface="Unbounded" pitchFamily="0" charset="0"/>
                <a:ea typeface="Unbounded" pitchFamily="0" charset="0"/>
                <a:cs typeface="Unbounded" pitchFamily="0" charset="0"/>
              </a:rPr>
              <a:t>Отслеживание изменений</a:t>
            </a:r>
            <a:endParaRPr lang="en-us" sz="2000" cap="none"/>
          </a:p>
        </p:txBody>
      </p:sp>
      <p:sp>
        <p:nvSpPr>
          <p:cNvPr id="11" name="Text 7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v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xEAALocAAAgJgAAhiEAABAAAAAmAAAACAAAAP//////////"/>
              </a:ext>
            </a:extLst>
          </p:cNvSpPr>
          <p:nvPr/>
        </p:nvSpPr>
        <p:spPr>
          <a:xfrm>
            <a:off x="2773045" y="4669790"/>
            <a:ext cx="3424555" cy="7797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r">
              <a:lnSpc>
                <a:spcPts val="2045"/>
              </a:lnSpc>
              <a:buNone/>
            </a:pPr>
            <a:r>
              <a:rPr lang="en-us" sz="1280" cap="none">
                <a:solidFill>
                  <a:srgbClr val="CAD6DE"/>
                </a:solidFill>
                <a:latin typeface="Cabin" pitchFamily="0" charset="0"/>
                <a:ea typeface="Cabin" pitchFamily="0" charset="0"/>
                <a:cs typeface="Cabin" pitchFamily="0" charset="0"/>
              </a:rPr>
              <a:t>Повторяемые тесты помогают быстро обнаружить изменения в программном коде.</a:t>
            </a:r>
            <a:endParaRPr lang="en-us" sz="1280" cap="none"/>
          </a:p>
        </p:txBody>
      </p:sp>
      <p:sp>
        <p:nvSpPr>
          <p:cNvPr id="12" name="Shape 8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EAAAAAAAAACpiL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MCE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piLAP///wEAAAAAAAAAAAAAAAAAAAAAAAAAAAAAAAAAAAAAAAAAAAAAAAB/f38A5+bmA8zMzADAwP8Af39/AAAAAAAAAAAAAAAAAAAAAAAAAAAAIQAAABgAAAAUAAAAaC4AAGAfAADIMgAAiB8AABAAAAAmAAAACAAAAP//////////"/>
              </a:ext>
            </a:extLst>
          </p:cNvSpPr>
          <p:nvPr/>
        </p:nvSpPr>
        <p:spPr>
          <a:xfrm>
            <a:off x="7543800" y="5100320"/>
            <a:ext cx="711200" cy="25400"/>
          </a:xfrm>
          <a:prstGeom prst="rect">
            <a:avLst/>
          </a:prstGeom>
          <a:solidFill>
            <a:srgbClr val="0A988B"/>
          </a:solidFill>
          <a:ln>
            <a:noFill/>
          </a:ln>
          <a:effectLst/>
        </p:spPr>
      </p:sp>
      <p:sp>
        <p:nvSpPr>
          <p:cNvPr id="13" name="Shape 9"/>
          <p:cNvSpPr>
            <a:extLst>
              <a:ext uri="smNativeData">
                <pr:smNativeData xmlns:pr="smNativeData" xmlns="smNativeData" val="SMDATA_15_8RT6ZRMAAAAlAAAAZQAAAA0AAAAAkAAAAEgAAACQAAAASAAAAAAAAAAAAAAAAAAAAAEAAABQAAAAGD4ipkQS0T8AAAAAAAAAAAAAAAAAAOA/AAAAAAAA4D8AAAAAAADgPwAAAAAAAOA/AAAAAAAA4D8AAAAAAADgPwAAAAAAAOA/AAAAAAAA4D8CAAAAjAAAAAEAAAAAAAAAIj1N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j1NAP///wEAAAAAAAAAAAAAAAAAAAAAAAAAAAAAAAAAAAAAAAAAAAAAAAB/f38A5+bmA8zMzADAwP8Af39/AAAAAAAAAAAAAAAAAAAAAAAAAAAAIQAAABgAAAAUAAAAmCsAAAweAABoLgAA3CAAABAAAAAmAAAACAAAAP//////////"/>
              </a:ext>
            </a:extLst>
          </p:cNvSpPr>
          <p:nvPr/>
        </p:nvSpPr>
        <p:spPr>
          <a:xfrm>
            <a:off x="7086600" y="4884420"/>
            <a:ext cx="457200" cy="457200"/>
          </a:xfrm>
          <a:prstGeom prst="roundRect">
            <a:avLst>
              <a:gd name="adj" fmla="val 13337"/>
            </a:avLst>
          </a:prstGeom>
          <a:solidFill>
            <a:srgbClr val="223D4D"/>
          </a:solidFill>
          <a:ln>
            <a:noFill/>
          </a:ln>
          <a:effectLst/>
        </p:spPr>
      </p:sp>
      <p:sp>
        <p:nvSpPr>
          <p:cNvPr id="14" name="Text 10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QHlQ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QywAAEgeAAC9LQAAoCAAABAgAAAmAAAACAAAAP//////////"/>
              </a:ext>
            </a:extLst>
          </p:cNvSpPr>
          <p:nvPr/>
        </p:nvSpPr>
        <p:spPr>
          <a:xfrm>
            <a:off x="7195185" y="4922520"/>
            <a:ext cx="24003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2400" cap="none">
                <a:solidFill>
                  <a:srgbClr val="FFFFFF"/>
                </a:solidFill>
                <a:latin typeface="Unbounded" pitchFamily="0" charset="0"/>
                <a:ea typeface="Unbounded" pitchFamily="0" charset="0"/>
                <a:cs typeface="Unbounded" pitchFamily="0" charset="0"/>
              </a:rPr>
              <a:t>2</a:t>
            </a:r>
            <a:endParaRPr lang="en-us" sz="2400" cap="none"/>
          </a:p>
        </p:txBody>
      </p:sp>
      <p:sp>
        <p:nvSpPr>
          <p:cNvPr id="15" name="Text 11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d2na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DMAAFIeAADxSAAAOiIAABAAAAAmAAAACAAAAP//////////"/>
              </a:ext>
            </a:extLst>
          </p:cNvSpPr>
          <p:nvPr/>
        </p:nvSpPr>
        <p:spPr>
          <a:xfrm>
            <a:off x="8432800" y="4928870"/>
            <a:ext cx="3424555" cy="635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cap="none">
                <a:solidFill>
                  <a:srgbClr val="FFFFFF"/>
                </a:solidFill>
                <a:latin typeface="Unbounded" pitchFamily="0" charset="0"/>
                <a:ea typeface="Unbounded" pitchFamily="0" charset="0"/>
                <a:cs typeface="Unbounded" pitchFamily="0" charset="0"/>
              </a:rPr>
              <a:t>Досканирование уязвимостей</a:t>
            </a:r>
            <a:endParaRPr lang="en-us" sz="2000" cap="none"/>
          </a:p>
        </p:txBody>
      </p:sp>
      <p:sp>
        <p:nvSpPr>
          <p:cNvPr id="16" name="Text 12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+0cd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DMAAPoiAADxSAAAxicAABAAAAAmAAAACAAAAP//////////"/>
              </a:ext>
            </a:extLst>
          </p:cNvSpPr>
          <p:nvPr/>
        </p:nvSpPr>
        <p:spPr>
          <a:xfrm>
            <a:off x="8432800" y="5685790"/>
            <a:ext cx="3424555" cy="7797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045"/>
              </a:lnSpc>
              <a:buNone/>
            </a:pPr>
            <a:r>
              <a:rPr lang="en-us" sz="1280" cap="none">
                <a:solidFill>
                  <a:srgbClr val="CAD6DE"/>
                </a:solidFill>
                <a:latin typeface="Cabin" pitchFamily="0" charset="0"/>
                <a:ea typeface="Cabin" pitchFamily="0" charset="0"/>
                <a:cs typeface="Cabin" pitchFamily="0" charset="0"/>
              </a:rPr>
              <a:t>Повторное тестирование может выявить уязвимости, скрытые при первичном тестировании.</a:t>
            </a:r>
            <a:endParaRPr lang="en-us" sz="1280" cap="none"/>
          </a:p>
        </p:txBody>
      </p:sp>
      <p:sp>
        <p:nvSpPr>
          <p:cNvPr id="17" name="Shape 13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EAAAAAAAAACpiL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UcXr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piLAP///wEAAAAAAAAAAAAAAAAAAAAAAAAAAAAAAAAAAAAAAAAAAAAAAAB/f38A5+bmA8zMzADAwP8Af39/AAAAAAAAAAAAAAAAAAAAAAAAAAAAIQAAABgAAAAUAAAAOCcAAFQmAACYKwAAfCYAABAAAAAmAAAACAAAAP//////////"/>
              </a:ext>
            </a:extLst>
          </p:cNvSpPr>
          <p:nvPr/>
        </p:nvSpPr>
        <p:spPr>
          <a:xfrm>
            <a:off x="6375400" y="6230620"/>
            <a:ext cx="711200" cy="25400"/>
          </a:xfrm>
          <a:prstGeom prst="rect">
            <a:avLst/>
          </a:prstGeom>
          <a:solidFill>
            <a:srgbClr val="0A988B"/>
          </a:solidFill>
          <a:ln>
            <a:noFill/>
          </a:ln>
          <a:effectLst/>
        </p:spPr>
      </p:sp>
      <p:sp>
        <p:nvSpPr>
          <p:cNvPr id="18" name="Shape 14"/>
          <p:cNvSpPr>
            <a:extLst>
              <a:ext uri="smNativeData">
                <pr:smNativeData xmlns:pr="smNativeData" xmlns="smNativeData" val="SMDATA_15_8RT6ZRMAAAAlAAAAZQAAAA0AAAAAkAAAAEgAAACQAAAASAAAAAAAAAAAAAAAAAAAAAEAAABQAAAAGD4ipkQS0T8AAAAAAAAAAAAAAAAAAOA/AAAAAAAA4D8AAAAAAADgPwAAAAAAAOA/AAAAAAAA4D8AAAAAAADgPwAAAAAAAOA/AAAAAAAA4D8CAAAAjAAAAAEAAAAAAAAAIj1N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WUOt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j1NAP///wEAAAAAAAAAAAAAAAAAAAAAAAAAAAAAAAAAAAAAAAAAAAAAAAB/f38A5+bmA8zMzADAwP8Af39/AAAAAAAAAAAAAAAAAAAAAAAAAAAAIQAAABgAAAAUAAAAmCsAAAAlAABoLgAA0CcAABAAAAAmAAAACAAAAP//////////"/>
              </a:ext>
            </a:extLst>
          </p:cNvSpPr>
          <p:nvPr/>
        </p:nvSpPr>
        <p:spPr>
          <a:xfrm>
            <a:off x="7086600" y="6014720"/>
            <a:ext cx="457200" cy="457200"/>
          </a:xfrm>
          <a:prstGeom prst="roundRect">
            <a:avLst>
              <a:gd name="adj" fmla="val 13337"/>
            </a:avLst>
          </a:prstGeom>
          <a:solidFill>
            <a:srgbClr val="223D4D"/>
          </a:solidFill>
          <a:ln>
            <a:noFill/>
          </a:ln>
          <a:effectLst/>
        </p:spPr>
      </p:sp>
      <p:sp>
        <p:nvSpPr>
          <p:cNvPr id="19" name="Text 15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1Hcd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PywAADwlAADBLQAAlCcAABAgAAAmAAAACAAAAP//////////"/>
              </a:ext>
            </a:extLst>
          </p:cNvSpPr>
          <p:nvPr/>
        </p:nvSpPr>
        <p:spPr>
          <a:xfrm>
            <a:off x="7192645" y="6052820"/>
            <a:ext cx="24511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2400" cap="none">
                <a:solidFill>
                  <a:srgbClr val="FFFFFF"/>
                </a:solidFill>
                <a:latin typeface="Unbounded" pitchFamily="0" charset="0"/>
                <a:ea typeface="Unbounded" pitchFamily="0" charset="0"/>
                <a:cs typeface="Unbounded" pitchFamily="0" charset="0"/>
              </a:rPr>
              <a:t>3</a:t>
            </a:r>
            <a:endParaRPr lang="en-us" sz="2400" cap="none"/>
          </a:p>
        </p:txBody>
      </p:sp>
      <p:sp>
        <p:nvSpPr>
          <p:cNvPr id="20" name="Text 16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BcL5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xEAAEYlAAAgJgAALikAABAAAAAmAAAACAAAAP//////////"/>
              </a:ext>
            </a:extLst>
          </p:cNvSpPr>
          <p:nvPr/>
        </p:nvSpPr>
        <p:spPr>
          <a:xfrm>
            <a:off x="2773045" y="6059170"/>
            <a:ext cx="3424555" cy="635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2000" cap="none">
                <a:solidFill>
                  <a:srgbClr val="FFFFFF"/>
                </a:solidFill>
                <a:latin typeface="Unbounded" pitchFamily="0" charset="0"/>
                <a:ea typeface="Unbounded" pitchFamily="0" charset="0"/>
                <a:cs typeface="Unbounded" pitchFamily="0" charset="0"/>
              </a:rPr>
              <a:t>Повышение надежности</a:t>
            </a:r>
            <a:endParaRPr lang="en-us" sz="2000" cap="none"/>
          </a:p>
        </p:txBody>
      </p:sp>
      <p:sp>
        <p:nvSpPr>
          <p:cNvPr id="21" name="Text 17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OquO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xEAAO0pAAAgJgAAIC0AABAAAAAmAAAACAAAAP//////////"/>
              </a:ext>
            </a:extLst>
          </p:cNvSpPr>
          <p:nvPr/>
        </p:nvSpPr>
        <p:spPr>
          <a:xfrm>
            <a:off x="2773045" y="6815455"/>
            <a:ext cx="3424555" cy="5200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r">
              <a:lnSpc>
                <a:spcPts val="2045"/>
              </a:lnSpc>
              <a:buNone/>
            </a:pPr>
            <a:r>
              <a:rPr lang="en-us" sz="1280" cap="none">
                <a:solidFill>
                  <a:srgbClr val="CAD6DE"/>
                </a:solidFill>
                <a:latin typeface="Cabin" pitchFamily="0" charset="0"/>
                <a:ea typeface="Cabin" pitchFamily="0" charset="0"/>
                <a:cs typeface="Cabin" pitchFamily="0" charset="0"/>
              </a:rPr>
              <a:t>Регулярное повторение тестов улучшает обнаружение ошибок и неполадок.</a:t>
            </a:r>
            <a:endParaRPr lang="en-us" sz="128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8RT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EAAAAAAAAAESg2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P6Bm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ESg2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>
            <a:noFill/>
          </a:ln>
          <a:effectLst/>
        </p:spPr>
      </p:sp>
      <p:sp>
        <p:nvSpPr>
          <p:cNvPr id="4" name="Text 1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KQVd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EgEAACOSwAAZwkAABAAAAAmAAAACAAAAP//////////"/>
              </a:ext>
            </a:extLst>
          </p:cNvSpPr>
          <p:nvPr/>
        </p:nvSpPr>
        <p:spPr>
          <a:xfrm>
            <a:off x="2348230" y="695960"/>
            <a:ext cx="9933940" cy="8324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3280"/>
              </a:lnSpc>
              <a:buNone/>
            </a:pPr>
            <a:r>
              <a:rPr lang="en-us" sz="2620" cap="none">
                <a:solidFill>
                  <a:srgbClr val="FFFFFF"/>
                </a:solidFill>
                <a:latin typeface="Unbounded" pitchFamily="0" charset="0"/>
                <a:ea typeface="Unbounded" pitchFamily="0" charset="0"/>
                <a:cs typeface="Unbounded" pitchFamily="0" charset="0"/>
              </a:rPr>
              <a:t>Вызовы и проблемы при обеспечении повторяемости тестирования</a:t>
            </a:r>
            <a:endParaRPr lang="en-us" sz="2620" cap="none"/>
          </a:p>
        </p:txBody>
      </p:sp>
      <p:sp>
        <p:nvSpPr>
          <p:cNvPr id="5" name="Text 2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PPjV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E8MAABVKwAAlBAAABAAAAAmAAAACAAAAP//////////"/>
              </a:ext>
            </a:extLst>
          </p:cNvSpPr>
          <p:nvPr/>
        </p:nvSpPr>
        <p:spPr>
          <a:xfrm>
            <a:off x="2348230" y="2000885"/>
            <a:ext cx="4695825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FFFFFF"/>
                </a:solidFill>
                <a:latin typeface="Unbounded" pitchFamily="0" charset="0"/>
                <a:ea typeface="Unbounded" pitchFamily="0" charset="0"/>
                <a:cs typeface="Unbounded" pitchFamily="0" charset="0"/>
              </a:rPr>
              <a:t>Неоднородность окружения</a:t>
            </a:r>
            <a:endParaRPr lang="en-us" sz="2185" cap="none"/>
          </a:p>
        </p:txBody>
      </p:sp>
      <p:sp>
        <p:nvSpPr>
          <p:cNvPr id="6" name="Text 3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75/W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PIRAABVKwAAgRgAABAAAAAmAAAACAAAAP//////////"/>
              </a:ext>
            </a:extLst>
          </p:cNvSpPr>
          <p:nvPr/>
        </p:nvSpPr>
        <p:spPr>
          <a:xfrm>
            <a:off x="2348230" y="2917190"/>
            <a:ext cx="4695825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AD6DE"/>
                </a:solidFill>
                <a:latin typeface="Cabin" pitchFamily="0" charset="0"/>
                <a:ea typeface="Cabin" pitchFamily="0" charset="0"/>
                <a:cs typeface="Cabin" pitchFamily="0" charset="0"/>
              </a:rPr>
              <a:t>Различие в окружениях тестирования может привести к непредсказуемым результатам тестов.</a:t>
            </a:r>
            <a:endParaRPr lang="en-us" cap="none"/>
          </a:p>
        </p:txBody>
      </p:sp>
      <p:sp>
        <p:nvSpPr>
          <p:cNvPr id="7" name="Text 4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wyB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ty4AAE8MAACZSwAAlBAAABAAAAAmAAAACAAAAP//////////"/>
              </a:ext>
            </a:extLst>
          </p:cNvSpPr>
          <p:nvPr/>
        </p:nvSpPr>
        <p:spPr>
          <a:xfrm>
            <a:off x="7593965" y="2000885"/>
            <a:ext cx="4695190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FFFFFF"/>
                </a:solidFill>
                <a:latin typeface="Unbounded" pitchFamily="0" charset="0"/>
                <a:ea typeface="Unbounded" pitchFamily="0" charset="0"/>
                <a:cs typeface="Unbounded" pitchFamily="0" charset="0"/>
              </a:rPr>
              <a:t>Сложность в обслуживании</a:t>
            </a:r>
            <a:endParaRPr lang="en-us" sz="2185" cap="none"/>
          </a:p>
        </p:txBody>
      </p:sp>
      <p:sp>
        <p:nvSpPr>
          <p:cNvPr id="8" name="Text 5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VBdw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ty4AAPIRAACZSwAAgRgAABAAAAAmAAAACAAAAP//////////"/>
              </a:ext>
            </a:extLst>
          </p:cNvSpPr>
          <p:nvPr/>
        </p:nvSpPr>
        <p:spPr>
          <a:xfrm>
            <a:off x="7593965" y="2917190"/>
            <a:ext cx="469519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AD6DE"/>
                </a:solidFill>
                <a:latin typeface="Cabin" pitchFamily="0" charset="0"/>
                <a:ea typeface="Cabin" pitchFamily="0" charset="0"/>
                <a:cs typeface="Cabin" pitchFamily="0" charset="0"/>
              </a:rPr>
              <a:t>Обслуживание больших наборов повторяемых тестов может быть трудоемким и дорогостоящим.</a:t>
            </a:r>
            <a:endParaRPr lang="en-us" cap="none"/>
          </a:p>
        </p:txBody>
      </p:sp>
      <p:pic>
        <p:nvPicPr>
          <p:cNvPr id="9" name="Image 1" descr="preencoded.png"/>
          <p:cNvPicPr>
            <a:picLocks noChangeAspect="1"/>
            <a:extLst>
              <a:ext uri="smNativeData">
                <pr:smNativeData xmlns:pr="smNativeData" xmlns="smNativeData" val="SMDATA_17_8RT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bLofV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HQbAABGGwAAjD4AAFgu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462780" y="4433570"/>
            <a:ext cx="5704840" cy="31000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8RT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EAAAAAAAAAESg2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vYS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ESg2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>
            <a:noFill/>
          </a:ln>
          <a:effectLst/>
        </p:spPr>
      </p:sp>
      <p:sp>
        <p:nvSpPr>
          <p:cNvPr id="4" name="Text 1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uYi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GIGAACOSwAAohAAABAAAAAmAAAACAAAAP//////////"/>
              </a:ext>
            </a:extLst>
          </p:cNvSpPr>
          <p:nvPr/>
        </p:nvSpPr>
        <p:spPr>
          <a:xfrm>
            <a:off x="2348230" y="1037590"/>
            <a:ext cx="9933940" cy="166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4370"/>
              </a:lnSpc>
              <a:buNone/>
            </a:pPr>
            <a:r>
              <a:rPr lang="en-us" sz="3495" cap="none">
                <a:solidFill>
                  <a:srgbClr val="FFFFFF"/>
                </a:solidFill>
                <a:latin typeface="Unbounded" pitchFamily="0" charset="0"/>
                <a:ea typeface="Unbounded" pitchFamily="0" charset="0"/>
                <a:cs typeface="Unbounded" pitchFamily="0" charset="0"/>
              </a:rPr>
              <a:t>Лучшие практики и рекомендации для повышения повторяемости тестирования</a:t>
            </a:r>
            <a:endParaRPr lang="en-us" sz="3495" cap="none"/>
          </a:p>
        </p:txBody>
      </p:sp>
      <p:sp>
        <p:nvSpPr>
          <p:cNvPr id="5" name="Text 2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wrP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0A8AADwUAACcKwAAaxYAABAgAAAmAAAACAAAAP//////////"/>
              </a:ext>
            </a:extLst>
          </p:cNvSpPr>
          <p:nvPr/>
        </p:nvSpPr>
        <p:spPr>
          <a:xfrm>
            <a:off x="2570480" y="3289300"/>
            <a:ext cx="4518660" cy="354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AD6DE"/>
                </a:solidFill>
                <a:latin typeface="Cabin" pitchFamily="0" charset="0"/>
                <a:ea typeface="Cabin" pitchFamily="0" charset="0"/>
                <a:cs typeface="Cabin" pitchFamily="0" charset="0"/>
              </a:rPr>
              <a:t>Уделяйте внимание окружению</a:t>
            </a:r>
            <a:endParaRPr lang="en-us" cap="none"/>
          </a:p>
        </p:txBody>
      </p:sp>
      <p:sp>
        <p:nvSpPr>
          <p:cNvPr id="6" name="Text 3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YXI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C4AADwUAAAwSgAAyxoAABAAAAAmAAAACAAAAP//////////"/>
              </a:ext>
            </a:extLst>
          </p:cNvSpPr>
          <p:nvPr/>
        </p:nvSpPr>
        <p:spPr>
          <a:xfrm>
            <a:off x="7541260" y="3289300"/>
            <a:ext cx="451866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AD6DE"/>
                </a:solidFill>
                <a:latin typeface="Cabin" pitchFamily="0" charset="0"/>
                <a:ea typeface="Cabin" pitchFamily="0" charset="0"/>
                <a:cs typeface="Cabin" pitchFamily="0" charset="0"/>
              </a:rPr>
              <a:t>Убедитесь, что окружение, в котором выполняются тесты, стабильно и предсказуемо.</a:t>
            </a:r>
            <a:endParaRPr lang="en-us" cap="none"/>
          </a:p>
        </p:txBody>
      </p:sp>
      <p:sp>
        <p:nvSpPr>
          <p:cNvPr id="7" name="Shape 4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EAAAAAAAAAIj1N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YXI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j1NAP///wEAAAAAAAAAAAAAAAAAAAAAAAAAAAAAAAAAAAAAAAAAAAAAAAB/f38A5+bmA8zMzADAwP8Af39/AAAAAAAAAAAAAAAAAAAAAAAAAAAAIQAAABgAAAAUAAAAcg4AAKkbAACOSwAA8yMAABAAAAAmAAAACAAAAP//////////"/>
              </a:ext>
            </a:extLst>
          </p:cNvSpPr>
          <p:nvPr/>
        </p:nvSpPr>
        <p:spPr>
          <a:xfrm>
            <a:off x="2348230" y="4496435"/>
            <a:ext cx="9933940" cy="1347470"/>
          </a:xfrm>
          <a:prstGeom prst="rect">
            <a:avLst/>
          </a:prstGeom>
          <a:solidFill>
            <a:srgbClr val="223D4D"/>
          </a:solidFill>
          <a:ln>
            <a:noFill/>
          </a:ln>
          <a:effectLst/>
        </p:spPr>
      </p:sp>
      <p:sp>
        <p:nvSpPr>
          <p:cNvPr id="8" name="Text 5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YXI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0A8AAIYcAACcKwAAth4AABAgAAAmAAAACAAAAP//////////"/>
              </a:ext>
            </a:extLst>
          </p:cNvSpPr>
          <p:nvPr/>
        </p:nvSpPr>
        <p:spPr>
          <a:xfrm>
            <a:off x="2570480" y="4636770"/>
            <a:ext cx="4518660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AD6DE"/>
                </a:solidFill>
                <a:latin typeface="Cabin" pitchFamily="0" charset="0"/>
                <a:ea typeface="Cabin" pitchFamily="0" charset="0"/>
                <a:cs typeface="Cabin" pitchFamily="0" charset="0"/>
              </a:rPr>
              <a:t>Используйте контроль версий</a:t>
            </a:r>
            <a:endParaRPr lang="en-us" cap="none"/>
          </a:p>
        </p:txBody>
      </p:sp>
      <p:sp>
        <p:nvSpPr>
          <p:cNvPr id="9" name="Text 6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YXI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C4AAIYcAAAwSgAAFSMAABAAAAAmAAAACAAAAP//////////"/>
              </a:ext>
            </a:extLst>
          </p:cNvSpPr>
          <p:nvPr/>
        </p:nvSpPr>
        <p:spPr>
          <a:xfrm>
            <a:off x="7541260" y="4636770"/>
            <a:ext cx="451866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AD6DE"/>
                </a:solidFill>
                <a:latin typeface="Cabin" pitchFamily="0" charset="0"/>
                <a:ea typeface="Cabin" pitchFamily="0" charset="0"/>
                <a:cs typeface="Cabin" pitchFamily="0" charset="0"/>
              </a:rPr>
              <a:t>Храните тестовые данные и программный код в системе контроля версий для отслеживания изменений.</a:t>
            </a:r>
            <a:endParaRPr lang="en-us" cap="none"/>
          </a:p>
        </p:txBody>
      </p:sp>
      <p:sp>
        <p:nvSpPr>
          <p:cNvPr id="10" name="Text 7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vYS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0A8AANEkAACcKwAAAScAABAgAAAmAAAACAAAAP//////////"/>
              </a:ext>
            </a:extLst>
          </p:cNvSpPr>
          <p:nvPr/>
        </p:nvSpPr>
        <p:spPr>
          <a:xfrm>
            <a:off x="2570480" y="5984875"/>
            <a:ext cx="4518660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AD6DE"/>
                </a:solidFill>
                <a:latin typeface="Cabin" pitchFamily="0" charset="0"/>
                <a:ea typeface="Cabin" pitchFamily="0" charset="0"/>
                <a:cs typeface="Cabin" pitchFamily="0" charset="0"/>
              </a:rPr>
              <a:t>Обучайте команду</a:t>
            </a:r>
            <a:endParaRPr lang="en-us" cap="none"/>
          </a:p>
        </p:txBody>
      </p:sp>
      <p:sp>
        <p:nvSpPr>
          <p:cNvPr id="11" name="Text 8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uZi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C4AANEkAAAwSgAAYCsAABAAAAAmAAAACAAAAP//////////"/>
              </a:ext>
            </a:extLst>
          </p:cNvSpPr>
          <p:nvPr/>
        </p:nvSpPr>
        <p:spPr>
          <a:xfrm>
            <a:off x="7541260" y="5984875"/>
            <a:ext cx="451866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AD6DE"/>
                </a:solidFill>
                <a:latin typeface="Cabin" pitchFamily="0" charset="0"/>
                <a:ea typeface="Cabin" pitchFamily="0" charset="0"/>
                <a:cs typeface="Cabin" pitchFamily="0" charset="0"/>
              </a:rPr>
              <a:t>Регулярно обучайте членов команды методам и техникам повторяемого тестирования.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8RT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EAAAAAAAAAESg2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UL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ESg2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>
            <a:noFill/>
          </a:ln>
          <a:effectLst/>
        </p:spPr>
      </p:sp>
      <p:pic>
        <p:nvPicPr>
          <p:cNvPr id="4" name="Image 1" descr="preencoded.png"/>
          <p:cNvPicPr>
            <a:picLocks noChangeAspect="1"/>
            <a:extLst>
              <a:ext uri="smNativeData">
                <pr:smNativeData xmlns:pr="smNativeData" xmlns="smNativeData" val="SMDATA_17_8RT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Shape 1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EAAAAAAAAAESg2AP///wgV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ESg2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>
              <a:alpha val="79000"/>
            </a:srgbClr>
          </a:solidFill>
          <a:ln>
            <a:noFill/>
          </a:ln>
          <a:effectLst/>
        </p:spPr>
      </p:sp>
      <p:sp>
        <p:nvSpPr>
          <p:cNvPr id="6" name="Text 2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I0KAACOSwAAGBMAABAAAAAmAAAACAAAAP//////////"/>
              </a:ext>
            </a:extLst>
          </p:cNvSpPr>
          <p:nvPr/>
        </p:nvSpPr>
        <p:spPr>
          <a:xfrm>
            <a:off x="2348230" y="1715135"/>
            <a:ext cx="993394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>
                <a:solidFill>
                  <a:srgbClr val="FFFFFF"/>
                </a:solidFill>
                <a:latin typeface="Unbounded" pitchFamily="0" charset="0"/>
                <a:ea typeface="Unbounded" pitchFamily="0" charset="0"/>
                <a:cs typeface="Unbounded" pitchFamily="0" charset="0"/>
              </a:rPr>
              <a:t>Заключение и основные выводы</a:t>
            </a:r>
            <a:endParaRPr lang="en-us" sz="4370" cap="none"/>
          </a:p>
        </p:txBody>
      </p:sp>
      <p:sp>
        <p:nvSpPr>
          <p:cNvPr id="7" name="Text 3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CUVAACOSwAAVRcAABAgAAAmAAAACAAAAP//////////"/>
              </a:ext>
            </a:extLst>
          </p:cNvSpPr>
          <p:nvPr/>
        </p:nvSpPr>
        <p:spPr>
          <a:xfrm>
            <a:off x="2348230" y="3437255"/>
            <a:ext cx="9933940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endParaRPr lang="en-us" cap="none"/>
          </a:p>
        </p:txBody>
      </p:sp>
      <p:sp>
        <p:nvSpPr>
          <p:cNvPr id="8" name="Text 4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N4YAACOSwAAzSMAABAAAAAmAAAACAAAAP//////////"/>
              </a:ext>
            </a:extLst>
          </p:cNvSpPr>
          <p:nvPr/>
        </p:nvSpPr>
        <p:spPr>
          <a:xfrm>
            <a:off x="2348230" y="4042410"/>
            <a:ext cx="9933940" cy="1777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3495"/>
              </a:lnSpc>
              <a:buNone/>
            </a:pPr>
            <a:r>
              <a:rPr lang="en-us" sz="2185" cap="none">
                <a:solidFill>
                  <a:srgbClr val="FFFFFF"/>
                </a:solidFill>
                <a:latin typeface="Cabin" pitchFamily="0" charset="0"/>
                <a:ea typeface="Cabin" pitchFamily="0" charset="0"/>
                <a:cs typeface="Cabin" pitchFamily="0" charset="0"/>
              </a:rPr>
              <a:t>Повторяемость тестирования играет критическую роль в процессе обеспечения качества программного обеспечения. Понимание ее определения, факторов влияния, лучших практик и вызовов поможет создать более надежные и эффективные тестовые стратегии.</a:t>
            </a:r>
            <a:endParaRPr lang="en-us" sz="2185" cap="none"/>
          </a:p>
        </p:txBody>
      </p:sp>
      <p:sp>
        <p:nvSpPr>
          <p:cNvPr id="9" name="Text 5"/>
          <p:cNvSpPr>
            <a:extLst>
              <a:ext uri="smNativeData">
                <pr:smNativeData xmlns:pr="smNativeData" xmlns="smNativeData" val="SMDATA_15_8RT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FTX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FclAACOSwAAEygAABAgAAAmAAAACAAAAP//////////"/>
              </a:ext>
            </a:extLst>
          </p:cNvSpPr>
          <p:nvPr/>
        </p:nvSpPr>
        <p:spPr>
          <a:xfrm>
            <a:off x="2348230" y="6069965"/>
            <a:ext cx="993394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3495"/>
              </a:lnSpc>
              <a:buNone/>
            </a:pPr>
            <a:endParaRPr lang="en-us" sz="2185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keywords/>
  <dc:description/>
  <cp:lastModifiedBy>darlix</cp:lastModifiedBy>
  <cp:revision>0</cp:revision>
  <dcterms:created xsi:type="dcterms:W3CDTF">2024-03-19T10:02:54Z</dcterms:created>
  <dcterms:modified xsi:type="dcterms:W3CDTF">2024-03-19T22:42:57Z</dcterms:modified>
</cp:coreProperties>
</file>