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4630400" cy="8229600"/>
  <p:notesSz cx="8229600" cy="14630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0888453" val="1068" rev64="64" revOS="3"/>
      <pr:smFileRevision xmlns:pr="smNativeData" xmlns="smNativeData" dt="1710888453" val="0"/>
      <pr:guideOptions xmlns:pr="smNativeData" xmlns="smNativeData" dt="1710888453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48" d="100"/>
          <a:sy n="48" d="100"/>
        </p:scale>
        <p:origin x="629" y="252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1" d="100"/>
        <a:sy n="11" d="100"/>
      </p:scale>
      <p:origin x="0" y="0"/>
    </p:cViewPr>
  </p:sorterViewPr>
  <p:notesViewPr>
    <p:cSldViewPr snapToGrid="0" snapToObjects="1">
      <p:cViewPr>
        <p:scale>
          <a:sx n="48" d="100"/>
          <a:sy n="48" d="100"/>
        </p:scale>
        <p:origin x="629" y="252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AE3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4E4B4260-2EA3-1EB4-EDF3-D8E10CBD1B8D}" type="datetime1">
              <a:t>7/23/19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BR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endParaRPr lang="en-us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 cap="none"/>
              <a:t>Click to edit Master text styles</a:t>
            </a:r>
            <a:endParaRPr lang="en-us" cap="none"/>
          </a:p>
          <a:p>
            <a:pPr lvl="1"/>
            <a:r>
              <a:rPr lang="en-us" cap="none"/>
              <a:t>Second level</a:t>
            </a:r>
            <a:endParaRPr lang="en-us" cap="none"/>
          </a:p>
          <a:p>
            <a:pPr lvl="2"/>
            <a:r>
              <a:rPr lang="en-us" cap="none"/>
              <a:t>Third level</a:t>
            </a:r>
            <a:endParaRPr lang="en-us" cap="none"/>
          </a:p>
          <a:p>
            <a:pPr lvl="3"/>
            <a:r>
              <a:rPr lang="en-us" cap="none"/>
              <a:t>Fourth level</a:t>
            </a:r>
            <a:endParaRPr lang="en-us" cap="none"/>
          </a:p>
          <a:p>
            <a:pPr lvl="4"/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6185A1AB-E58C-D057-C23D-1302EF733446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BR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8073B63-2DB5-52CD-FBBF-DB9875F10D8E}" type="slidenum">
              <a:t>1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BR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474EB39-77B9-211D-F7CC-8148A58201D4}" type="slidenum">
              <a:rPr lang="en-us" cap="none"/>
              <a:t>2</a:t>
            </a:fld>
            <a:endParaRPr lang="en-us" cap="none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BR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B28E283-CDA6-7D14-E890-3B41ACDE1E6E}" type="slidenum">
              <a:rPr lang="en-us" cap="none"/>
              <a:t>3</a:t>
            </a:fld>
            <a:endParaRPr lang="en-us" cap="none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BR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655438A5-EB88-01CE-C6EC-1D9B76A23048}" type="slidenum">
              <a:rPr lang="en-us" cap="none"/>
              <a:t>4</a:t>
            </a:fld>
            <a:endParaRPr lang="en-us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BR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zbgw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17598993-DDFA-0C7F-B4E1-2B2AC7AF427E}" type="slidenum">
              <a:rPr lang="en-us" cap="none"/>
              <a:t>5</a:t>
            </a:fld>
            <a:endParaRPr lang="en-us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BR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l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QRt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9A2BE23-6DA4-F748-EA1A-9B1DF0541CCE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BR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F7A37A8-E692-2FC1-DCC2-1094798C2A45}" type="slidenum">
              <a:rPr lang="en-us" cap="none"/>
              <a:t>7</a:t>
            </a:fld>
            <a:endParaRPr lang="en-us" cap="none"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BR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4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E1ot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73C3F9C-D2BA-69C9-F484-249C71CA0271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BRb6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BRb6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E0418FB-B593-51EE-DDBC-43BB56F22B16}" type="slidenum">
              <a:rPr lang="en-us" cap="none"/>
              <a:t>9</a:t>
            </a:fld>
            <a:endParaRPr lang="en-us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Image 1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wCEAAKA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 1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7CMAAIUEAADsUQAAWgsAABAAAAAmAAAACAAAAP//////////"/>
              </a:ext>
            </a:extLst>
          </p:cNvSpPr>
          <p:nvPr/>
        </p:nvSpPr>
        <p:spPr>
          <a:xfrm>
            <a:off x="5839460" y="734695"/>
            <a:ext cx="7477760" cy="1110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4370"/>
              </a:lnSpc>
              <a:buNone/>
              <a:defRPr sz="3600" cap="none">
                <a:solidFill>
                  <a:srgbClr val="7F007F"/>
                </a:solidFill>
              </a:defRPr>
            </a:pPr>
            <a:r>
              <a:rPr lang="en-us" b="1" cap="none">
                <a:latin typeface="adonis-web" pitchFamily="0" charset="0"/>
                <a:ea typeface="adonis-web" pitchFamily="0" charset="0"/>
                <a:cs typeface="adonis-web" pitchFamily="0" charset="0"/>
              </a:rPr>
              <a:t>Практическая работа №15</a:t>
            </a:r>
            <a:endParaRPr lang="en-us" b="1" cap="none">
              <a:latin typeface="adonis-web" pitchFamily="0" charset="0"/>
              <a:ea typeface="adonis-web" pitchFamily="0" charset="0"/>
              <a:cs typeface="adonis-web" pitchFamily="0" charset="0"/>
            </a:endParaRPr>
          </a:p>
          <a:p>
            <a:pPr marL="0" indent="0">
              <a:lnSpc>
                <a:spcPts val="4370"/>
              </a:lnSpc>
              <a:buNone/>
              <a:defRPr lang="en-us" sz="3600" b="1" cap="none">
                <a:solidFill>
                  <a:srgbClr val="7F007F"/>
                </a:solidFill>
                <a:latin typeface="adonis-web" pitchFamily="0" charset="0"/>
                <a:ea typeface="adonis-web" pitchFamily="0" charset="0"/>
                <a:cs typeface="adonis-web" pitchFamily="0" charset="0"/>
              </a:defRPr>
            </a:pPr>
            <a:r>
              <a:t>Тема: Повторяемость тестирования, зависимости тестовых примеров</a:t>
            </a:r>
          </a:p>
        </p:txBody>
      </p:sp>
      <p:sp>
        <p:nvSpPr>
          <p:cNvPr id="5" name="Текстовое поле2"/>
          <p:cNvSpPr txBox="1">
            <a:extLst>
              <a:ext uri="smNativeData">
                <pr:smNativeData xmlns:pr="smNativeData" xmlns="smNativeData" val="SMDATA_15_BRb6Z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HycAAGwiAAC5SwAATS4AABAAAAAmAAAACAAAAP//////////"/>
              </a:ext>
            </a:extLst>
          </p:cNvSpPr>
          <p:nvPr/>
        </p:nvSpPr>
        <p:spPr>
          <a:xfrm>
            <a:off x="6359525" y="5595620"/>
            <a:ext cx="5949950" cy="1931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lnSpc>
                <a:spcPct val="150000"/>
              </a:lnSpc>
              <a:defRPr sz="2000" cap="none">
                <a:solidFill>
                  <a:srgbClr val="FF00FF"/>
                </a:solidFill>
                <a:latin typeface="Basic Sans Bold" pitchFamily="1" charset="0"/>
                <a:ea typeface="Basic Sans Bold" pitchFamily="1" charset="0"/>
                <a:cs typeface="Basic Sans Bold" pitchFamily="1" charset="0"/>
              </a:defRPr>
            </a:pPr>
            <a:r>
              <a:t>Выполнила </a:t>
            </a:r>
          </a:p>
          <a:p>
            <a:pPr>
              <a:lnSpc>
                <a:spcPct val="150000"/>
              </a:lnSpc>
              <a:defRPr sz="2000" cap="none">
                <a:solidFill>
                  <a:srgbClr val="FF00FF"/>
                </a:solidFill>
                <a:latin typeface="Basic Sans Bold" pitchFamily="1" charset="0"/>
                <a:ea typeface="Basic Sans Bold" pitchFamily="1" charset="0"/>
                <a:cs typeface="Basic Sans Bold" pitchFamily="1" charset="0"/>
              </a:defRPr>
            </a:pPr>
            <a:r>
              <a:t>студентка группы 3ИСП2</a:t>
            </a:r>
          </a:p>
          <a:p>
            <a:pPr>
              <a:lnSpc>
                <a:spcPct val="150000"/>
              </a:lnSpc>
              <a:defRPr sz="2000" cap="none">
                <a:solidFill>
                  <a:srgbClr val="FF00FF"/>
                </a:solidFill>
                <a:latin typeface="Basic Sans Bold" pitchFamily="1" charset="0"/>
                <a:ea typeface="Basic Sans Bold" pitchFamily="1" charset="0"/>
                <a:cs typeface="Basic Sans Bold" pitchFamily="1" charset="0"/>
              </a:defRPr>
            </a:pPr>
            <a:r>
              <a:t>Семиволос Д.А.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3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Прямоугольник1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BMAANgQAAApSAAAthgAAAAAAAAmAAAACAAAAP//////////"/>
              </a:ext>
            </a:extLst>
          </p:cNvSpPr>
          <p:nvPr/>
        </p:nvSpPr>
        <p:spPr>
          <a:xfrm>
            <a:off x="3177540" y="2738120"/>
            <a:ext cx="8552815" cy="12788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5465"/>
              </a:lnSpc>
              <a:buNone/>
              <a:defRPr sz="6400" cap="none"/>
            </a:pPr>
            <a:r>
              <a:rPr lang="en-us" b="1" cap="none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Спасибо за внимание!</a:t>
            </a:r>
            <a:endParaRPr lang="en-us" b="1" cap="none">
              <a:solidFill>
                <a:srgbClr val="FF75D3"/>
              </a:solidFill>
              <a:latin typeface="adonis-web" pitchFamily="0" charset="0"/>
              <a:ea typeface="adonis-web" pitchFamily="0" charset="0"/>
              <a:cs typeface="adonis-web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DAw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CkHAABpPQAAlAoAABAgAAAmAAAACAAAAP//////////"/>
              </a:ext>
            </a:extLst>
          </p:cNvSpPr>
          <p:nvPr/>
        </p:nvSpPr>
        <p:spPr>
          <a:xfrm>
            <a:off x="2348230" y="1163955"/>
            <a:ext cx="7634605" cy="555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4370"/>
              </a:lnSpc>
              <a:buNone/>
            </a:pPr>
            <a:r>
              <a:rPr lang="en-us" sz="3495" b="1" cap="none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Зависимости тестовых примеров</a:t>
            </a:r>
            <a:endParaRPr lang="en-us" sz="3495" cap="none"/>
          </a:p>
        </p:txBody>
      </p:sp>
      <p:pic>
        <p:nvPicPr>
          <p:cNvPr id="5" name="Image 1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IOAABPDQAAnjAAAG4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348230" y="2163445"/>
            <a:ext cx="5554980" cy="34334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2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CMkAADFIQAARiYAABAgAAAmAAAACAAAAP//////////"/>
              </a:ext>
            </a:extLst>
          </p:cNvSpPr>
          <p:nvPr/>
        </p:nvSpPr>
        <p:spPr>
          <a:xfrm>
            <a:off x="2348230" y="5874385"/>
            <a:ext cx="314134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Анализ зависимостей</a:t>
            </a:r>
            <a:endParaRPr lang="en-us" sz="2185" cap="none"/>
          </a:p>
        </p:txBody>
      </p:sp>
      <p:sp>
        <p:nvSpPr>
          <p:cNvPr id="7" name="Text 3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BgnAACOSwAAdysAABAAAAAmAAAACAAAAP//////////"/>
              </a:ext>
            </a:extLst>
          </p:cNvSpPr>
          <p:nvPr/>
        </p:nvSpPr>
        <p:spPr>
          <a:xfrm>
            <a:off x="2348230" y="6355080"/>
            <a:ext cx="993394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  <a:defRPr sz="2000" cap="none"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Понимание и управление зависимостями помогает создавать надежные и скоростные тестовые примеры.</a:t>
            </a:r>
            <a:r>
              <a:rPr lang="en-us" cap="none"/>
              <a:t> </a:t>
            </a:r>
            <a:endParaRPr lang="en-us" cap="none"/>
          </a:p>
        </p:txBody>
      </p:sp>
      <p:sp>
        <p:nvSpPr>
          <p:cNvPr id="8" name="Прямоугольник1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DMAAKkNAADcVQAAhyMAABAAAAAmAAAACAAAAP//////////"/>
              </a:ext>
            </a:extLst>
          </p:cNvSpPr>
          <p:nvPr/>
        </p:nvSpPr>
        <p:spPr>
          <a:xfrm>
            <a:off x="8293100" y="2220595"/>
            <a:ext cx="5664200" cy="3554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  <a:defRPr sz="2000" cap="none"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Повторяемость тестирования - ключевой аспект разработки программного обеспечения. Она обеспечивает стабильность и качество, снижает риски и повышает эффективность.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k9In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J1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HgHAACOSwAAAxAAABAAAAAmAAAACAAAAP//////////"/>
              </a:ext>
            </a:extLst>
          </p:cNvSpPr>
          <p:nvPr/>
        </p:nvSpPr>
        <p:spPr>
          <a:xfrm>
            <a:off x="2348230" y="1214120"/>
            <a:ext cx="993394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Какие факторы влияют на повторяемость тестирования</a:t>
            </a:r>
            <a:endParaRPr lang="en-us" sz="4370" cap="none"/>
          </a:p>
        </p:txBody>
      </p:sp>
      <p:sp>
        <p:nvSpPr>
          <p:cNvPr id="5" name="Shape 3"/>
          <p:cNvSpPr>
            <a:extLst>
              <a:ext uri="smNativeData">
                <pr:smNativeData xmlns:pr="smNativeData" xmlns="smNativeData" val="SMDATA_15_BRb6ZRMAAAAlAAAAZQAAAA0AAAAAkAAAAEgAAACQAAAASAAAAAAAAAAAAAAAAAAAAAEAAABQAAAAmpmZmZmZ2T8AAAAAAAAAAAAAAAAAAOA/AAAAAAAA4D8AAAAAAADgPwAAAAAAAOA/AAAAAAAA4D8AAAAAAADgPwAAAAAAAOA/AAAAAAAA4D8CAAAAjAAAAAEAAAAAAAAA69D7AP///wgAAAAAAAAAAAAAAAAAAAAAAAAAAAAAAAAAAAAAeAAAAAEAAABAAAAAAAAAAAAAAABaAAAAAAAAAAAAAAAAAAAAAAAAAAAAAAAAAAAAAAAAAAAAAAAAAAAAAAAAAAAAAAAAAAAAAAAAAAAAAAAAAAAAAAAAAAAAAAAAAAAAFAAAADwAAAABAAAAAAAAANG24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FT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9D7AP///wEAAAAAAAAAAAAAAAAAAAAAAAAAAAAAAAAAAAAAAAAAANG24QB/f38A5+bmA8zMzADAwP8Af39/AAAAAAAAAAAAAAAAAAAAAAAAAAAAIQAAABgAAAAUAAAAcg4AAIoXAACGEQAAnRoAABAAAAAmAAAACAAAAP//////////"/>
              </a:ext>
            </a:extLst>
          </p:cNvSpPr>
          <p:nvPr/>
        </p:nvSpPr>
        <p:spPr>
          <a:xfrm>
            <a:off x="2348230" y="3826510"/>
            <a:ext cx="500380" cy="499745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 cap="flat" cmpd="sng" algn="ctr">
            <a:solidFill>
              <a:srgbClr val="D1B6E1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Text 4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Pq4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A8AAMsXAACMEAAAWxoAABAgAAAmAAAACAAAAP//////////"/>
              </a:ext>
            </a:extLst>
          </p:cNvSpPr>
          <p:nvPr/>
        </p:nvSpPr>
        <p:spPr>
          <a:xfrm>
            <a:off x="2506980" y="3867785"/>
            <a:ext cx="18288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1</a:t>
            </a:r>
            <a:endParaRPr lang="en-us" sz="2620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7k2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xIAAAIYAADnIQAARxwAABAAAAAmAAAACAAAAP//////////"/>
              </a:ext>
            </a:extLst>
          </p:cNvSpPr>
          <p:nvPr/>
        </p:nvSpPr>
        <p:spPr>
          <a:xfrm>
            <a:off x="3070225" y="3902710"/>
            <a:ext cx="244094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Среда выполнения</a:t>
            </a:r>
            <a:endParaRPr lang="en-us" sz="2185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k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xIAABkdAADnIQAAqCMAABAAAAAmAAAACAAAAP//////////"/>
              </a:ext>
            </a:extLst>
          </p:cNvSpPr>
          <p:nvPr/>
        </p:nvSpPr>
        <p:spPr>
          <a:xfrm>
            <a:off x="3070225" y="4730115"/>
            <a:ext cx="244094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Артефакты среды могут влиять на повторяемость тестовых сценариев.</a:t>
            </a:r>
            <a:endParaRPr lang="en-us" cap="none"/>
          </a:p>
        </p:txBody>
      </p:sp>
      <p:sp>
        <p:nvSpPr>
          <p:cNvPr id="9" name="Shape 7"/>
          <p:cNvSpPr>
            <a:extLst>
              <a:ext uri="smNativeData">
                <pr:smNativeData xmlns:pr="smNativeData" xmlns="smNativeData" val="SMDATA_15_BRb6ZRMAAAAlAAAAZQAAAA0AAAAAkAAAAEgAAACQAAAASAAAAAAAAAAAAAAAAAAAAAEAAABQAAAAmpmZmZmZ2T8AAAAAAAAAAAAAAAAAAOA/AAAAAAAA4D8AAAAAAADgPwAAAAAAAOA/AAAAAAAA4D8AAAAAAADgPwAAAAAAAOA/AAAAAAAA4D8CAAAAjAAAAAEAAAAAAAAA69D7AP///wgAAAAAAAAAAAAAAAAAAAAAAAAAAAAAAAAAAAAAeAAAAAEAAABAAAAAAAAAAAAAAABaAAAAAAAAAAAAAAAAAAAAAAAAAAAAAAAAAAAAAAAAAAAAAAAAAAAAAAAAAAAAAAAAAAAAAAAAAAAAAAAAAAAAAAAAAAAAAAAAAAAAFAAAADwAAAABAAAAAAAAANG24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Hj1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9D7AP///wEAAAAAAAAAAAAAAAAAAAAAAAAAAAAAAAAAAAAAAAAAANG24QB/f38A5+bmA8zMzADAwP8Af39/AAAAAAAAAAAAAAAAAAAAAAAAAAAAIQAAABgAAAAUAAAARSMAAIoXAABZJgAAnRoAABAAAAAmAAAACAAAAP//////////"/>
              </a:ext>
            </a:extLst>
          </p:cNvSpPr>
          <p:nvPr/>
        </p:nvSpPr>
        <p:spPr>
          <a:xfrm>
            <a:off x="5733415" y="3826510"/>
            <a:ext cx="500380" cy="499745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 cap="flat" cmpd="sng" algn="ctr">
            <a:solidFill>
              <a:srgbClr val="D1B6E1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 8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x6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yQAAMsXAABfJQAAWxoAABAgAAAmAAAACAAAAP//////////"/>
              </a:ext>
            </a:extLst>
          </p:cNvSpPr>
          <p:nvPr/>
        </p:nvSpPr>
        <p:spPr>
          <a:xfrm>
            <a:off x="5892165" y="3867785"/>
            <a:ext cx="18288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2</a:t>
            </a:r>
            <a:endParaRPr lang="en-us" sz="2620" cap="none"/>
          </a:p>
        </p:txBody>
      </p:sp>
      <p:sp>
        <p:nvSpPr>
          <p:cNvPr id="11" name="Text 9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x6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icAAAIYAAC6NgAARxwAABAAAAAmAAAACAAAAP//////////"/>
              </a:ext>
            </a:extLst>
          </p:cNvSpPr>
          <p:nvPr/>
        </p:nvSpPr>
        <p:spPr>
          <a:xfrm>
            <a:off x="6455410" y="3902710"/>
            <a:ext cx="244094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Инструменты тестирования</a:t>
            </a:r>
            <a:endParaRPr lang="en-us" sz="2185" cap="none"/>
          </a:p>
        </p:txBody>
      </p:sp>
      <p:sp>
        <p:nvSpPr>
          <p:cNvPr id="12" name="Text 10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x6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icAABkdAAC6NgAAqCMAABAAAAAmAAAACAAAAP//////////"/>
              </a:ext>
            </a:extLst>
          </p:cNvSpPr>
          <p:nvPr/>
        </p:nvSpPr>
        <p:spPr>
          <a:xfrm>
            <a:off x="6455410" y="4730115"/>
            <a:ext cx="244094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Выбор инструментария имеет прямое влияние на повторяемость.</a:t>
            </a:r>
            <a:endParaRPr lang="en-us" cap="none"/>
          </a:p>
        </p:txBody>
      </p:sp>
      <p:sp>
        <p:nvSpPr>
          <p:cNvPr id="13" name="Shape 11"/>
          <p:cNvSpPr>
            <a:extLst>
              <a:ext uri="smNativeData">
                <pr:smNativeData xmlns:pr="smNativeData" xmlns="smNativeData" val="SMDATA_15_BRb6ZRMAAAAlAAAAZQAAAA0AAAAAkAAAAEgAAACQAAAASAAAAAAAAAAAAAAAAAAAAAEAAABQAAAAmpmZmZmZ2T8AAAAAAAAAAAAAAAAAAOA/AAAAAAAA4D8AAAAAAADgPwAAAAAAAOA/AAAAAAAA4D8AAAAAAADgPwAAAAAAAOA/AAAAAAAA4D8CAAAAjAAAAAEAAAAAAAAA69D7AP///wgAAAAAAAAAAAAAAAAAAAAAAAAAAAAAAAAAAAAAeAAAAAEAAABAAAAAAAAAAAAAAABaAAAAAAAAAAAAAAAAAAAAAAAAAAAAAAAAAAAAAAAAAAAAAAAAAAAAAAAAAAAAAAAAAAAAAAAAAAAAAAAAAAAAAAAAAAAAAAAAAAAAFAAAADwAAAABAAAAAAAAANG24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9D7AP///wEAAAAAAAAAAAAAAAAAAAAAAAAAAAAAAAAAAAAAAAAAANG24QB/f38A5+bmA8zMzADAwP8Af39/AAAAAAAAAAAAAAAAAAAAAAAAAAAAIQAAABgAAAAUAAAAGDgAAIoXAAAsOwAAnRoAABAAAAAmAAAACAAAAP//////////"/>
              </a:ext>
            </a:extLst>
          </p:cNvSpPr>
          <p:nvPr/>
        </p:nvSpPr>
        <p:spPr>
          <a:xfrm>
            <a:off x="9118600" y="3826510"/>
            <a:ext cx="500380" cy="499745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 cap="flat" cmpd="sng" algn="ctr">
            <a:solidFill>
              <a:srgbClr val="D1B6E1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Text 12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E3NT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jkAAMsXAAAyOgAAWxoAABAgAAAmAAAACAAAAP//////////"/>
              </a:ext>
            </a:extLst>
          </p:cNvSpPr>
          <p:nvPr/>
        </p:nvSpPr>
        <p:spPr>
          <a:xfrm>
            <a:off x="9277350" y="3867785"/>
            <a:ext cx="18288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3</a:t>
            </a:r>
            <a:endParaRPr lang="en-us" sz="2620" cap="none"/>
          </a:p>
        </p:txBody>
      </p:sp>
      <p:sp>
        <p:nvSpPr>
          <p:cNvPr id="15" name="Text 13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MEM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TwAAAIYAACNSwAAJRoAABAgAAAmAAAACAAAAP//////////"/>
              </a:ext>
            </a:extLst>
          </p:cNvSpPr>
          <p:nvPr/>
        </p:nvSpPr>
        <p:spPr>
          <a:xfrm>
            <a:off x="9840595" y="3902710"/>
            <a:ext cx="244094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Автоматизация</a:t>
            </a:r>
            <a:endParaRPr lang="en-us" sz="2185" cap="none"/>
          </a:p>
        </p:txBody>
      </p:sp>
      <p:sp>
        <p:nvSpPr>
          <p:cNvPr id="16" name="Text 14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sDAR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TwAAPYaAACNSwAAtSMAABAAAAAmAAAACAAAAP//////////"/>
              </a:ext>
            </a:extLst>
          </p:cNvSpPr>
          <p:nvPr/>
        </p:nvSpPr>
        <p:spPr>
          <a:xfrm>
            <a:off x="9840595" y="4382770"/>
            <a:ext cx="244094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Автоматизированные тесты обеспечивают повышенную повторяемость.</a:t>
            </a:r>
            <a:endParaRPr lang="en-us" cap="none"/>
          </a:p>
        </p:txBody>
      </p:sp>
      <p:sp>
        <p:nvSpPr>
          <p:cNvPr id="17" name="Text 15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MBG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D8lAACOSwAAbicAABAgAAAmAAAACAAAAP//////////"/>
              </a:ext>
            </a:extLst>
          </p:cNvSpPr>
          <p:nvPr/>
        </p:nvSpPr>
        <p:spPr>
          <a:xfrm>
            <a:off x="2348230" y="6054725"/>
            <a:ext cx="9933940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w4AALcDAAAnPAAAPwYAABAgAAAmAAAACAAAAP//////////"/>
              </a:ext>
            </a:extLst>
          </p:cNvSpPr>
          <p:nvPr/>
        </p:nvSpPr>
        <p:spPr>
          <a:xfrm>
            <a:off x="2407285" y="603885"/>
            <a:ext cx="737108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3240"/>
              </a:lnSpc>
              <a:buNone/>
            </a:pPr>
            <a:r>
              <a:rPr lang="en-us" sz="2590" b="1" cap="none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Как повысить повторяемость тестирования</a:t>
            </a:r>
            <a:endParaRPr lang="en-us" sz="2590" cap="none"/>
          </a:p>
        </p:txBody>
      </p:sp>
      <p:pic>
        <p:nvPicPr>
          <p:cNvPr id="5" name="Image 1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lG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UbAADzCAAAej4AAJ0c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473575" y="1454785"/>
            <a:ext cx="5682615" cy="31965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2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w4AAHsfAAC9IAAAsyMAABAAAAAmAAAACAAAAP//////////"/>
              </a:ext>
            </a:extLst>
          </p:cNvSpPr>
          <p:nvPr/>
        </p:nvSpPr>
        <p:spPr>
          <a:xfrm>
            <a:off x="2407285" y="5117465"/>
            <a:ext cx="291465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b="1" cap="none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Структурирование тестов</a:t>
            </a:r>
            <a:endParaRPr lang="en-us" sz="2160" cap="none"/>
          </a:p>
        </p:txBody>
      </p:sp>
      <p:sp>
        <p:nvSpPr>
          <p:cNvPr id="7" name="Text 3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w4AAA0lAAC9IAAAsi0AABAAAAAmAAAACAAAAP//////////"/>
              </a:ext>
            </a:extLst>
          </p:cNvSpPr>
          <p:nvPr/>
        </p:nvSpPr>
        <p:spPr>
          <a:xfrm>
            <a:off x="2407285" y="6022975"/>
            <a:ext cx="2914650" cy="14052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65"/>
              </a:lnSpc>
              <a:buNone/>
            </a:pPr>
            <a:r>
              <a:rPr lang="en-us" sz="1725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Правильное разделение на модули и функции снижает сложность и упрощает повторное использование.</a:t>
            </a:r>
            <a:endParaRPr lang="en-us" sz="1725" cap="none"/>
          </a:p>
        </p:txBody>
      </p:sp>
      <p:sp>
        <p:nvSpPr>
          <p:cNvPr id="8" name="Text 4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CQAAHsfAAACNgAAsyMAABAAAAAmAAAACAAAAP//////////"/>
              </a:ext>
            </a:extLst>
          </p:cNvSpPr>
          <p:nvPr/>
        </p:nvSpPr>
        <p:spPr>
          <a:xfrm>
            <a:off x="5864860" y="5117465"/>
            <a:ext cx="291465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b="1" cap="none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Разработка по шаблонам</a:t>
            </a:r>
            <a:endParaRPr lang="en-us" sz="2160" cap="none"/>
          </a:p>
        </p:txBody>
      </p:sp>
      <p:sp>
        <p:nvSpPr>
          <p:cNvPr id="9" name="Text 5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cfO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CQAAA0lAAACNgAAsi0AABAAAAAmAAAACAAAAP//////////"/>
              </a:ext>
            </a:extLst>
          </p:cNvSpPr>
          <p:nvPr/>
        </p:nvSpPr>
        <p:spPr>
          <a:xfrm>
            <a:off x="5864860" y="6022975"/>
            <a:ext cx="2914650" cy="14052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65"/>
              </a:lnSpc>
              <a:buNone/>
            </a:pPr>
            <a:r>
              <a:rPr lang="en-us" sz="1725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Использование шаблонов и образцовых решений облегчает разработку повторяющихся тестов.</a:t>
            </a:r>
            <a:endParaRPr lang="en-us" sz="1725" cap="none"/>
          </a:p>
        </p:txBody>
      </p:sp>
      <p:sp>
        <p:nvSpPr>
          <p:cNvPr id="10" name="Text 6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ZqlR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TkAAHsfAABHSwAAsyMAABAAAAAmAAAACAAAAP//////////"/>
              </a:ext>
            </a:extLst>
          </p:cNvSpPr>
          <p:nvPr/>
        </p:nvSpPr>
        <p:spPr>
          <a:xfrm>
            <a:off x="9322435" y="5117465"/>
            <a:ext cx="291465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b="1" cap="none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Стандартизация процесса</a:t>
            </a:r>
            <a:endParaRPr lang="en-us" sz="2160" cap="none"/>
          </a:p>
        </p:txBody>
      </p:sp>
      <p:sp>
        <p:nvSpPr>
          <p:cNvPr id="11" name="Text 7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4kn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TkAAA0lAABHSwAAsi0AABAAAAAmAAAACAAAAP//////////"/>
              </a:ext>
            </a:extLst>
          </p:cNvSpPr>
          <p:nvPr/>
        </p:nvSpPr>
        <p:spPr>
          <a:xfrm>
            <a:off x="9322435" y="6022975"/>
            <a:ext cx="2914650" cy="14052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65"/>
              </a:lnSpc>
              <a:buNone/>
            </a:pPr>
            <a:r>
              <a:rPr lang="en-us" sz="1725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Установление стандартов и практик способствует улучшению повторяемости тестирования.</a:t>
            </a:r>
            <a:endParaRPr lang="en-us" sz="1725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IkHAACOSwAAqQwAABAAAAAmAAAACAAAAP//////////"/>
              </a:ext>
            </a:extLst>
          </p:cNvSpPr>
          <p:nvPr/>
        </p:nvSpPr>
        <p:spPr>
          <a:xfrm>
            <a:off x="2348230" y="1224915"/>
            <a:ext cx="9933940" cy="833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Инструменты для повышения повторяемости тестирования</a:t>
            </a:r>
            <a:endParaRPr lang="en-us" sz="2620" cap="none"/>
          </a:p>
        </p:txBody>
      </p:sp>
      <p:pic>
        <p:nvPicPr>
          <p:cNvPr id="5" name="Image 1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OMjAABlDwAAHTYAAJ4h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833745" y="2502535"/>
            <a:ext cx="2962910" cy="2962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Shape 2"/>
          <p:cNvSpPr>
            <a:extLst>
              <a:ext uri="smNativeData">
                <pr:smNativeData xmlns:pr="smNativeData" xmlns="smNativeData" val="SMDATA_15_BRb6ZRMAAAAlAAAAZQAAAA0AAAAAkAAAAEgAAACQAAAASAAAAAAAAAAAAAAAAAAAAAEAAABQAAAARMAhVKnZwz8AAAAAAAAAAA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YdRv8eAAAAaAAAAAAAAAAAAAAAAAAAAAAAAAAAAAAAECcAABAnAAAAAAAAAAAAAAAAAAAAAAAAAAAAAAAAAABc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CgjAACOSwAAFysAABAAAAAmAAAACAAAAP//////////"/>
              </a:ext>
            </a:extLst>
          </p:cNvSpPr>
          <p:nvPr/>
        </p:nvSpPr>
        <p:spPr>
          <a:xfrm>
            <a:off x="2348230" y="5715000"/>
            <a:ext cx="9933940" cy="1289685"/>
          </a:xfrm>
          <a:prstGeom prst="roundRect">
            <a:avLst>
              <a:gd name="adj" fmla="val 7754"/>
            </a:avLst>
          </a:prstGeom>
          <a:noFill/>
          <a:ln w="7620" cap="flat" cmpd="sng" algn="ctr">
            <a:solidFill>
              <a:srgbClr val="000000">
                <a:alpha val="8000"/>
              </a:srgbClr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Shape 3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EAAAAAAAAA////AP///whh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L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fg4AADQjAACCSwAAHycAABAAAAAmAAAACAAAAP//////////"/>
              </a:ext>
            </a:extLst>
          </p:cNvSpPr>
          <p:nvPr/>
        </p:nvSpPr>
        <p:spPr>
          <a:xfrm>
            <a:off x="2355850" y="5722620"/>
            <a:ext cx="9918700" cy="636905"/>
          </a:xfrm>
          <a:prstGeom prst="rect">
            <a:avLst/>
          </a:prstGeom>
          <a:solidFill>
            <a:srgbClr val="FFFFFF">
              <a:alpha val="3000"/>
            </a:srgbClr>
          </a:solidFill>
          <a:ln>
            <a:noFill/>
          </a:ln>
          <a:effectLst/>
        </p:spPr>
      </p:sp>
      <p:sp>
        <p:nvSpPr>
          <p:cNvPr id="8" name="Text 4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jNdw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3A8AABIkAACcKwAAQiYAABAgAAAmAAAACAAAAP//////////"/>
              </a:ext>
            </a:extLst>
          </p:cNvSpPr>
          <p:nvPr/>
        </p:nvSpPr>
        <p:spPr>
          <a:xfrm>
            <a:off x="2578100" y="5863590"/>
            <a:ext cx="451104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Инструмент автоматизации тестирования</a:t>
            </a:r>
            <a:endParaRPr lang="en-us" cap="none"/>
          </a:p>
        </p:txBody>
      </p:sp>
      <p:sp>
        <p:nvSpPr>
          <p:cNvPr id="9" name="Text 5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CHd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BIkAAAkSgAAQiYAABAgAAAmAAAACAAAAP//////////"/>
              </a:ext>
            </a:extLst>
          </p:cNvSpPr>
          <p:nvPr/>
        </p:nvSpPr>
        <p:spPr>
          <a:xfrm>
            <a:off x="7541260" y="5863590"/>
            <a:ext cx="451104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Средства Virtual Test Machines</a:t>
            </a:r>
            <a:endParaRPr lang="en-us" cap="none"/>
          </a:p>
        </p:txBody>
      </p:sp>
      <p:sp>
        <p:nvSpPr>
          <p:cNvPr id="10" name="Shape 6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EAAAAAAAAAAAAAAP///whh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hAc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B/f38A5+bmA8zMzADAwP8Af39/AAAAAAAAAAAAAAAAAAAAAAAAAAAAIQAAABgAAAAUAAAAfg4AAB8nAACCSwAACysAABAAAAAmAAAACAAAAP//////////"/>
              </a:ext>
            </a:extLst>
          </p:cNvSpPr>
          <p:nvPr/>
        </p:nvSpPr>
        <p:spPr>
          <a:xfrm>
            <a:off x="2355850" y="6359525"/>
            <a:ext cx="9918700" cy="637540"/>
          </a:xfrm>
          <a:prstGeom prst="rect">
            <a:avLst/>
          </a:prstGeom>
          <a:solidFill>
            <a:srgbClr val="000000">
              <a:alpha val="3000"/>
            </a:srgbClr>
          </a:solidFill>
          <a:ln>
            <a:noFill/>
          </a:ln>
          <a:effectLst/>
        </p:spPr>
      </p:sp>
      <p:sp>
        <p:nvSpPr>
          <p:cNvPr id="11" name="Text 7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OZFw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3A8AAP0nAACcKwAALSoAABAgAAAmAAAACAAAAP//////////"/>
              </a:ext>
            </a:extLst>
          </p:cNvSpPr>
          <p:nvPr/>
        </p:nvSpPr>
        <p:spPr>
          <a:xfrm>
            <a:off x="2578100" y="6500495"/>
            <a:ext cx="451104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Тестовые фреймворки</a:t>
            </a:r>
            <a:endParaRPr lang="en-us" cap="none"/>
          </a:p>
        </p:txBody>
      </p:sp>
      <p:sp>
        <p:nvSpPr>
          <p:cNvPr id="12" name="Text 8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KlFw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P0nAAAkSgAALSoAABAgAAAmAAAACAAAAP//////////"/>
              </a:ext>
            </a:extLst>
          </p:cNvSpPr>
          <p:nvPr/>
        </p:nvSpPr>
        <p:spPr>
          <a:xfrm>
            <a:off x="7541260" y="6500495"/>
            <a:ext cx="451104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Инструменты отладки и профилирования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Pq4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gBYAAKA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2Kn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BsAAAIGAADgVAAARwoAABAAAAAmAAAACAAAAP//////////"/>
              </a:ext>
            </a:extLst>
          </p:cNvSpPr>
          <p:nvPr/>
        </p:nvSpPr>
        <p:spPr>
          <a:xfrm>
            <a:off x="4490720" y="976630"/>
            <a:ext cx="930656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Практические примеры использования инструментов для повышения повторяемости тестирования</a:t>
            </a:r>
            <a:endParaRPr lang="en-us" sz="2185" cap="none"/>
          </a:p>
        </p:txBody>
      </p:sp>
      <p:pic>
        <p:nvPicPr>
          <p:cNvPr id="6" name="Image 2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4jQSm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AbAADRCwAAdiIAAMAW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490720" y="1920875"/>
            <a:ext cx="1111250" cy="177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 2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rp5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C8NAACXOgAAUQ8AABAgAAAmAAAACAAAAP//////////"/>
              </a:ext>
            </a:extLst>
          </p:cNvSpPr>
          <p:nvPr/>
        </p:nvSpPr>
        <p:spPr>
          <a:xfrm>
            <a:off x="5935345" y="2143125"/>
            <a:ext cx="358902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AF41F0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Настройка тестовых сред</a:t>
            </a:r>
            <a:endParaRPr lang="en-us" sz="2185" cap="none"/>
          </a:p>
        </p:txBody>
      </p:sp>
      <p:sp>
        <p:nvSpPr>
          <p:cNvPr id="8" name="Text 3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L6KP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CMQAADgVAAAUxIAABAgAAAmAAAACAAAAP//////////"/>
              </a:ext>
            </a:extLst>
          </p:cNvSpPr>
          <p:nvPr/>
        </p:nvSpPr>
        <p:spPr>
          <a:xfrm>
            <a:off x="5935345" y="2623185"/>
            <a:ext cx="786193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Пример: Использование Docker для создания изолированных тестовых сред.</a:t>
            </a:r>
            <a:endParaRPr lang="en-us" cap="none"/>
          </a:p>
        </p:txBody>
      </p:sp>
      <p:pic>
        <p:nvPicPr>
          <p:cNvPr id="9" name="Image 3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AbAADAFgAAdiIAAK8h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4490720" y="3698240"/>
            <a:ext cx="1111250" cy="177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 4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CIe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B4YAACyRAAAQRoAABAgAAAmAAAACAAAAP//////////"/>
              </a:ext>
            </a:extLst>
          </p:cNvSpPr>
          <p:nvPr/>
        </p:nvSpPr>
        <p:spPr>
          <a:xfrm>
            <a:off x="5935345" y="3920490"/>
            <a:ext cx="523176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AF41F0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Применение тестовых фреймворков</a:t>
            </a:r>
            <a:endParaRPr lang="en-us" sz="2185" cap="none"/>
          </a:p>
        </p:txBody>
      </p:sp>
      <p:sp>
        <p:nvSpPr>
          <p:cNvPr id="11" name="Text 5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BNd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BIbAADgVAAAch8AABAAAAAmAAAACAAAAP//////////"/>
              </a:ext>
            </a:extLst>
          </p:cNvSpPr>
          <p:nvPr/>
        </p:nvSpPr>
        <p:spPr>
          <a:xfrm>
            <a:off x="5935345" y="4400550"/>
            <a:ext cx="7861935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Пример: Использование JUnit для автоматизированного тестирования Java-приложений.</a:t>
            </a:r>
            <a:endParaRPr lang="en-us" cap="none"/>
          </a:p>
        </p:txBody>
      </p:sp>
      <p:pic>
        <p:nvPicPr>
          <p:cNvPr id="12" name="Image 4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AbAACvIQAAdiIAAJ4s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4490720" y="5475605"/>
            <a:ext cx="1111250" cy="177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 6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Cyeg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A0jAACKQwAAMCUAABAgAAAmAAAACAAAAP//////////"/>
              </a:ext>
            </a:extLst>
          </p:cNvSpPr>
          <p:nvPr/>
        </p:nvSpPr>
        <p:spPr>
          <a:xfrm>
            <a:off x="5935345" y="5697855"/>
            <a:ext cx="504380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AF41F0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Интеграция инструментов отладки</a:t>
            </a:r>
            <a:endParaRPr lang="en-us" sz="2185" cap="none"/>
          </a:p>
        </p:txBody>
      </p:sp>
      <p:sp>
        <p:nvSpPr>
          <p:cNvPr id="14" name="Text 7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B4eQ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AImAADgVAAAYSoAABAAAAAmAAAACAAAAP//////////"/>
              </a:ext>
            </a:extLst>
          </p:cNvSpPr>
          <p:nvPr/>
        </p:nvSpPr>
        <p:spPr>
          <a:xfrm>
            <a:off x="5935345" y="6178550"/>
            <a:ext cx="786193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Пример: Использование Visual Studio Debugger для выявления и устранения ошибок.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CZC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Ph1O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6wLPF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BDAAAAAAAAAFoAAKA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V790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HoKAABgPgAAwA4AABAAAAAmAAAACAAAAP//////////"/>
              </a:ext>
            </a:extLst>
          </p:cNvSpPr>
          <p:nvPr/>
        </p:nvSpPr>
        <p:spPr>
          <a:xfrm>
            <a:off x="833120" y="1703070"/>
            <a:ext cx="930656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Какие проблемы могут возникнуть при повышении повторяемости тестирования</a:t>
            </a:r>
            <a:endParaRPr lang="en-us" sz="2185" cap="none"/>
          </a:p>
        </p:txBody>
      </p:sp>
      <p:sp>
        <p:nvSpPr>
          <p:cNvPr id="6" name="Shape 2"/>
          <p:cNvSpPr>
            <a:extLst>
              <a:ext uri="smNativeData">
                <pr:smNativeData xmlns:pr="smNativeData" xmlns="smNativeData" val="SMDATA_15_BRb6ZRMAAAAlAAAAZQAAAA0AAAAAkAAAAEgAAACQAAAASAAAAAAAAAAAAAAAAAAAAAEAAABQAAAAMbYQ5KCEuT8AAAAAAAAAAAAAAAAAAOA/AAAAAAAA4D8AAAAAAADgPwAAAAAAAOA/AAAAAAAA4D8AAAAAAADgPwAAAAAAAOA/AAAAAAAA4D8CAAAAjAAAAAEAAAAAAAAA69D7AP///wgAAAAAAAAAAAAAAAAAAAAAAAAAAAAAAAAAAAAAeAAAAAEAAABAAAAAAAAAAAAAAABaAAAAAAAAAAAAAAAAAAAAAAAAAAAAAAAAAAAAAAAAAAAAAAAAAAAAAAAAAAAAAAAAAAAAAAAAAAAAAAAAAAAAAAAAAAAAAAAAAAAAFAAAADwAAAABAAAAAAAAANG24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xkT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9D7AP///wEAAAAAAAAAAAAAAAAAAAAAAAAAAAAAAAAAAAAAAAAAANG24QB/f38A5+bmA8zMzADAwP8Af39/AAAAAAAAAAAAAAAAAAAAAAAAAAAAIQAAABgAAAAUAAAAIAUAAEkQAAARIQAAoBwAABAAAAAmAAAACAAAAP//////////"/>
              </a:ext>
            </a:extLst>
          </p:cNvSpPr>
          <p:nvPr/>
        </p:nvSpPr>
        <p:spPr>
          <a:xfrm>
            <a:off x="833120" y="2647315"/>
            <a:ext cx="4542155" cy="2005965"/>
          </a:xfrm>
          <a:prstGeom prst="roundRect">
            <a:avLst>
              <a:gd name="adj" fmla="val 4984"/>
            </a:avLst>
          </a:prstGeom>
          <a:solidFill>
            <a:srgbClr val="EBD0FB"/>
          </a:solidFill>
          <a:ln w="7620" cap="flat" cmpd="sng" algn="ctr">
            <a:solidFill>
              <a:srgbClr val="D1B6E1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Text 3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lLwt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gYAALMRAABlGgAA1hMAABAgAAAmAAAACAAAAP//////////"/>
              </a:ext>
            </a:extLst>
          </p:cNvSpPr>
          <p:nvPr/>
        </p:nvSpPr>
        <p:spPr>
          <a:xfrm>
            <a:off x="1062990" y="2877185"/>
            <a:ext cx="322770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Сложность поддержки</a:t>
            </a:r>
            <a:endParaRPr lang="en-us" sz="2185" cap="none"/>
          </a:p>
        </p:txBody>
      </p:sp>
      <p:sp>
        <p:nvSpPr>
          <p:cNvPr id="8" name="Text 4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tyg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gYAAKgUAACnHwAABxkAABAAAAAmAAAACAAAAP//////////"/>
              </a:ext>
            </a:extLst>
          </p:cNvSpPr>
          <p:nvPr/>
        </p:nvSpPr>
        <p:spPr>
          <a:xfrm>
            <a:off x="1062990" y="3357880"/>
            <a:ext cx="408241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Увеличение сложности обслуживания автотестов при изменениях в приложении.</a:t>
            </a:r>
            <a:endParaRPr lang="en-us" cap="none"/>
          </a:p>
        </p:txBody>
      </p:sp>
      <p:sp>
        <p:nvSpPr>
          <p:cNvPr id="9" name="Shape 5"/>
          <p:cNvSpPr>
            <a:extLst>
              <a:ext uri="smNativeData">
                <pr:smNativeData xmlns:pr="smNativeData" xmlns="smNativeData" val="SMDATA_15_BRb6ZRMAAAAlAAAAZQAAAA0AAAAAkAAAAEgAAACQAAAASAAAAAAAAAAAAAAAAAAAAAEAAABQAAAAMbYQ5KCEuT8AAAAAAAAAAAAAAAAAAOA/AAAAAAAA4D8AAAAAAADgPwAAAAAAAOA/AAAAAAAA4D8AAAAAAADgPwAAAAAAAOA/AAAAAAAA4D8CAAAAjAAAAAEAAAAAAAAA69D7AP///wgAAAAAAAAAAAAAAAAAAAAAAAAAAAAAAAAAAAAAeAAAAAEAAABAAAAAAAAAAAAAAABaAAAAAAAAAAAAAAAAAAAAAAAAAAAAAAAAAAAAAAAAAAAAAAAAAAAAAAAAAAAAAAAAAAAAAAAAAAAAAAAAAAAAAAAAAAAAAAAAAAAAFAAAADwAAAABAAAAAAAAANG24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Vos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9D7AP///wEAAAAAAAAAAAAAAAAAAAAAAAAAAAAAAAAAAAAAAAAAANG24QB/f38A5+bmA8zMzADAwP8Af39/AAAAAAAAAAAAAAAAAAAAAAAAAAAAIQAAABgAAAAUAAAAbyIAAEkQAABgPgAAoBwAABAAAAAmAAAACAAAAP//////////"/>
              </a:ext>
            </a:extLst>
          </p:cNvSpPr>
          <p:nvPr/>
        </p:nvSpPr>
        <p:spPr>
          <a:xfrm>
            <a:off x="5597525" y="2647315"/>
            <a:ext cx="4542155" cy="2005965"/>
          </a:xfrm>
          <a:prstGeom prst="roundRect">
            <a:avLst>
              <a:gd name="adj" fmla="val 4984"/>
            </a:avLst>
          </a:prstGeom>
          <a:solidFill>
            <a:srgbClr val="EBD0FB"/>
          </a:solidFill>
          <a:ln w="7620" cap="flat" cmpd="sng" algn="ctr">
            <a:solidFill>
              <a:srgbClr val="D1B6E1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 6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WDIe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SMAALMRAAD/NgAA1hMAABAgAAAmAAAACAAAAP//////////"/>
              </a:ext>
            </a:extLst>
          </p:cNvSpPr>
          <p:nvPr/>
        </p:nvSpPr>
        <p:spPr>
          <a:xfrm>
            <a:off x="5827395" y="2877185"/>
            <a:ext cx="311277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Высокая зависимость</a:t>
            </a:r>
            <a:endParaRPr lang="en-us" sz="2185" cap="none"/>
          </a:p>
        </p:txBody>
      </p:sp>
      <p:sp>
        <p:nvSpPr>
          <p:cNvPr id="11" name="Text 7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/X96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SMAAKgUAAD2PAAANxsAABAAAAAmAAAACAAAAP//////////"/>
              </a:ext>
            </a:extLst>
          </p:cNvSpPr>
          <p:nvPr/>
        </p:nvSpPr>
        <p:spPr>
          <a:xfrm>
            <a:off x="5827395" y="3357880"/>
            <a:ext cx="408241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Расширение автотестов может привести к повышенной зависимости от инфраструктуры.</a:t>
            </a:r>
            <a:endParaRPr lang="en-us" cap="none"/>
          </a:p>
        </p:txBody>
      </p:sp>
      <p:sp>
        <p:nvSpPr>
          <p:cNvPr id="12" name="Shape 8"/>
          <p:cNvSpPr>
            <a:extLst>
              <a:ext uri="smNativeData">
                <pr:smNativeData xmlns:pr="smNativeData" xmlns="smNativeData" val="SMDATA_15_BRb6ZRMAAAAlAAAAZQAAAA0AAAAAkAAAAEgAAACQAAAASAAAAAAAAAAAAAAAAAAAAAEAAABQAAAA3sg88gcDvz8AAAAAAAAAAAAAAAAAAOA/AAAAAAAA4D8AAAAAAADgPwAAAAAAAOA/AAAAAAAA4D8AAAAAAADgPwAAAAAAAOA/AAAAAAAA4D8CAAAAjAAAAAEAAAAAAAAA69D7AP///wgAAAAAAAAAAAAAAAAAAAAAAAAAAAAAAAAAAAAAeAAAAAEAAABAAAAAAAAAAAAAAABaAAAAAAAAAAAAAAAAAAAAAAAAAAAAAAAAAAAAAAAAAAAAAAAAAAAAAAAAAAAAAAAAAAAAAAAAAAAAAAAAAAAAAAAAAAAAAAAAAAAAFAAAADwAAAABAAAAAAAAANG24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RXhS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9D7AP///wEAAAAAAAAAAAAAAAAAAAAAAAAAAAAAAAAAAAAAAAAAANG24QB/f38A5+bmA8zMzADAwP8Af39/AAAAAAAAAAAAAAAAAAAAAAAAAAAAIQAAABgAAAAUAAAAIAUAAP4dAABgPgAAJigAABAAAAAmAAAACAAAAP//////////"/>
              </a:ext>
            </a:extLst>
          </p:cNvSpPr>
          <p:nvPr/>
        </p:nvSpPr>
        <p:spPr>
          <a:xfrm>
            <a:off x="833120" y="4875530"/>
            <a:ext cx="9306560" cy="1651000"/>
          </a:xfrm>
          <a:prstGeom prst="roundRect">
            <a:avLst>
              <a:gd name="adj" fmla="val 6057"/>
            </a:avLst>
          </a:prstGeom>
          <a:solidFill>
            <a:srgbClr val="EBD0FB"/>
          </a:solidFill>
          <a:ln w="7620" cap="flat" cmpd="sng" algn="ctr">
            <a:solidFill>
              <a:srgbClr val="D1B6E1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Text 9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Q9eE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gYAAGgfAAAWGwAAiyEAABAgAAAmAAAACAAAAP//////////"/>
              </a:ext>
            </a:extLst>
          </p:cNvSpPr>
          <p:nvPr/>
        </p:nvSpPr>
        <p:spPr>
          <a:xfrm>
            <a:off x="1062990" y="5105400"/>
            <a:ext cx="334010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Обучение и подготовка</a:t>
            </a:r>
            <a:endParaRPr lang="en-us" sz="2185" cap="none"/>
          </a:p>
        </p:txBody>
      </p:sp>
      <p:sp>
        <p:nvSpPr>
          <p:cNvPr id="14" name="Text 10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0iFt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gYAAF0iAAD2PAAAvCYAABAAAAAmAAAACAAAAP//////////"/>
              </a:ext>
            </a:extLst>
          </p:cNvSpPr>
          <p:nvPr/>
        </p:nvSpPr>
        <p:spPr>
          <a:xfrm>
            <a:off x="1062990" y="5586095"/>
            <a:ext cx="884682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Требуется обучение команды на использование инструментария для повышения повторяемости.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X0i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MMFAACOSwAAmAwAABAAAAAmAAAACAAAAP//////////"/>
              </a:ext>
            </a:extLst>
          </p:cNvSpPr>
          <p:nvPr/>
        </p:nvSpPr>
        <p:spPr>
          <a:xfrm>
            <a:off x="2348230" y="936625"/>
            <a:ext cx="9933940" cy="1110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4370"/>
              </a:lnSpc>
              <a:buNone/>
            </a:pPr>
            <a:r>
              <a:rPr lang="en-us" sz="3495" b="1" cap="none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Какие выгоды получает команда от повышения повторяемости тестирования</a:t>
            </a:r>
            <a:endParaRPr lang="en-us" sz="3495" cap="none"/>
          </a:p>
        </p:txBody>
      </p:sp>
      <p:sp>
        <p:nvSpPr>
          <p:cNvPr id="5" name="Text 2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h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AMQAAD6KwAAHBQAABAgAAAmAAAACAAAAP//////////"/>
              </a:ext>
            </a:extLst>
          </p:cNvSpPr>
          <p:nvPr/>
        </p:nvSpPr>
        <p:spPr>
          <a:xfrm>
            <a:off x="2348230" y="2602865"/>
            <a:ext cx="4800600" cy="6661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5245"/>
              </a:lnSpc>
              <a:buNone/>
            </a:pPr>
            <a:r>
              <a:rPr lang="en-us" sz="5245" b="1" cap="none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30%</a:t>
            </a:r>
            <a:endParaRPr lang="en-us" sz="5245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M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qxQAANIVAADBJQAA9BcAABAgAAAmAAAACAAAAP//////////"/>
              </a:ext>
            </a:extLst>
          </p:cNvSpPr>
          <p:nvPr/>
        </p:nvSpPr>
        <p:spPr>
          <a:xfrm>
            <a:off x="3359785" y="354711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Снижение багов</a:t>
            </a:r>
            <a:endParaRPr lang="en-us" sz="2185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L7Kf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MYYAAD6KwAAJh0AABAAAAAmAAAACAAAAP//////////"/>
              </a:ext>
            </a:extLst>
          </p:cNvSpPr>
          <p:nvPr/>
        </p:nvSpPr>
        <p:spPr>
          <a:xfrm>
            <a:off x="2348230" y="4027170"/>
            <a:ext cx="4800600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Уменьшение количества ошибок в приложениях за счет автоматизированных тестов.</a:t>
            </a:r>
            <a:endParaRPr lang="en-us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sJP/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AMQAACOSwAAHBQAABAgAAAmAAAACAAAAP//////////"/>
              </a:ext>
            </a:extLst>
          </p:cNvSpPr>
          <p:nvPr/>
        </p:nvSpPr>
        <p:spPr>
          <a:xfrm>
            <a:off x="7481570" y="2602865"/>
            <a:ext cx="4800600" cy="6661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5245"/>
              </a:lnSpc>
              <a:buNone/>
            </a:pPr>
            <a:r>
              <a:rPr lang="en-us" sz="5245" b="1" cap="none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25</a:t>
            </a:r>
            <a:endParaRPr lang="en-us" sz="5245" cap="none"/>
          </a:p>
        </p:txBody>
      </p:sp>
      <p:sp>
        <p:nvSpPr>
          <p:cNvPr id="9" name="Text 6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ip1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zAAANIVAAA1SQAA9BcAABAgAAAmAAAACAAAAP//////////"/>
              </a:ext>
            </a:extLst>
          </p:cNvSpPr>
          <p:nvPr/>
        </p:nvSpPr>
        <p:spPr>
          <a:xfrm>
            <a:off x="7863205" y="3547110"/>
            <a:ext cx="403733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Увеличение эффективности</a:t>
            </a:r>
            <a:endParaRPr lang="en-us" sz="2185" cap="none"/>
          </a:p>
        </p:txBody>
      </p:sp>
      <p:sp>
        <p:nvSpPr>
          <p:cNvPr id="10" name="Text 7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s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MYYAACOSwAAJh0AABAAAAAmAAAACAAAAP//////////"/>
              </a:ext>
            </a:extLst>
          </p:cNvSpPr>
          <p:nvPr/>
        </p:nvSpPr>
        <p:spPr>
          <a:xfrm>
            <a:off x="7481570" y="4027170"/>
            <a:ext cx="4800600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Повышение скорости и качества тестирования благодаря автоматизации.</a:t>
            </a:r>
            <a:endParaRPr lang="en-us" cap="none"/>
          </a:p>
        </p:txBody>
      </p:sp>
      <p:pic>
        <p:nvPicPr>
          <p:cNvPr id="11" name="Image 1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UfAACvHgAAizoAAN0s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113655" y="4987925"/>
            <a:ext cx="4403090" cy="23050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EAAAAAAAAA////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c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KPTw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AYIAACeMAAATAwAABAgAAAmAAAACAAAAP//////////"/>
              </a:ext>
            </a:extLst>
          </p:cNvSpPr>
          <p:nvPr/>
        </p:nvSpPr>
        <p:spPr>
          <a:xfrm>
            <a:off x="2348230" y="1304290"/>
            <a:ext cx="555498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FF75D3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Заключение</a:t>
            </a:r>
            <a:endParaRPr lang="en-us" sz="4370" cap="none"/>
          </a:p>
        </p:txBody>
      </p:sp>
      <p:sp>
        <p:nvSpPr>
          <p:cNvPr id="5" name="Text 2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uVTw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AgPAACOSwAANxEAABAgAAAmAAAACAAAAP//////////"/>
              </a:ext>
            </a:extLst>
          </p:cNvSpPr>
          <p:nvPr/>
        </p:nvSpPr>
        <p:spPr>
          <a:xfrm>
            <a:off x="2348230" y="2443480"/>
            <a:ext cx="9933940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endParaRPr lang="en-us" cap="none"/>
          </a:p>
        </p:txBody>
      </p:sp>
      <p:pic>
        <p:nvPicPr>
          <p:cNvPr id="6" name="Image 1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wrVyh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IOAADBEgAALhEAAH0V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348230" y="3048635"/>
            <a:ext cx="444500" cy="444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 3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hDM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NsWAABzIQAAIBsAABAAAAAmAAAACAAAAP//////////"/>
              </a:ext>
            </a:extLst>
          </p:cNvSpPr>
          <p:nvPr/>
        </p:nvSpPr>
        <p:spPr>
          <a:xfrm>
            <a:off x="2348230" y="3715385"/>
            <a:ext cx="308927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Успешная реализация</a:t>
            </a:r>
            <a:endParaRPr lang="en-us" sz="2185" cap="none"/>
          </a:p>
        </p:txBody>
      </p:sp>
      <p:sp>
        <p:nvSpPr>
          <p:cNvPr id="8" name="Text 4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L5t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PIbAABzIQAAsSQAABAAAAAmAAAACAAAAP//////////"/>
              </a:ext>
            </a:extLst>
          </p:cNvSpPr>
          <p:nvPr/>
        </p:nvSpPr>
        <p:spPr>
          <a:xfrm>
            <a:off x="2348230" y="4542790"/>
            <a:ext cx="308927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Повышение повторяемости - ключ к успешной автоматизации тестирования и улучшению качества ПО.</a:t>
            </a:r>
            <a:endParaRPr lang="en-us" cap="none"/>
          </a:p>
        </p:txBody>
      </p:sp>
      <p:pic>
        <p:nvPicPr>
          <p:cNvPr id="9" name="Image 2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AjAADBEgAAOyYAAH0V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5770880" y="3048635"/>
            <a:ext cx="443865" cy="444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 5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C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MAANsWAACWNAAA/RgAABAgAAAmAAAACAAAAP//////////"/>
              </a:ext>
            </a:extLst>
          </p:cNvSpPr>
          <p:nvPr/>
        </p:nvSpPr>
        <p:spPr>
          <a:xfrm>
            <a:off x="5770880" y="3715385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Командная работа</a:t>
            </a:r>
            <a:endParaRPr lang="en-us" sz="2185" cap="none"/>
          </a:p>
        </p:txBody>
      </p:sp>
      <p:sp>
        <p:nvSpPr>
          <p:cNvPr id="11" name="Text 6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BG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MAAM8ZAACANgAAjiIAABAAAAAmAAAACAAAAP//////////"/>
              </a:ext>
            </a:extLst>
          </p:cNvSpPr>
          <p:nvPr/>
        </p:nvSpPr>
        <p:spPr>
          <a:xfrm>
            <a:off x="5770880" y="4195445"/>
            <a:ext cx="308864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Процесс повышения повторяемости тестирования требует совместных усилий и координации.</a:t>
            </a:r>
            <a:endParaRPr lang="en-us" cap="none"/>
          </a:p>
        </p:txBody>
      </p:sp>
      <p:pic>
        <p:nvPicPr>
          <p:cNvPr id="12" name="Image 3" descr="preencoded.png"/>
          <p:cNvPicPr>
            <a:picLocks noChangeAspect="1"/>
            <a:extLst>
              <a:ext uri="smNativeData">
                <pr:smNativeData xmlns:pr="smNativeData" xmlns="smNativeData" val="SMDATA_17_BRb6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Bk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04AADBEgAASTsAAH0V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9192895" y="3048635"/>
            <a:ext cx="444500" cy="444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 7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i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TgAANsWAACOSwAAIBsAABAAAAAmAAAACAAAAP//////////"/>
              </a:ext>
            </a:extLst>
          </p:cNvSpPr>
          <p:nvPr/>
        </p:nvSpPr>
        <p:spPr>
          <a:xfrm>
            <a:off x="9192895" y="3715385"/>
            <a:ext cx="308927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72525"/>
                </a:solidFill>
                <a:latin typeface="adonis-web" pitchFamily="0" charset="0"/>
                <a:ea typeface="adonis-web" pitchFamily="0" charset="0"/>
                <a:cs typeface="adonis-web" pitchFamily="0" charset="0"/>
              </a:rPr>
              <a:t>Улучшение результатов</a:t>
            </a:r>
            <a:endParaRPr lang="en-us" sz="2185" cap="none"/>
          </a:p>
        </p:txBody>
      </p:sp>
      <p:sp>
        <p:nvSpPr>
          <p:cNvPr id="14" name="Text 8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U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TgAAPIbAACOSwAA4CYAABAAAAAmAAAACAAAAP//////////"/>
              </a:ext>
            </a:extLst>
          </p:cNvSpPr>
          <p:nvPr/>
        </p:nvSpPr>
        <p:spPr>
          <a:xfrm>
            <a:off x="9192895" y="4542790"/>
            <a:ext cx="3089275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72525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Повышение эффективности и качества тестирования приведет к улучшению конечных результатов разработки.</a:t>
            </a:r>
            <a:endParaRPr lang="en-us" cap="none"/>
          </a:p>
        </p:txBody>
      </p:sp>
      <p:sp>
        <p:nvSpPr>
          <p:cNvPr id="15" name="Text 9"/>
          <p:cNvSpPr>
            <a:extLst>
              <a:ext uri="smNativeData">
                <pr:smNativeData xmlns:pr="smNativeData" xmlns="smNativeData" val="SMDATA_15_BRb6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GooAACOSwAAmioAABAgAAAmAAAACAAAAP//////////"/>
              </a:ext>
            </a:extLst>
          </p:cNvSpPr>
          <p:nvPr/>
        </p:nvSpPr>
        <p:spPr>
          <a:xfrm>
            <a:off x="2348230" y="6569710"/>
            <a:ext cx="993394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darlix</cp:lastModifiedBy>
  <cp:revision>0</cp:revision>
  <dcterms:created xsi:type="dcterms:W3CDTF">2024-03-19T09:43:49Z</dcterms:created>
  <dcterms:modified xsi:type="dcterms:W3CDTF">2024-03-19T22:47:33Z</dcterms:modified>
</cp:coreProperties>
</file>