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notesMasterIdLst>
    <p:notesMasterId r:id="rId6"/>
  </p:notesMasterIdLst>
  <p:sldIdLst>
    <p:sldId id="264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5" r:id="rId15"/>
    <p:sldId id="263" r:id="rId16"/>
  </p:sldIdLst>
  <p:sldSz cx="14630400" cy="8229600"/>
  <p:notesSz cx="8229600" cy="146304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16159542" val="1068" rev64="64" revOS="3"/>
      <pr:smFileRevision xmlns:pr="smNativeData" xmlns="smNativeData" dt="1716159542" val="101"/>
      <pr:guideOptions xmlns:pr="smNativeData" xmlns="smNativeData" dt="1716159542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 snapToObjects="1">
      <p:cViewPr varScale="1">
        <p:scale>
          <a:sx n="77" d="100"/>
          <a:sy n="77" d="100"/>
        </p:scale>
        <p:origin x="459" y="583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6" d="100"/>
        <a:sy n="16" d="100"/>
      </p:scale>
      <p:origin x="0" y="0"/>
    </p:cViewPr>
  </p:sorterViewPr>
  <p:notesViewPr>
    <p:cSldViewPr snapToGrid="0" snapToObjects="1">
      <p:cViewPr>
        <p:scale>
          <a:sx n="77" d="100"/>
          <a:sy n="77" d="100"/>
        </p:scale>
        <p:origin x="459" y="583"/>
      </p:cViewPr>
    </p:cSldViewPr>
  </p:notesViewPr>
  <p:gridSpacing cx="78028800" cy="7802880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ChangeArrowheads="1"/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BIEgAA0wIAABAAAAAmAAAACAAAAD+PAAAAAAAA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wIAABAAAAAmAAAACAAAAD+PAAAAAAAA"/>
              </a:ext>
            </a:extLst>
          </p:cNvSpPr>
          <p:nvPr>
            <p:ph type="dt" idx="10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6A9F43D9-9787-CAB5-C927-61E00D693F34}" type="datetime1">
              <a:t>7/23/19</a:t>
            </a:fld>
          </a:p>
        </p:txBody>
      </p:sp>
      <p:sp>
        <p:nvSpPr>
          <p:cNvPr id="4" name="Slide Image Placeholder 3"/>
          <p:cNvSpPr>
            <a:spLocks noGrp="1" noChangeArrowheads="1"/>
            <a:extLst>
              <a:ext uri="smNativeData">
                <pr:smNativeData xmlns:pr="smNativeData" xmlns="smNativeData" val="SMDATA_15_NoRK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L8PAAD/HwAA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endParaRPr lang="en-us" cap="none"/>
          </a:p>
        </p:txBody>
      </p:sp>
      <p:sp>
        <p:nvSpPr>
          <p:cNvPr id="5" name="Notes Placeholder 4"/>
          <p:cNvSpPr>
            <a:spLocks noGrp="1" noChangeArrowheads="1"/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D8PAAD/Hw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rPr lang="en-us" cap="none"/>
              <a:t>Click to edit Master text styles</a:t>
            </a:r>
            <a:endParaRPr lang="en-us" cap="none"/>
          </a:p>
          <a:p>
            <a:pPr lvl="1"/>
            <a:r>
              <a:rPr lang="en-us" cap="none"/>
              <a:t>Second level</a:t>
            </a:r>
            <a:endParaRPr lang="en-us" cap="none"/>
          </a:p>
          <a:p>
            <a:pPr lvl="2"/>
            <a:r>
              <a:rPr lang="en-us" cap="none"/>
              <a:t>Third level</a:t>
            </a:r>
            <a:endParaRPr lang="en-us" cap="none"/>
          </a:p>
          <a:p>
            <a:pPr lvl="3"/>
            <a:r>
              <a:rPr lang="en-us" cap="none"/>
              <a:t>Fourth level</a:t>
            </a:r>
            <a:endParaRPr lang="en-us" cap="none"/>
          </a:p>
          <a:p>
            <a:pPr lvl="4"/>
            <a:r>
              <a:rPr lang="en-us" cap="none"/>
              <a:t>Fifth level</a:t>
            </a:r>
            <a:endParaRPr lang="en-us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NoRK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G41AABIEgAAQDgAABAAAAAmAAAACAAAAL+PAAD/HwAA"/>
              </a:ext>
            </a:extLst>
          </p:cNvSpPr>
          <p:nvPr>
            <p:ph type="ftr" sz="quarter" idx="11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NoRK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L+PAAD/Hw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42A1EF07-49AF-F419-E119-BF4CA15717EA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NoRK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yfBg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NoRK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25EBDCC2-8CC8-BE2A-8653-7A7F921D702F}" type="slidenum">
              <a:t>1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NoRK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/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5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NoRK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4F468193-DDA2-1377-ECFE-2B22CFB01A7E}" type="slidenum">
              <a:rPr lang="en-us" cap="none"/>
              <a:t>8</a:t>
            </a:fld>
            <a:endParaRPr lang="en-us" cap="none"/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NoRK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NoRK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1CD45E2F-61F1-81A8-BF6C-97FD102249C2}" type="slidenum">
              <a:rPr lang="en-us" cap="none"/>
              <a:t>2</a:t>
            </a:fld>
            <a:endParaRPr lang="en-us" cap="none"/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NoRK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CBi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NoRK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1ABC0FAB-E5F7-E9F9-B904-13AC414A4F46}" type="slidenum">
              <a:rPr lang="en-us" cap="none"/>
              <a:t>3</a:t>
            </a:fld>
            <a:endParaRPr lang="en-us" cap="none"/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NoRK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NoRK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64827C3A-7489-D78A-C73A-82DF327431D7}" type="slidenum">
              <a:rPr lang="en-us" cap="none"/>
              <a:t>4</a:t>
            </a:fld>
            <a:endParaRPr lang="en-us" cap="none"/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NoRK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NoRK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38A28628-66D5-F770-9B1A-9025C8546DC5}" type="slidenum">
              <a:rPr lang="en-us" cap="none"/>
              <a:t>5</a:t>
            </a:fld>
            <a:endParaRPr lang="en-us" cap="none"/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NoRK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SKEQ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NoRK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3C3A7D1A-54D1-6F8B-9F82-A2DE33CC69F7}" type="slidenum">
              <a:rPr lang="en-us" cap="none"/>
              <a:t>6</a:t>
            </a:fld>
            <a:endParaRPr lang="en-us" cap="none"/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NoRK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NoRK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25D02140-0EC8-85D7-8668-F8826F2670AD}" type="slidenum">
              <a:rPr lang="en-us" cap="none"/>
              <a:t>7</a:t>
            </a:fld>
            <a:endParaRPr lang="en-us" cap="none"/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NoRK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NoRK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zYcQ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7C6BAB82-CC91-3E5D-DFD3-3A08E59D296F}" type="slidenum">
              <a:rPr lang="en-us" cap="none"/>
              <a:t>8</a:t>
            </a:fld>
            <a:endParaRPr lang="en-us" cap="none"/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NoRK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NoRK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75E91776-3898-BCE1-D651-CEB4591F209B}" type="slidenum">
              <a:t>1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1"/>
          </a:solidFill>
          <a:effectLst/>
          <a:latin typeface="Calibri Light" pitchFamily="0" charset="0"/>
          <a:ea typeface="Calibri Light" pitchFamily="0" charset="0"/>
          <a:cs typeface="Calibri Light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EAAAAAAAAAUHOM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HOM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EAAAAAAAAA//z1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z1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>
            <a:noFill/>
          </a:ln>
          <a:effectLst/>
        </p:spPr>
      </p:sp>
      <p:pic>
        <p:nvPicPr>
          <p:cNvPr id="4" name="Image 0" descr="preencoded.png"/>
          <p:cNvPicPr>
            <a:picLocks noChangeAspect="1"/>
            <a:extLst>
              <a:ext uri="smNativeData">
                <pr:smNativeData xmlns:pr="smNativeData" xmlns="smNativeData" val="SMDATA_17_NoRK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PT///8AAAAAtCE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2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CCUB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ySMAAFYOAABbWAAAOxQAAAAAAAAmAAAACAAAAP//////////"/>
              </a:ext>
            </a:extLst>
          </p:cNvSpPr>
          <p:nvPr/>
        </p:nvSpPr>
        <p:spPr>
          <a:xfrm>
            <a:off x="5817235" y="2330450"/>
            <a:ext cx="8545830" cy="9582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5" cap="none">
                <a:solidFill>
                  <a:srgbClr val="124E73"/>
                </a:solidFill>
                <a:latin typeface="MuseoModerno" pitchFamily="0" charset="0"/>
                <a:ea typeface="MuseoModerno" pitchFamily="0" charset="0"/>
                <a:cs typeface="MuseoModerno" pitchFamily="0" charset="0"/>
              </a:rPr>
              <a:t>Практическая работа №9</a:t>
            </a:r>
            <a:endParaRPr lang="en-us" sz="6035" cap="none">
              <a:solidFill>
                <a:srgbClr val="124E73"/>
              </a:solidFill>
              <a:latin typeface="MuseoModerno" pitchFamily="0" charset="0"/>
              <a:ea typeface="MuseoModerno" pitchFamily="0" charset="0"/>
              <a:cs typeface="MuseoModerno" pitchFamily="0" charset="0"/>
            </a:endParaRPr>
          </a:p>
          <a:p>
            <a:pPr marL="0" indent="0">
              <a:lnSpc>
                <a:spcPct val="100000"/>
              </a:lnSpc>
              <a:buNone/>
              <a:defRPr lang="en-us" sz="3600" cap="none">
                <a:solidFill>
                  <a:srgbClr val="124E73"/>
                </a:solidFill>
                <a:latin typeface="MuseoModerno" pitchFamily="0" charset="0"/>
                <a:ea typeface="MuseoModerno" pitchFamily="0" charset="0"/>
                <a:cs typeface="MuseoModerno" pitchFamily="0" charset="0"/>
              </a:defRPr>
            </a:pPr>
            <a:r>
              <a:t>Тема: «Тестовые примеры. Классы эквивалентности. Ручное тестирование в MVSTE»</a:t>
            </a:r>
          </a:p>
        </p:txBody>
      </p:sp>
      <p:sp>
        <p:nvSpPr>
          <p:cNvPr id="6" name="Text 4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SkAAGkkAAB1VwAA+CoAAAAAAAAmAAAACAAAAP//////////"/>
              </a:ext>
            </a:extLst>
          </p:cNvSpPr>
          <p:nvPr/>
        </p:nvSpPr>
        <p:spPr>
          <a:xfrm>
            <a:off x="6739255" y="5918835"/>
            <a:ext cx="7477760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r">
              <a:lnSpc>
                <a:spcPts val="2795"/>
              </a:lnSpc>
              <a:buNone/>
            </a:pPr>
            <a:r>
              <a:rPr lang="en-us" cap="none">
                <a:solidFill>
                  <a:srgbClr val="2B415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 Выполнил</a:t>
            </a:r>
            <a:endParaRPr lang="en-us" cap="none">
              <a:solidFill>
                <a:srgbClr val="2B4150"/>
              </a:solidFill>
              <a:latin typeface="Source Sans Pro" pitchFamily="1" charset="0"/>
              <a:ea typeface="Source Sans Pro" pitchFamily="1" charset="0"/>
              <a:cs typeface="Source Sans Pro" pitchFamily="1" charset="0"/>
            </a:endParaRPr>
          </a:p>
          <a:p>
            <a:pPr marL="0" indent="0" algn="r">
              <a:lnSpc>
                <a:spcPts val="2795"/>
              </a:lnSpc>
              <a:buNone/>
              <a:defRPr lang="en-us" cap="none">
                <a:solidFill>
                  <a:srgbClr val="2B415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defRPr>
            </a:pPr>
            <a:r>
              <a:t>студент группы 3ИСП-2</a:t>
            </a:r>
          </a:p>
          <a:p>
            <a:pPr marL="0" indent="0" algn="r">
              <a:lnSpc>
                <a:spcPts val="2795"/>
              </a:lnSpc>
              <a:buNone/>
              <a:defRPr lang="en-us" cap="none">
                <a:solidFill>
                  <a:srgbClr val="2B415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defRPr>
            </a:pPr>
            <a:r>
              <a:t>Сейдалиев А.Э.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EAAAAAAAAAUHOM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HOM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EAAAAAAAAA//z1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z1AP///wEAAAAAAAAAAAAAAAAAAAAAAAAAAAAAAAAAAAAAAAAAAAAAAAB/f38A5+bmA8zMzADAwP8Af39/AAAAAAAAAAAAAAAAAAAAAAAAAAAAIQAAABgAAAAUAAAAAAAAAAAAAAAAWgAAqzIAABAAAAAmAAAACAAAAP//////////"/>
              </a:ext>
            </a:extLst>
          </p:cNvSpPr>
          <p:nvPr/>
        </p:nvSpPr>
        <p:spPr>
          <a:xfrm>
            <a:off x="0" y="0"/>
            <a:ext cx="14630400" cy="8236585"/>
          </a:xfrm>
          <a:prstGeom prst="rect">
            <a:avLst/>
          </a:prstGeom>
          <a:solidFill>
            <a:srgbClr val="FFFCF5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azSr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6A8AAP4UAAAZSgAAoR0AAAAAAAAmAAAACAAAAP//////////"/>
              </a:ext>
            </a:extLst>
          </p:cNvSpPr>
          <p:nvPr/>
        </p:nvSpPr>
        <p:spPr>
          <a:xfrm>
            <a:off x="2585720" y="3412490"/>
            <a:ext cx="9459595" cy="14039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ctr">
              <a:lnSpc>
                <a:spcPct val="100000"/>
              </a:lnSpc>
              <a:buNone/>
              <a:defRPr sz="6400" cap="none"/>
            </a:pPr>
            <a:r>
              <a:rPr lang="en-us" cap="none">
                <a:solidFill>
                  <a:srgbClr val="124E73"/>
                </a:solidFill>
                <a:latin typeface="MuseoModerno" pitchFamily="0" charset="0"/>
                <a:ea typeface="MuseoModerno" pitchFamily="0" charset="0"/>
                <a:cs typeface="MuseoModerno" pitchFamily="0" charset="0"/>
              </a:rPr>
              <a:t>Спасибо за внимание!</a:t>
            </a:r>
            <a:endParaRPr lang="en-us" cap="none">
              <a:solidFill>
                <a:srgbClr val="124E73"/>
              </a:solidFill>
              <a:latin typeface="MuseoModerno" pitchFamily="0" charset="0"/>
              <a:ea typeface="MuseoModerno" pitchFamily="0" charset="0"/>
              <a:cs typeface="MuseoModerno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EAAAAAAAAAUHOM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Q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HOM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EAAAAAAAAA//z1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zHsw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z1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>
            <a:noFill/>
          </a:ln>
          <a:effectLst/>
        </p:spPr>
      </p:sp>
      <p:pic>
        <p:nvPicPr>
          <p:cNvPr id="4" name="Image 0" descr="preencoded.png"/>
          <p:cNvPicPr>
            <a:picLocks noChangeAspect="1"/>
            <a:extLst>
              <a:ext uri="smNativeData">
                <pr:smNativeData xmlns:pr="smNativeData" xmlns="smNativeData" val="SMDATA_17_NoRK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EA4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2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55r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wUAAC4IAABzMwAAEw4AABAgAAAmAAAACAAAAP//////////"/>
              </a:ext>
            </a:extLst>
          </p:cNvSpPr>
          <p:nvPr/>
        </p:nvSpPr>
        <p:spPr>
          <a:xfrm>
            <a:off x="885825" y="1329690"/>
            <a:ext cx="7477760" cy="9582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5" cap="none">
                <a:solidFill>
                  <a:srgbClr val="124E73"/>
                </a:solidFill>
                <a:latin typeface="MuseoModerno" pitchFamily="0" charset="0"/>
                <a:ea typeface="MuseoModerno" pitchFamily="0" charset="0"/>
                <a:cs typeface="MuseoModerno" pitchFamily="0" charset="0"/>
              </a:rPr>
              <a:t>Тестовые примеры</a:t>
            </a:r>
            <a:endParaRPr lang="en-us" sz="6035" cap="none"/>
          </a:p>
        </p:txBody>
      </p:sp>
      <p:sp>
        <p:nvSpPr>
          <p:cNvPr id="6" name="Text 4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t5r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EgUAAOQQAAASMwAAcxcAABAAAAAmAAAACAAAAP//////////"/>
              </a:ext>
            </a:extLst>
          </p:cNvSpPr>
          <p:nvPr/>
        </p:nvSpPr>
        <p:spPr>
          <a:xfrm>
            <a:off x="824230" y="2745740"/>
            <a:ext cx="7477760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2B415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 Тестовые примеры - это конкретные сценарии, используемые для проверки правильности работы программного обеспечения. Они помогают выявить ошибки и гарантировать, что система работает должным образом.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EAAAAAAAAAUHOM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HOM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EAAAAAAAAA//z1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z1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19f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D8JAAABNgAAhQ0AABAgAAAmAAAACAAAAP//////////"/>
              </a:ext>
            </a:extLst>
          </p:cNvSpPr>
          <p:nvPr/>
        </p:nvSpPr>
        <p:spPr>
          <a:xfrm>
            <a:off x="2037715" y="1503045"/>
            <a:ext cx="6741160" cy="6946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>
                <a:solidFill>
                  <a:srgbClr val="124E73"/>
                </a:solidFill>
                <a:latin typeface="MuseoModerno" pitchFamily="0" charset="0"/>
                <a:ea typeface="MuseoModerno" pitchFamily="0" charset="0"/>
                <a:cs typeface="MuseoModerno" pitchFamily="0" charset="0"/>
              </a:rPr>
              <a:t>Классы эквивалентности</a:t>
            </a:r>
            <a:endParaRPr lang="en-us" sz="4370" cap="none"/>
          </a:p>
        </p:txBody>
      </p:sp>
      <p:sp>
        <p:nvSpPr>
          <p:cNvPr id="5" name="Text 3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EAQAAB3TQAAcBIAABAgAAAmAAAACAAAAP//////////"/>
              </a:ext>
            </a:extLst>
          </p:cNvSpPr>
          <p:nvPr/>
        </p:nvSpPr>
        <p:spPr>
          <a:xfrm>
            <a:off x="2037715" y="2641600"/>
            <a:ext cx="10554970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endParaRPr lang="en-us" cap="none"/>
          </a:p>
        </p:txBody>
      </p:sp>
      <p:sp>
        <p:nvSpPr>
          <p:cNvPr id="6" name="Text 4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3y7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FgVAACfHQAAehcAABAgAAAmAAAACAAAAP//////////"/>
              </a:ext>
            </a:extLst>
          </p:cNvSpPr>
          <p:nvPr/>
        </p:nvSpPr>
        <p:spPr>
          <a:xfrm>
            <a:off x="2037715" y="3469640"/>
            <a:ext cx="277749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124E73"/>
                </a:solidFill>
                <a:latin typeface="MuseoModerno" pitchFamily="0" charset="0"/>
                <a:ea typeface="MuseoModerno" pitchFamily="0" charset="0"/>
                <a:cs typeface="MuseoModerno" pitchFamily="0" charset="0"/>
              </a:rPr>
              <a:t>Входные данные</a:t>
            </a:r>
            <a:endParaRPr lang="en-us" sz="2185" cap="none"/>
          </a:p>
        </p:txBody>
      </p:sp>
      <p:sp>
        <p:nvSpPr>
          <p:cNvPr id="7" name="Text 5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NgYAAD0HwAAJigAABAAAAAmAAAACAAAAP//////////"/>
              </a:ext>
            </a:extLst>
          </p:cNvSpPr>
          <p:nvPr/>
        </p:nvSpPr>
        <p:spPr>
          <a:xfrm>
            <a:off x="2037715" y="4038600"/>
            <a:ext cx="3156585" cy="24879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2B415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Классы эквивалентности делят входные данные на группы, обладающие схожими характеристиками. Это позволяет охватить все возможные сценарии тестирования.</a:t>
            </a:r>
            <a:endParaRPr lang="en-us" cap="none"/>
          </a:p>
        </p:txBody>
      </p:sp>
      <p:sp>
        <p:nvSpPr>
          <p:cNvPr id="8" name="Text 6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ViMAAFgVAABsNAAAehcAABAgAAAmAAAACAAAAP//////////"/>
              </a:ext>
            </a:extLst>
          </p:cNvSpPr>
          <p:nvPr/>
        </p:nvSpPr>
        <p:spPr>
          <a:xfrm>
            <a:off x="5744210" y="3469640"/>
            <a:ext cx="277749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124E73"/>
                </a:solidFill>
                <a:latin typeface="MuseoModerno" pitchFamily="0" charset="0"/>
                <a:ea typeface="MuseoModerno" pitchFamily="0" charset="0"/>
                <a:cs typeface="MuseoModerno" pitchFamily="0" charset="0"/>
              </a:rPr>
              <a:t>Ожидаемый вывод</a:t>
            </a:r>
            <a:endParaRPr lang="en-us" sz="2185" cap="none"/>
          </a:p>
        </p:txBody>
      </p:sp>
      <p:sp>
        <p:nvSpPr>
          <p:cNvPr id="9" name="Text 7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ViMAANgYAADANgAAxyMAABAAAAAmAAAACAAAAP//////////"/>
              </a:ext>
            </a:extLst>
          </p:cNvSpPr>
          <p:nvPr/>
        </p:nvSpPr>
        <p:spPr>
          <a:xfrm>
            <a:off x="5744210" y="4038600"/>
            <a:ext cx="3155950" cy="17773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2B415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Каждый класс эквивалентности имеет свой ожидаемый результат, который должен быть успешно проверен при тестировании.</a:t>
            </a:r>
            <a:endParaRPr lang="en-us" cap="none"/>
          </a:p>
        </p:txBody>
      </p:sp>
      <p:sp>
        <p:nvSpPr>
          <p:cNvPr id="10" name="Text 8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joAAFgVAAA4SwAAehcAABAgAAAmAAAACAAAAP//////////"/>
              </a:ext>
            </a:extLst>
          </p:cNvSpPr>
          <p:nvPr/>
        </p:nvSpPr>
        <p:spPr>
          <a:xfrm>
            <a:off x="9450070" y="3469640"/>
            <a:ext cx="277749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124E73"/>
                </a:solidFill>
                <a:latin typeface="MuseoModerno" pitchFamily="0" charset="0"/>
                <a:ea typeface="MuseoModerno" pitchFamily="0" charset="0"/>
                <a:cs typeface="MuseoModerno" pitchFamily="0" charset="0"/>
              </a:rPr>
              <a:t>Оптимизация</a:t>
            </a:r>
            <a:endParaRPr lang="en-us" sz="2185" cap="none"/>
          </a:p>
        </p:txBody>
      </p:sp>
      <p:sp>
        <p:nvSpPr>
          <p:cNvPr id="11" name="Text 9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joAANgYAACMTQAAxyMAABAAAAAmAAAACAAAAP//////////"/>
              </a:ext>
            </a:extLst>
          </p:cNvSpPr>
          <p:nvPr/>
        </p:nvSpPr>
        <p:spPr>
          <a:xfrm>
            <a:off x="9450070" y="4038600"/>
            <a:ext cx="3155950" cy="17773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2B415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Использование классов эквивалентности помогает сократить количество тестовых примеров, охватывая все возможные сценарии.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EAAAAAAAAAUHOM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p4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HOM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EAAAAAAAAA//z1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CnfQ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z1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GYKAABzQAAArA4AABAgAAAmAAAACAAAAP//////////"/>
              </a:ext>
            </a:extLst>
          </p:cNvSpPr>
          <p:nvPr/>
        </p:nvSpPr>
        <p:spPr>
          <a:xfrm>
            <a:off x="2037715" y="1690370"/>
            <a:ext cx="8439150" cy="6946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>
                <a:solidFill>
                  <a:srgbClr val="124E73"/>
                </a:solidFill>
                <a:latin typeface="MuseoModerno" pitchFamily="0" charset="0"/>
                <a:ea typeface="MuseoModerno" pitchFamily="0" charset="0"/>
                <a:cs typeface="MuseoModerno" pitchFamily="0" charset="0"/>
              </a:rPr>
              <a:t>Ручное тестирование в MVSTE</a:t>
            </a:r>
            <a:endParaRPr lang="en-us" sz="4370" cap="none"/>
          </a:p>
        </p:txBody>
      </p:sp>
      <p:sp>
        <p:nvSpPr>
          <p:cNvPr id="5" name="Text 3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GgRAAB3TQAAlxMAABAgAAAmAAAACAAAAP//////////"/>
              </a:ext>
            </a:extLst>
          </p:cNvSpPr>
          <p:nvPr/>
        </p:nvSpPr>
        <p:spPr>
          <a:xfrm>
            <a:off x="2037715" y="2829560"/>
            <a:ext cx="10554970" cy="3549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endParaRPr lang="en-us" cap="none"/>
          </a:p>
        </p:txBody>
      </p:sp>
      <p:sp>
        <p:nvSpPr>
          <p:cNvPr id="6" name="Shape 4"/>
          <p:cNvSpPr>
            <a:extLst>
              <a:ext uri="smNativeData">
                <pr:smNativeData xmlns:pr="smNativeData" xmlns="smNativeData" val="SMDATA_15_NoRKZhMAAAAlAAAAZQAAAA0AAAAAkAAAAEgAAACQAAAASAAAAAAAAAAAAAAAAAAAAAEAAABQAAAA4q/JGvUQ0T8AAAAAAADwvwAAAAAAAOA/AAAAAAAA4D8AAAAAAADgPwAAAAAAAOA/AAAAAAAA4D8AAAAAAADgPwAAAAAAAOA/AAAAAAAA4D8CAAAAjAAAAAEAAAAAAAAA9vDk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LQuN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vDkAP///wEAAAAAAAAAAAAAAAAAAAAAAAAAAAAAAAAAAAAAAAAAAAAAAAB/f38A5+bmA8zMzADAwP8Af39/AAAAAAAAAAAAAAAAAAAAAAAAAAAAIQAAABgAAAAUAAAAiQwAADIWAACdDwAARRkAABAAAAAmAAAACAAAAP//////////"/>
              </a:ext>
            </a:extLst>
          </p:cNvSpPr>
          <p:nvPr/>
        </p:nvSpPr>
        <p:spPr>
          <a:xfrm>
            <a:off x="2037715" y="3608070"/>
            <a:ext cx="500380" cy="499745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>
            <a:noFill/>
          </a:ln>
          <a:effectLst/>
        </p:spPr>
      </p:sp>
      <p:sp>
        <p:nvSpPr>
          <p:cNvPr id="7" name="Text 5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mA0AAHQWAACODgAABBkAABAgAAAmAAAACAAAAP//////////"/>
              </a:ext>
            </a:extLst>
          </p:cNvSpPr>
          <p:nvPr/>
        </p:nvSpPr>
        <p:spPr>
          <a:xfrm>
            <a:off x="2209800" y="3649980"/>
            <a:ext cx="156210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>
                <a:solidFill>
                  <a:srgbClr val="124E73"/>
                </a:solidFill>
                <a:latin typeface="MuseoModerno" pitchFamily="0" charset="0"/>
                <a:ea typeface="MuseoModerno" pitchFamily="0" charset="0"/>
                <a:cs typeface="MuseoModerno" pitchFamily="0" charset="0"/>
              </a:rPr>
              <a:t>1</a:t>
            </a:r>
            <a:endParaRPr lang="en-us" sz="2620" cap="none"/>
          </a:p>
        </p:txBody>
      </p:sp>
      <p:sp>
        <p:nvSpPr>
          <p:cNvPr id="8" name="Text 6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+xAAAKoWAAB6KwAAzRgAABAgAAAmAAAACAAAAP//////////"/>
              </a:ext>
            </a:extLst>
          </p:cNvSpPr>
          <p:nvPr/>
        </p:nvSpPr>
        <p:spPr>
          <a:xfrm>
            <a:off x="2760345" y="3684270"/>
            <a:ext cx="4307205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124E73"/>
                </a:solidFill>
                <a:latin typeface="MuseoModerno" pitchFamily="0" charset="0"/>
                <a:ea typeface="MuseoModerno" pitchFamily="0" charset="0"/>
                <a:cs typeface="MuseoModerno" pitchFamily="0" charset="0"/>
              </a:rPr>
              <a:t>Функциональное тестирование</a:t>
            </a:r>
            <a:endParaRPr lang="en-us" sz="2185" cap="none"/>
          </a:p>
        </p:txBody>
      </p:sp>
      <p:sp>
        <p:nvSpPr>
          <p:cNvPr id="9" name="Text 7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+xAAAJ8ZAABRLAAA/h0AABAAAAAmAAAACAAAAP//////////"/>
              </a:ext>
            </a:extLst>
          </p:cNvSpPr>
          <p:nvPr/>
        </p:nvSpPr>
        <p:spPr>
          <a:xfrm>
            <a:off x="2760345" y="4164965"/>
            <a:ext cx="4443730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2B415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Проверка соответствия программы функциональным требованиям.</a:t>
            </a:r>
            <a:endParaRPr lang="en-us" cap="none"/>
          </a:p>
        </p:txBody>
      </p:sp>
      <p:sp>
        <p:nvSpPr>
          <p:cNvPr id="10" name="Shape 8"/>
          <p:cNvSpPr>
            <a:extLst>
              <a:ext uri="smNativeData">
                <pr:smNativeData xmlns:pr="smNativeData" xmlns="smNativeData" val="SMDATA_15_NoRKZhMAAAAlAAAAZQAAAA0AAAAAkAAAAEgAAACQAAAASAAAAAAAAAAAAAAAAAAAAAEAAABQAAAA4q/JGvUQ0T8AAAAAAADwvwAAAAAAAOA/AAAAAAAA4D8AAAAAAADgPwAAAAAAAOA/AAAAAAAA4D8AAAAAAADgPwAAAAAAAOA/AAAAAAAA4D8CAAAAjAAAAAEAAAAAAAAA9vDk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vDkAP///wEAAAAAAAAAAAAAAAAAAAAAAAAAAAAAAAAAAAAAAAAAAAAAAAB/f38A5+bmA8zMzADAwP8Af39/AAAAAAAAAAAAAAAAAAAAAAAAAAAAIQAAABgAAAAUAAAAry0AADIWAADCMAAARRkAABAAAAAmAAAACAAAAP//////////"/>
              </a:ext>
            </a:extLst>
          </p:cNvSpPr>
          <p:nvPr/>
        </p:nvSpPr>
        <p:spPr>
          <a:xfrm>
            <a:off x="7426325" y="3608070"/>
            <a:ext cx="499745" cy="499745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>
            <a:noFill/>
          </a:ln>
          <a:effectLst/>
        </p:spPr>
      </p:sp>
      <p:sp>
        <p:nvSpPr>
          <p:cNvPr id="11" name="Text 9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py4AAHQWAADLLwAABBkAABAgAAAmAAAACAAAAP//////////"/>
              </a:ext>
            </a:extLst>
          </p:cNvSpPr>
          <p:nvPr/>
        </p:nvSpPr>
        <p:spPr>
          <a:xfrm>
            <a:off x="7583805" y="3649980"/>
            <a:ext cx="185420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>
                <a:solidFill>
                  <a:srgbClr val="124E73"/>
                </a:solidFill>
                <a:latin typeface="MuseoModerno" pitchFamily="0" charset="0"/>
                <a:ea typeface="MuseoModerno" pitchFamily="0" charset="0"/>
                <a:cs typeface="MuseoModerno" pitchFamily="0" charset="0"/>
              </a:rPr>
              <a:t>2</a:t>
            </a:r>
            <a:endParaRPr lang="en-us" sz="2620" cap="none"/>
          </a:p>
        </p:txBody>
      </p:sp>
      <p:sp>
        <p:nvSpPr>
          <p:cNvPr id="12" name="Text 10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DIAAKoWAABhTAAAzRgAABAgAAAmAAAACAAAAP//////////"/>
              </a:ext>
            </a:extLst>
          </p:cNvSpPr>
          <p:nvPr/>
        </p:nvSpPr>
        <p:spPr>
          <a:xfrm>
            <a:off x="8148320" y="3684270"/>
            <a:ext cx="4267835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124E73"/>
                </a:solidFill>
                <a:latin typeface="MuseoModerno" pitchFamily="0" charset="0"/>
                <a:ea typeface="MuseoModerno" pitchFamily="0" charset="0"/>
                <a:cs typeface="MuseoModerno" pitchFamily="0" charset="0"/>
              </a:rPr>
              <a:t>Интеграционное тестирование</a:t>
            </a:r>
            <a:endParaRPr lang="en-us" sz="2185" cap="none"/>
          </a:p>
        </p:txBody>
      </p:sp>
      <p:sp>
        <p:nvSpPr>
          <p:cNvPr id="13" name="Text 11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M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DIAAJ8ZAAB3TQAA/h0AABAAAAAmAAAACAAAAP//////////"/>
              </a:ext>
            </a:extLst>
          </p:cNvSpPr>
          <p:nvPr/>
        </p:nvSpPr>
        <p:spPr>
          <a:xfrm>
            <a:off x="8148320" y="4164965"/>
            <a:ext cx="4444365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2B415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Тестирование взаимодействия между разными модулями системы.</a:t>
            </a:r>
            <a:endParaRPr lang="en-us" cap="none"/>
          </a:p>
        </p:txBody>
      </p:sp>
      <p:sp>
        <p:nvSpPr>
          <p:cNvPr id="14" name="Shape 12"/>
          <p:cNvSpPr>
            <a:extLst>
              <a:ext uri="smNativeData">
                <pr:smNativeData xmlns:pr="smNativeData" xmlns="smNativeData" val="SMDATA_15_NoRKZhMAAAAlAAAAZQAAAA0AAAAAkAAAAEgAAACQAAAASAAAAAAAAAAAAAAAAAAAAAEAAABQAAAA4q/JGvUQ0T8AAAAAAADwvwAAAAAAAOA/AAAAAAAA4D8AAAAAAADgPwAAAAAAAOA/AAAAAAAA4D8AAAAAAADgPwAAAAAAAOA/AAAAAAAA4D8CAAAAjAAAAAEAAAAAAAAA9vDk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oCew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vDkAP///wEAAAAAAAAAAAAAAAAAAAAAAAAAAAAAAAAAAAAAAAAAAAAAAAB/f38A5+bmA8zMzADAwP8Af39/AAAAAAAAAAAAAAAAAAAAAAAAAAAAIQAAABgAAAAUAAAAiQwAAG4gAACdDwAAgSMAABAAAAAmAAAACAAAAP//////////"/>
              </a:ext>
            </a:extLst>
          </p:cNvSpPr>
          <p:nvPr/>
        </p:nvSpPr>
        <p:spPr>
          <a:xfrm>
            <a:off x="2037715" y="5271770"/>
            <a:ext cx="500380" cy="499745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>
            <a:noFill/>
          </a:ln>
          <a:effectLst/>
        </p:spPr>
      </p:sp>
      <p:sp>
        <p:nvSpPr>
          <p:cNvPr id="15" name="Text 13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gEiQ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w0AAK8gAACnDgAAPyMAABAgAAAmAAAACAAAAP//////////"/>
              </a:ext>
            </a:extLst>
          </p:cNvSpPr>
          <p:nvPr/>
        </p:nvSpPr>
        <p:spPr>
          <a:xfrm>
            <a:off x="2193925" y="5313045"/>
            <a:ext cx="187960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>
                <a:solidFill>
                  <a:srgbClr val="124E73"/>
                </a:solidFill>
                <a:latin typeface="MuseoModerno" pitchFamily="0" charset="0"/>
                <a:ea typeface="MuseoModerno" pitchFamily="0" charset="0"/>
                <a:cs typeface="MuseoModerno" pitchFamily="0" charset="0"/>
              </a:rPr>
              <a:t>3</a:t>
            </a:r>
            <a:endParaRPr lang="en-us" sz="2620" cap="none"/>
          </a:p>
        </p:txBody>
      </p:sp>
      <p:sp>
        <p:nvSpPr>
          <p:cNvPr id="16" name="Text 14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UGdg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+xAAAOYgAACoKQAACCMAABAgAAAmAAAACAAAAP//////////"/>
              </a:ext>
            </a:extLst>
          </p:cNvSpPr>
          <p:nvPr/>
        </p:nvSpPr>
        <p:spPr>
          <a:xfrm>
            <a:off x="2760345" y="5347970"/>
            <a:ext cx="4011295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124E73"/>
                </a:solidFill>
                <a:latin typeface="MuseoModerno" pitchFamily="0" charset="0"/>
                <a:ea typeface="MuseoModerno" pitchFamily="0" charset="0"/>
                <a:cs typeface="MuseoModerno" pitchFamily="0" charset="0"/>
              </a:rPr>
              <a:t>Регрессионное тестирование</a:t>
            </a:r>
            <a:endParaRPr lang="en-us" sz="2185" cap="none"/>
          </a:p>
        </p:txBody>
      </p:sp>
      <p:sp>
        <p:nvSpPr>
          <p:cNvPr id="17" name="Text 15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0Ifg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+xAAANojAABRLAAAOigAABAAAAAmAAAACAAAAP//////////"/>
              </a:ext>
            </a:extLst>
          </p:cNvSpPr>
          <p:nvPr/>
        </p:nvSpPr>
        <p:spPr>
          <a:xfrm>
            <a:off x="2760345" y="5828030"/>
            <a:ext cx="4443730" cy="71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2B415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Повторная проверка работоспособности после внесения изменений.</a:t>
            </a:r>
            <a:endParaRPr lang="en-us" cap="none"/>
          </a:p>
        </p:txBody>
      </p:sp>
      <p:sp>
        <p:nvSpPr>
          <p:cNvPr id="18" name="Shape 16"/>
          <p:cNvSpPr>
            <a:extLst>
              <a:ext uri="smNativeData">
                <pr:smNativeData xmlns:pr="smNativeData" xmlns="smNativeData" val="SMDATA_15_NoRKZhMAAAAlAAAAZQAAAA0AAAAAkAAAAEgAAACQAAAASAAAAAAAAAAAAAAAAAAAAAEAAABQAAAA4q/JGvUQ0T8AAAAAAADwvwAAAAAAAOA/AAAAAAAA4D8AAAAAAADgPwAAAAAAAOA/AAAAAAAA4D8AAAAAAADgPwAAAAAAAOA/AAAAAAAA4D8CAAAAjAAAAAEAAAAAAAAA9vDk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leLg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vDkAP///wEAAAAAAAAAAAAAAAAAAAAAAAAAAAAAAAAAAAAAAAAAAAAAAAB/f38A5+bmA8zMzADAwP8Af39/AAAAAAAAAAAAAAAAAAAAAAAAAAAAIQAAABgAAAAUAAAAry0AAG4gAADCMAAAgSMAABAAAAAmAAAACAAAAP//////////"/>
              </a:ext>
            </a:extLst>
          </p:cNvSpPr>
          <p:nvPr/>
        </p:nvSpPr>
        <p:spPr>
          <a:xfrm>
            <a:off x="7426325" y="5271770"/>
            <a:ext cx="499745" cy="499745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>
            <a:noFill/>
          </a:ln>
          <a:effectLst/>
        </p:spPr>
      </p:sp>
      <p:sp>
        <p:nvSpPr>
          <p:cNvPr id="19" name="Text 17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C4AAK8gAADiLwAAPyMAABAgAAAmAAAACAAAAP//////////"/>
              </a:ext>
            </a:extLst>
          </p:cNvSpPr>
          <p:nvPr/>
        </p:nvSpPr>
        <p:spPr>
          <a:xfrm>
            <a:off x="7569200" y="5313045"/>
            <a:ext cx="214630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>
                <a:solidFill>
                  <a:srgbClr val="124E73"/>
                </a:solidFill>
                <a:latin typeface="MuseoModerno" pitchFamily="0" charset="0"/>
                <a:ea typeface="MuseoModerno" pitchFamily="0" charset="0"/>
                <a:cs typeface="MuseoModerno" pitchFamily="0" charset="0"/>
              </a:rPr>
              <a:t>4</a:t>
            </a:r>
            <a:endParaRPr lang="en-us" sz="2620" cap="none"/>
          </a:p>
        </p:txBody>
      </p:sp>
      <p:sp>
        <p:nvSpPr>
          <p:cNvPr id="20" name="Text 18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DIAAOYgAAA0SgAACCMAABAgAAAmAAAACAAAAP//////////"/>
              </a:ext>
            </a:extLst>
          </p:cNvSpPr>
          <p:nvPr/>
        </p:nvSpPr>
        <p:spPr>
          <a:xfrm>
            <a:off x="8148320" y="5347970"/>
            <a:ext cx="391414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124E73"/>
                </a:solidFill>
                <a:latin typeface="MuseoModerno" pitchFamily="0" charset="0"/>
                <a:ea typeface="MuseoModerno" pitchFamily="0" charset="0"/>
                <a:cs typeface="MuseoModerno" pitchFamily="0" charset="0"/>
              </a:rPr>
              <a:t>Пользовательские сценарии</a:t>
            </a:r>
            <a:endParaRPr lang="en-us" sz="2185" cap="none"/>
          </a:p>
        </p:txBody>
      </p:sp>
      <p:sp>
        <p:nvSpPr>
          <p:cNvPr id="21" name="Text 19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DIAANojAAB3TQAAOigAABAAAAAmAAAACAAAAP//////////"/>
              </a:ext>
            </a:extLst>
          </p:cNvSpPr>
          <p:nvPr/>
        </p:nvSpPr>
        <p:spPr>
          <a:xfrm>
            <a:off x="8148320" y="5828030"/>
            <a:ext cx="4444365" cy="71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2B415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Моделирование реального взаимодействия пользователей с системой.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EAAAAAAAAAUHOM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w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HOM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EAAAAAAAAA//z1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w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z1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sl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BwIAAC1LgAAYgwAABAgAAAmAAAACAAAAP//////////"/>
              </a:ext>
            </a:extLst>
          </p:cNvSpPr>
          <p:nvPr/>
        </p:nvSpPr>
        <p:spPr>
          <a:xfrm>
            <a:off x="2037715" y="1318260"/>
            <a:ext cx="5554980" cy="6946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>
                <a:solidFill>
                  <a:srgbClr val="124E73"/>
                </a:solidFill>
                <a:latin typeface="MuseoModerno" pitchFamily="0" charset="0"/>
                <a:ea typeface="MuseoModerno" pitchFamily="0" charset="0"/>
                <a:cs typeface="MuseoModerno" pitchFamily="0" charset="0"/>
              </a:rPr>
              <a:t>Цель работы</a:t>
            </a:r>
            <a:endParaRPr lang="en-us" sz="4370" cap="none"/>
          </a:p>
        </p:txBody>
      </p:sp>
      <p:sp>
        <p:nvSpPr>
          <p:cNvPr id="5" name="Shape 4"/>
          <p:cNvSpPr>
            <a:extLst>
              <a:ext uri="smNativeData">
                <pr:smNativeData xmlns:pr="smNativeData" xmlns="smNativeData" val="SMDATA_15_NoRKZhMAAAAlAAAAZQAAAA0AAAAAkAAAAEgAAACQAAAASAAAAAAAAAAAAAAAAAAAAAEAAABQAAAAh+EjYkoksT8AAAAAAADwvwAAAAAAAOA/AAAAAAAA4D8AAAAAAADgPwAAAAAAAOA/AAAAAAAA4D8AAAAAAADgPwAAAAAAAOA/AAAAAAAA4D8CAAAAjAAAAAEAAAAAAAAA9vDk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vDkAP///wEAAAAAAAAAAAAAAAAAAAAAAAAAAAAAAAAAAAAAAAAAAAAAAAB/f38A5+bmA8zMzADAwP8Af39/AAAAAAAAAAAAAAAAAAAAAAAAAAAAIQAAABgAAAAUAAAAiQwAANcSAABRLAAAFh8AABAAAAAmAAAACAAAAP//////////"/>
              </a:ext>
            </a:extLst>
          </p:cNvSpPr>
          <p:nvPr/>
        </p:nvSpPr>
        <p:spPr>
          <a:xfrm>
            <a:off x="2037715" y="3062605"/>
            <a:ext cx="5166360" cy="1990725"/>
          </a:xfrm>
          <a:prstGeom prst="roundRect">
            <a:avLst>
              <a:gd name="adj" fmla="val 3348"/>
            </a:avLst>
          </a:prstGeom>
          <a:solidFill>
            <a:srgbClr val="F6F0E4"/>
          </a:solidFill>
          <a:ln>
            <a:noFill/>
          </a:ln>
          <a:effectLst/>
        </p:spPr>
      </p:sp>
      <p:sp>
        <p:nvSpPr>
          <p:cNvPr id="6" name="Text 5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Az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5w0AADUUAAD9HgAAVxYAABAgAAAmAAAACAAAAP//////////"/>
              </a:ext>
            </a:extLst>
          </p:cNvSpPr>
          <p:nvPr/>
        </p:nvSpPr>
        <p:spPr>
          <a:xfrm>
            <a:off x="2259965" y="3284855"/>
            <a:ext cx="277749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124E73"/>
                </a:solidFill>
                <a:latin typeface="MuseoModerno" pitchFamily="0" charset="0"/>
                <a:ea typeface="MuseoModerno" pitchFamily="0" charset="0"/>
                <a:cs typeface="MuseoModerno" pitchFamily="0" charset="0"/>
              </a:rPr>
              <a:t>Изучение классов</a:t>
            </a:r>
            <a:endParaRPr lang="en-us" sz="2185" cap="none"/>
          </a:p>
        </p:txBody>
      </p:sp>
      <p:sp>
        <p:nvSpPr>
          <p:cNvPr id="7" name="Text 6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A3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5w0AACkXAADzKgAAuB0AABAAAAAmAAAACAAAAP//////////"/>
              </a:ext>
            </a:extLst>
          </p:cNvSpPr>
          <p:nvPr/>
        </p:nvSpPr>
        <p:spPr>
          <a:xfrm>
            <a:off x="2259965" y="3764915"/>
            <a:ext cx="4721860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2B415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Понимание принципов построения классов эквивалентности для более эффективного тестирования.</a:t>
            </a:r>
            <a:endParaRPr lang="en-us" cap="none"/>
          </a:p>
        </p:txBody>
      </p:sp>
      <p:sp>
        <p:nvSpPr>
          <p:cNvPr id="8" name="Shape 7"/>
          <p:cNvSpPr>
            <a:extLst>
              <a:ext uri="smNativeData">
                <pr:smNativeData xmlns:pr="smNativeData" xmlns="smNativeData" val="SMDATA_15_NoRKZhMAAAAlAAAAZQAAAA0AAAAAkAAAAEgAAACQAAAASAAAAAAAAAAAAAAAAAAAAAEAAABQAAAAh+EjYkoksT8AAAAAAADwvwAAAAAAAOA/AAAAAAAA4D8AAAAAAADgPwAAAAAAAOA/AAAAAAAA4D8AAAAAAADgPwAAAAAAAOA/AAAAAAAA4D8CAAAAjAAAAAEAAAAAAAAA9vDk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FRU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vDkAP///wEAAAAAAAAAAAAAAAAAAAAAAAAAAAAAAAAAAAAAAAAAAAAAAAB/f38A5+bmA8zMzADAwP8Af39/AAAAAAAAAAAAAAAAAAAAAAAAAAAAIQAAABgAAAAUAAAAry0AANcSAAB3TQAAFh8AABAAAAAmAAAACAAAAP//////////"/>
              </a:ext>
            </a:extLst>
          </p:cNvSpPr>
          <p:nvPr/>
        </p:nvSpPr>
        <p:spPr>
          <a:xfrm>
            <a:off x="7426325" y="3062605"/>
            <a:ext cx="5166360" cy="1990725"/>
          </a:xfrm>
          <a:prstGeom prst="roundRect">
            <a:avLst>
              <a:gd name="adj" fmla="val 3348"/>
            </a:avLst>
          </a:prstGeom>
          <a:solidFill>
            <a:srgbClr val="F6F0E4"/>
          </a:solidFill>
          <a:ln>
            <a:noFill/>
          </a:ln>
          <a:effectLst/>
        </p:spPr>
      </p:sp>
      <p:sp>
        <p:nvSpPr>
          <p:cNvPr id="9" name="Text 8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S8AADUUAACzQgAAVxYAABAgAAAmAAAACAAAAP//////////"/>
              </a:ext>
            </a:extLst>
          </p:cNvSpPr>
          <p:nvPr/>
        </p:nvSpPr>
        <p:spPr>
          <a:xfrm>
            <a:off x="7648575" y="3284855"/>
            <a:ext cx="319405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124E73"/>
                </a:solidFill>
                <a:latin typeface="MuseoModerno" pitchFamily="0" charset="0"/>
                <a:ea typeface="MuseoModerno" pitchFamily="0" charset="0"/>
                <a:cs typeface="MuseoModerno" pitchFamily="0" charset="0"/>
              </a:rPr>
              <a:t>Тестирование в MVSTE</a:t>
            </a:r>
            <a:endParaRPr lang="en-us" sz="2185" cap="none"/>
          </a:p>
        </p:txBody>
      </p:sp>
      <p:sp>
        <p:nvSpPr>
          <p:cNvPr id="10" name="Text 9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FRU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S8AACkXAAAZTAAAiBsAABAAAAAmAAAACAAAAP//////////"/>
              </a:ext>
            </a:extLst>
          </p:cNvSpPr>
          <p:nvPr/>
        </p:nvSpPr>
        <p:spPr>
          <a:xfrm>
            <a:off x="7648575" y="3764915"/>
            <a:ext cx="4721860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2B415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Освоение методики ручного тестирования при помощи фреймворка MVSTE.</a:t>
            </a:r>
            <a:endParaRPr lang="en-us" cap="none"/>
          </a:p>
        </p:txBody>
      </p:sp>
      <p:sp>
        <p:nvSpPr>
          <p:cNvPr id="11" name="Shape 10"/>
          <p:cNvSpPr>
            <a:extLst>
              <a:ext uri="smNativeData">
                <pr:smNativeData xmlns:pr="smNativeData" xmlns="smNativeData" val="SMDATA_15_NoRKZhMAAAAlAAAAZQAAAA0AAAAAkAAAAEgAAACQAAAASAAAAAAAAAAAAAAAAAAAAAEAAABQAAAArUz4pX7etD8AAAAAAADwvwAAAAAAAOA/AAAAAAAA4D8AAAAAAADgPwAAAAAAAOA/AAAAAAAA4D8AAAAAAADgPwAAAAAAAOA/AAAAAAAA4D8CAAAAjAAAAAEAAAAAAAAA9vDk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FRU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vDkAP///wEAAAAAAAAAAAAAAAAAAAAAAAAAAAAAAAAAAAAAAAAAAAAAAAB/f38A5+bmA8zMzADAwP8Af39/AAAAAAAAAAAAAAAAAAAAAAAAAAAAIQAAABgAAAAUAAAAiQwAAHQgAABRLAAAhCoAABAAAAAmAAAACAAAAP//////////"/>
              </a:ext>
            </a:extLst>
          </p:cNvSpPr>
          <p:nvPr/>
        </p:nvSpPr>
        <p:spPr>
          <a:xfrm>
            <a:off x="2037715" y="5275580"/>
            <a:ext cx="5166360" cy="1635760"/>
          </a:xfrm>
          <a:prstGeom prst="roundRect">
            <a:avLst>
              <a:gd name="adj" fmla="val 4076"/>
            </a:avLst>
          </a:prstGeom>
          <a:solidFill>
            <a:srgbClr val="F6F0E4"/>
          </a:solidFill>
          <a:ln>
            <a:noFill/>
          </a:ln>
          <a:effectLst/>
        </p:spPr>
      </p:sp>
      <p:sp>
        <p:nvSpPr>
          <p:cNvPr id="12" name="Text 11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5w0AANIhAACGKAAA9SMAABAgAAAmAAAACAAAAP//////////"/>
              </a:ext>
            </a:extLst>
          </p:cNvSpPr>
          <p:nvPr/>
        </p:nvSpPr>
        <p:spPr>
          <a:xfrm>
            <a:off x="2259965" y="5497830"/>
            <a:ext cx="4327525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124E73"/>
                </a:solidFill>
                <a:latin typeface="MuseoModerno" pitchFamily="0" charset="0"/>
                <a:ea typeface="MuseoModerno" pitchFamily="0" charset="0"/>
                <a:cs typeface="MuseoModerno" pitchFamily="0" charset="0"/>
              </a:rPr>
              <a:t>Подготовка тестовых примеров</a:t>
            </a:r>
            <a:endParaRPr lang="en-us" sz="2185" cap="none"/>
          </a:p>
        </p:txBody>
      </p:sp>
      <p:sp>
        <p:nvSpPr>
          <p:cNvPr id="13" name="Text 12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5w0AAMYkAADzKgAAJikAABAAAAAmAAAACAAAAP//////////"/>
              </a:ext>
            </a:extLst>
          </p:cNvSpPr>
          <p:nvPr/>
        </p:nvSpPr>
        <p:spPr>
          <a:xfrm>
            <a:off x="2259965" y="5977890"/>
            <a:ext cx="4721860" cy="71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2B415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Создание набора тестовых сценариев, охватывающих все возможные ситуации.</a:t>
            </a:r>
            <a:endParaRPr lang="en-us" cap="none"/>
          </a:p>
        </p:txBody>
      </p:sp>
      <p:sp>
        <p:nvSpPr>
          <p:cNvPr id="14" name="Shape 13"/>
          <p:cNvSpPr>
            <a:extLst>
              <a:ext uri="smNativeData">
                <pr:smNativeData xmlns:pr="smNativeData" xmlns="smNativeData" val="SMDATA_15_NoRKZhMAAAAlAAAAZQAAAA0AAAAAkAAAAEgAAACQAAAASAAAAAAAAAAAAAAAAAAAAAEAAABQAAAArUz4pX7etD8AAAAAAADwvwAAAAAAAOA/AAAAAAAA4D8AAAAAAADgPwAAAAAAAOA/AAAAAAAA4D8AAAAAAADgPwAAAAAAAOA/AAAAAAAA4D8CAAAAjAAAAAEAAAAAAAAA9vDk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vDkAP///wEAAAAAAAAAAAAAAAAAAAAAAAAAAAAAAAAAAAAAAAAAAAAAAAB/f38A5+bmA8zMzADAwP8Af39/AAAAAAAAAAAAAAAAAAAAAAAAAAAAIQAAABgAAAAUAAAAry0AAHQgAAB3TQAAhCoAABAAAAAmAAAACAAAAP//////////"/>
              </a:ext>
            </a:extLst>
          </p:cNvSpPr>
          <p:nvPr/>
        </p:nvSpPr>
        <p:spPr>
          <a:xfrm>
            <a:off x="7426325" y="5275580"/>
            <a:ext cx="5166360" cy="1635760"/>
          </a:xfrm>
          <a:prstGeom prst="roundRect">
            <a:avLst>
              <a:gd name="adj" fmla="val 4076"/>
            </a:avLst>
          </a:prstGeom>
          <a:solidFill>
            <a:srgbClr val="F6F0E4"/>
          </a:solidFill>
          <a:ln>
            <a:noFill/>
          </a:ln>
          <a:effectLst/>
        </p:spPr>
      </p:sp>
      <p:sp>
        <p:nvSpPr>
          <p:cNvPr id="15" name="Text 14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S8AANIhAAAjQAAA9SMAABAgAAAmAAAACAAAAP//////////"/>
              </a:ext>
            </a:extLst>
          </p:cNvSpPr>
          <p:nvPr/>
        </p:nvSpPr>
        <p:spPr>
          <a:xfrm>
            <a:off x="7648575" y="5497830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124E73"/>
                </a:solidFill>
                <a:latin typeface="MuseoModerno" pitchFamily="0" charset="0"/>
                <a:ea typeface="MuseoModerno" pitchFamily="0" charset="0"/>
                <a:cs typeface="MuseoModerno" pitchFamily="0" charset="0"/>
              </a:rPr>
              <a:t>Выявление ошибок</a:t>
            </a:r>
            <a:endParaRPr lang="en-us" sz="2185" cap="none"/>
          </a:p>
        </p:txBody>
      </p:sp>
      <p:sp>
        <p:nvSpPr>
          <p:cNvPr id="16" name="Text 15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S8AAMYkAAAZTAAAJikAABAAAAAmAAAACAAAAP//////////"/>
              </a:ext>
            </a:extLst>
          </p:cNvSpPr>
          <p:nvPr/>
        </p:nvSpPr>
        <p:spPr>
          <a:xfrm>
            <a:off x="7648575" y="5977890"/>
            <a:ext cx="4721860" cy="71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2B415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Обнаружение и документирование проблем в программном обеспечении.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EAAAAAAAAAUHOM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HOM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EAAAAAAAAA//z1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CeXQ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z1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>
            <a:noFill/>
          </a:ln>
          <a:effectLst/>
        </p:spPr>
      </p:sp>
      <p:pic>
        <p:nvPicPr>
          <p:cNvPr id="4" name="Image 0" descr="preencoded.png"/>
          <p:cNvPicPr>
            <a:picLocks noChangeAspect="1"/>
            <a:extLst>
              <a:ext uri="smNativeData">
                <pr:smNativeData xmlns:pr="smNativeData" xmlns="smNativeData" val="SMDATA_17_NoRK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GcP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0380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2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vA8AAMsSAACKLgAApBYAABAgAAAmAAAACAAAAP//////////"/>
              </a:ext>
            </a:extLst>
          </p:cNvSpPr>
          <p:nvPr/>
        </p:nvSpPr>
        <p:spPr>
          <a:xfrm>
            <a:off x="2557780" y="3054985"/>
            <a:ext cx="5007610" cy="625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4925"/>
              </a:lnSpc>
              <a:buNone/>
            </a:pPr>
            <a:r>
              <a:rPr lang="en-us" sz="3940" cap="none">
                <a:solidFill>
                  <a:srgbClr val="124E73"/>
                </a:solidFill>
                <a:latin typeface="MuseoModerno" pitchFamily="0" charset="0"/>
                <a:ea typeface="MuseoModerno" pitchFamily="0" charset="0"/>
                <a:cs typeface="MuseoModerno" pitchFamily="0" charset="0"/>
              </a:rPr>
              <a:t>Изучение классов</a:t>
            </a:r>
            <a:endParaRPr lang="en-us" sz="3940" cap="none"/>
          </a:p>
        </p:txBody>
      </p:sp>
      <p:sp>
        <p:nvSpPr>
          <p:cNvPr id="6" name="Shape 3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EAAAAAAAAAMl97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enf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l97AP///wEAAAAAAAAAAAAAAAAAAAAAAAAAAAAAAAAAAAAAAAAAAAAAAAB/f38A5+bmA8zMzADAwP8Af39/AAAAAAAAAAAAAAAAAAAAAAAAAAAAIQAAABgAAAAUAAAA7CwAAH0YAAAULQAAPC8AABAAAAAmAAAACAAAAP//////////"/>
              </a:ext>
            </a:extLst>
          </p:cNvSpPr>
          <p:nvPr/>
        </p:nvSpPr>
        <p:spPr>
          <a:xfrm>
            <a:off x="7302500" y="3980815"/>
            <a:ext cx="25400" cy="3697605"/>
          </a:xfrm>
          <a:prstGeom prst="rect">
            <a:avLst/>
          </a:prstGeom>
          <a:solidFill>
            <a:srgbClr val="325F7B"/>
          </a:solidFill>
          <a:ln>
            <a:noFill/>
          </a:ln>
          <a:effectLst/>
        </p:spPr>
      </p:sp>
      <p:sp>
        <p:nvSpPr>
          <p:cNvPr id="7" name="Shape 4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EAAAAAAAAAMl97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MYM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l97AP///wEAAAAAAAAAAAAAAAAAAAAAAAAAAAAAAAAAAAAAAAAAAAAAAAB/f38A5+bmA8zMzADAwP8Af39/AAAAAAAAAAAAAAAAAAAAAAAAAAAAIQAAABgAAAAUAAAATScAAMMaAACdKwAA6hoAABAAAAAmAAAACAAAAP//////////"/>
              </a:ext>
            </a:extLst>
          </p:cNvSpPr>
          <p:nvPr/>
        </p:nvSpPr>
        <p:spPr>
          <a:xfrm>
            <a:off x="6388735" y="4350385"/>
            <a:ext cx="701040" cy="24765"/>
          </a:xfrm>
          <a:prstGeom prst="rect">
            <a:avLst/>
          </a:prstGeom>
          <a:solidFill>
            <a:srgbClr val="325F7B"/>
          </a:solidFill>
          <a:ln>
            <a:noFill/>
          </a:ln>
          <a:effectLst/>
        </p:spPr>
      </p:sp>
      <p:sp>
        <p:nvSpPr>
          <p:cNvPr id="8" name="Shape 5"/>
          <p:cNvSpPr>
            <a:extLst>
              <a:ext uri="smNativeData">
                <pr:smNativeData xmlns:pr="smNativeData" xmlns="smNativeData" val="SMDATA_15_NoRKZhMAAAAlAAAAZQAAAA0AAAAAkAAAAEgAAACQAAAASAAAAAAAAAAAAAAAAAAAAAEAAABQAAAA/fZ14JwR0T8AAAAAAADwvwAAAAAAAOA/AAAAAAAA4D8AAAAAAADgPwAAAAAAAOA/AAAAAAAA4D8AAAAAAADgPwAAAAAAAOA/AAAAAAAA4D8CAAAAjAAAAAEAAAAAAAAA9vDk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zS3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vDkAP///wEAAAAAAAAAAAAAAAAAAAAAAAAAAAAAAAAAAAAAAAAAAAAAAAB/f38A5+bmA8zMzADAwP8Af39/AAAAAAAAAAAAAAAAAAAAAAAAAAAAIQAAABgAAAAUAAAAnSsAAHQZAABjLgAAOhwAABAAAAAmAAAACAAAAP//////////"/>
              </a:ext>
            </a:extLst>
          </p:cNvSpPr>
          <p:nvPr/>
        </p:nvSpPr>
        <p:spPr>
          <a:xfrm>
            <a:off x="7089775" y="4137660"/>
            <a:ext cx="450850" cy="450850"/>
          </a:xfrm>
          <a:prstGeom prst="roundRect">
            <a:avLst>
              <a:gd name="adj" fmla="val 13335"/>
            </a:avLst>
          </a:prstGeom>
          <a:solidFill>
            <a:srgbClr val="F6F0E4"/>
          </a:solidFill>
          <a:ln>
            <a:noFill/>
          </a:ln>
          <a:effectLst/>
        </p:spPr>
      </p:sp>
      <p:sp>
        <p:nvSpPr>
          <p:cNvPr id="9" name="Text 6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lgr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SwAAK8ZAABvLQAA/hsAABAgAAAmAAAACAAAAP//////////"/>
              </a:ext>
            </a:extLst>
          </p:cNvSpPr>
          <p:nvPr/>
        </p:nvSpPr>
        <p:spPr>
          <a:xfrm>
            <a:off x="7244715" y="4175125"/>
            <a:ext cx="140970" cy="3752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2955"/>
              </a:lnSpc>
              <a:buNone/>
            </a:pPr>
            <a:r>
              <a:rPr lang="en-us" sz="2365" cap="none">
                <a:solidFill>
                  <a:srgbClr val="124E73"/>
                </a:solidFill>
                <a:latin typeface="MuseoModerno" pitchFamily="0" charset="0"/>
                <a:ea typeface="MuseoModerno" pitchFamily="0" charset="0"/>
                <a:cs typeface="MuseoModerno" pitchFamily="0" charset="0"/>
              </a:rPr>
              <a:t>1</a:t>
            </a:r>
            <a:endParaRPr lang="en-us" sz="2365" cap="none"/>
          </a:p>
        </p:txBody>
      </p:sp>
      <p:sp>
        <p:nvSpPr>
          <p:cNvPr id="10" name="Text 7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Jds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xYAALkZAAA5JgAAphsAABAgAAAmAAAACAAAAP//////////"/>
              </a:ext>
            </a:extLst>
          </p:cNvSpPr>
          <p:nvPr/>
        </p:nvSpPr>
        <p:spPr>
          <a:xfrm>
            <a:off x="3603625" y="4181475"/>
            <a:ext cx="2609850" cy="313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r">
              <a:lnSpc>
                <a:spcPts val="2460"/>
              </a:lnSpc>
              <a:buNone/>
            </a:pPr>
            <a:r>
              <a:rPr lang="en-us" sz="1970" cap="none">
                <a:solidFill>
                  <a:srgbClr val="124E73"/>
                </a:solidFill>
                <a:latin typeface="MuseoModerno" pitchFamily="0" charset="0"/>
                <a:ea typeface="MuseoModerno" pitchFamily="0" charset="0"/>
                <a:cs typeface="MuseoModerno" pitchFamily="0" charset="0"/>
              </a:rPr>
              <a:t>Определение границ</a:t>
            </a:r>
            <a:endParaRPr lang="en-us" sz="1970" cap="none"/>
          </a:p>
        </p:txBody>
      </p:sp>
      <p:sp>
        <p:nvSpPr>
          <p:cNvPr id="11" name="Text 8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cV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vA8AAGMcAAA5JgAAVCAAABAAAAAmAAAACAAAAP//////////"/>
              </a:ext>
            </a:extLst>
          </p:cNvSpPr>
          <p:nvPr/>
        </p:nvSpPr>
        <p:spPr>
          <a:xfrm>
            <a:off x="2557780" y="4614545"/>
            <a:ext cx="3655695" cy="64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r">
              <a:lnSpc>
                <a:spcPts val="2520"/>
              </a:lnSpc>
              <a:buNone/>
            </a:pPr>
            <a:r>
              <a:rPr lang="en-us" sz="1575" cap="none">
                <a:solidFill>
                  <a:srgbClr val="2B415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Выявление допустимых и недопустимых значений для входных данных.</a:t>
            </a:r>
            <a:endParaRPr lang="en-us" sz="1575" cap="none"/>
          </a:p>
        </p:txBody>
      </p:sp>
      <p:sp>
        <p:nvSpPr>
          <p:cNvPr id="12" name="Shape 9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EAAAAAAAAAMl97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Usb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l97AP///wEAAAAAAAAAAAAAAAAAAAAAAAAAAAAAAAAAAAAAAAAAAAAAAAB/f38A5+bmA8zMzADAwP8Af39/AAAAAAAAAAAAAAAAAAAAAAAAAAAAIQAAABgAAAAUAAAAYy4AAOwgAACzMgAAEyEAABAAAAAmAAAACAAAAP//////////"/>
              </a:ext>
            </a:extLst>
          </p:cNvSpPr>
          <p:nvPr/>
        </p:nvSpPr>
        <p:spPr>
          <a:xfrm>
            <a:off x="7540625" y="5351780"/>
            <a:ext cx="701040" cy="24765"/>
          </a:xfrm>
          <a:prstGeom prst="rect">
            <a:avLst/>
          </a:prstGeom>
          <a:solidFill>
            <a:srgbClr val="325F7B"/>
          </a:solidFill>
          <a:ln>
            <a:noFill/>
          </a:ln>
          <a:effectLst/>
        </p:spPr>
      </p:sp>
      <p:sp>
        <p:nvSpPr>
          <p:cNvPr id="13" name="Shape 10"/>
          <p:cNvSpPr>
            <a:extLst>
              <a:ext uri="smNativeData">
                <pr:smNativeData xmlns:pr="smNativeData" xmlns="smNativeData" val="SMDATA_15_NoRKZhMAAAAlAAAAZQAAAA0AAAAAkAAAAEgAAACQAAAASAAAAAAAAAAAAAAAAAAAAAEAAABQAAAA/fZ14JwR0T8AAAAAAADwvwAAAAAAAOA/AAAAAAAA4D8AAAAAAADgPwAAAAAAAOA/AAAAAAAA4D8AAAAAAADgPwAAAAAAAOA/AAAAAAAA4D8CAAAAjAAAAAEAAAAAAAAA9vDk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Bau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vDkAP///wEAAAAAAAAAAAAAAAAAAAAAAAAAAAAAAAAAAAAAAAAAAAAAAAB/f38A5+bmA8zMzADAwP8Af39/AAAAAAAAAAAAAAAAAAAAAAAAAAAAIQAAABgAAAAUAAAAnSsAAJ0fAABjLgAAYyIAABAAAAAmAAAACAAAAP//////////"/>
              </a:ext>
            </a:extLst>
          </p:cNvSpPr>
          <p:nvPr/>
        </p:nvSpPr>
        <p:spPr>
          <a:xfrm>
            <a:off x="7089775" y="5139055"/>
            <a:ext cx="450850" cy="450850"/>
          </a:xfrm>
          <a:prstGeom prst="roundRect">
            <a:avLst>
              <a:gd name="adj" fmla="val 13335"/>
            </a:avLst>
          </a:prstGeom>
          <a:solidFill>
            <a:srgbClr val="F6F0E4"/>
          </a:solidFill>
          <a:ln>
            <a:noFill/>
          </a:ln>
          <a:effectLst/>
        </p:spPr>
      </p:sp>
      <p:sp>
        <p:nvSpPr>
          <p:cNvPr id="14" name="Text 11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Auq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CwAANgfAACELQAAJyIAABAgAAAmAAAACAAAAP//////////"/>
              </a:ext>
            </a:extLst>
          </p:cNvSpPr>
          <p:nvPr/>
        </p:nvSpPr>
        <p:spPr>
          <a:xfrm>
            <a:off x="7231380" y="5176520"/>
            <a:ext cx="167640" cy="3752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2955"/>
              </a:lnSpc>
              <a:buNone/>
            </a:pPr>
            <a:r>
              <a:rPr lang="en-us" sz="2365" cap="none">
                <a:solidFill>
                  <a:srgbClr val="124E73"/>
                </a:solidFill>
                <a:latin typeface="MuseoModerno" pitchFamily="0" charset="0"/>
                <a:ea typeface="MuseoModerno" pitchFamily="0" charset="0"/>
                <a:cs typeface="MuseoModerno" pitchFamily="0" charset="0"/>
              </a:rPr>
              <a:t>2</a:t>
            </a:r>
            <a:endParaRPr lang="en-us" sz="2365" cap="none"/>
          </a:p>
        </p:txBody>
      </p:sp>
      <p:sp>
        <p:nvSpPr>
          <p:cNvPr id="15" name="Text 12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ACm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xzMAAOIfAAAuQwAAzyEAABAgAAAmAAAACAAAAP//////////"/>
              </a:ext>
            </a:extLst>
          </p:cNvSpPr>
          <p:nvPr/>
        </p:nvSpPr>
        <p:spPr>
          <a:xfrm>
            <a:off x="8416925" y="5182870"/>
            <a:ext cx="2503805" cy="313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460"/>
              </a:lnSpc>
              <a:buNone/>
            </a:pPr>
            <a:r>
              <a:rPr lang="en-us" sz="1970" cap="none">
                <a:solidFill>
                  <a:srgbClr val="124E73"/>
                </a:solidFill>
                <a:latin typeface="MuseoModerno" pitchFamily="0" charset="0"/>
                <a:ea typeface="MuseoModerno" pitchFamily="0" charset="0"/>
                <a:cs typeface="MuseoModerno" pitchFamily="0" charset="0"/>
              </a:rPr>
              <a:t>Анализ ожиданий</a:t>
            </a:r>
            <a:endParaRPr lang="en-us" sz="1970" cap="none"/>
          </a:p>
        </p:txBody>
      </p:sp>
      <p:sp>
        <p:nvSpPr>
          <p:cNvPr id="16" name="Text 13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s/wt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xzMAAIwiAABESgAAfSYAABAAAAAmAAAACAAAAP//////////"/>
              </a:ext>
            </a:extLst>
          </p:cNvSpPr>
          <p:nvPr/>
        </p:nvSpPr>
        <p:spPr>
          <a:xfrm>
            <a:off x="8416925" y="5615940"/>
            <a:ext cx="3655695" cy="64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520"/>
              </a:lnSpc>
              <a:buNone/>
            </a:pPr>
            <a:r>
              <a:rPr lang="en-us" sz="1575" cap="none">
                <a:solidFill>
                  <a:srgbClr val="2B415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Определение ожидаемых результатов для каждого класса эквивалентности.</a:t>
            </a:r>
            <a:endParaRPr lang="en-us" sz="1575" cap="none"/>
          </a:p>
        </p:txBody>
      </p:sp>
      <p:sp>
        <p:nvSpPr>
          <p:cNvPr id="17" name="Shape 14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EAAAAAAAAAMl97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DgTC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l97AP///wEAAAAAAAAAAAAAAAAAAAAAAAAAAAAAAAAAAAAAAAAAAAAAAAB/f38A5+bmA8zMzADAwP8Af39/AAAAAAAAAAAAAAAAAAAAAAAAAAAAIQAAABgAAAAUAAAATScAAHcmAACdKwAAnyYAABAAAAAmAAAACAAAAP//////////"/>
              </a:ext>
            </a:extLst>
          </p:cNvSpPr>
          <p:nvPr/>
        </p:nvSpPr>
        <p:spPr>
          <a:xfrm>
            <a:off x="6388735" y="6252845"/>
            <a:ext cx="701040" cy="25400"/>
          </a:xfrm>
          <a:prstGeom prst="rect">
            <a:avLst/>
          </a:prstGeom>
          <a:solidFill>
            <a:srgbClr val="325F7B"/>
          </a:solidFill>
          <a:ln>
            <a:noFill/>
          </a:ln>
          <a:effectLst/>
        </p:spPr>
      </p:sp>
      <p:sp>
        <p:nvSpPr>
          <p:cNvPr id="18" name="Shape 15"/>
          <p:cNvSpPr>
            <a:extLst>
              <a:ext uri="smNativeData">
                <pr:smNativeData xmlns:pr="smNativeData" xmlns="smNativeData" val="SMDATA_15_NoRKZhMAAAAlAAAAZQAAAA0AAAAAkAAAAEgAAACQAAAASAAAAAAAAAAAAAAAAAAAAAEAAABQAAAA/fZ14JwR0T8AAAAAAADwvwAAAAAAAOA/AAAAAAAA4D8AAAAAAADgPwAAAAAAAOA/AAAAAAAA4D8AAAAAAADgPwAAAAAAAOA/AAAAAAAA4D8CAAAAjAAAAAEAAAAAAAAA9vDk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3Lhg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vDkAP///wEAAAAAAAAAAAAAAAAAAAAAAAAAAAAAAAAAAAAAAAAAAAAAAAB/f38A5+bmA8zMzADAwP8Af39/AAAAAAAAAAAAAAAAAAAAAAAAAAAAIQAAABgAAAAUAAAAnSsAACglAABjLgAA7icAABAAAAAmAAAACAAAAP//////////"/>
              </a:ext>
            </a:extLst>
          </p:cNvSpPr>
          <p:nvPr/>
        </p:nvSpPr>
        <p:spPr>
          <a:xfrm>
            <a:off x="7089775" y="6040120"/>
            <a:ext cx="450850" cy="450850"/>
          </a:xfrm>
          <a:prstGeom prst="roundRect">
            <a:avLst>
              <a:gd name="adj" fmla="val 13335"/>
            </a:avLst>
          </a:prstGeom>
          <a:solidFill>
            <a:srgbClr val="F6F0E4"/>
          </a:solidFill>
          <a:ln>
            <a:noFill/>
          </a:ln>
          <a:effectLst/>
        </p:spPr>
      </p:sp>
      <p:sp>
        <p:nvSpPr>
          <p:cNvPr id="19" name="Text 16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5/nB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eywAAGMlAACFLQAAsycAABAgAAAmAAAACAAAAP//////////"/>
              </a:ext>
            </a:extLst>
          </p:cNvSpPr>
          <p:nvPr/>
        </p:nvSpPr>
        <p:spPr>
          <a:xfrm>
            <a:off x="7230745" y="6077585"/>
            <a:ext cx="168910" cy="3759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2955"/>
              </a:lnSpc>
              <a:buNone/>
            </a:pPr>
            <a:r>
              <a:rPr lang="en-us" sz="2365" cap="none">
                <a:solidFill>
                  <a:srgbClr val="124E73"/>
                </a:solidFill>
                <a:latin typeface="MuseoModerno" pitchFamily="0" charset="0"/>
                <a:ea typeface="MuseoModerno" pitchFamily="0" charset="0"/>
                <a:cs typeface="MuseoModerno" pitchFamily="0" charset="0"/>
              </a:rPr>
              <a:t>3</a:t>
            </a:r>
            <a:endParaRPr lang="en-us" sz="2365" cap="none"/>
          </a:p>
        </p:txBody>
      </p:sp>
      <p:sp>
        <p:nvSpPr>
          <p:cNvPr id="20" name="Text 17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K1Xx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mBYAAG0lAAA5JgAAWicAABAgAAAmAAAACAAAAP//////////"/>
              </a:ext>
            </a:extLst>
          </p:cNvSpPr>
          <p:nvPr/>
        </p:nvSpPr>
        <p:spPr>
          <a:xfrm>
            <a:off x="3672840" y="6083935"/>
            <a:ext cx="2540635" cy="313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r">
              <a:lnSpc>
                <a:spcPts val="2460"/>
              </a:lnSpc>
              <a:buNone/>
            </a:pPr>
            <a:r>
              <a:rPr lang="en-us" sz="1970" cap="none">
                <a:solidFill>
                  <a:srgbClr val="124E73"/>
                </a:solidFill>
                <a:latin typeface="MuseoModerno" pitchFamily="0" charset="0"/>
                <a:ea typeface="MuseoModerno" pitchFamily="0" charset="0"/>
                <a:cs typeface="MuseoModerno" pitchFamily="0" charset="0"/>
              </a:rPr>
              <a:t>Оптимизация тестов</a:t>
            </a:r>
            <a:endParaRPr lang="en-us" sz="1970" cap="none"/>
          </a:p>
        </p:txBody>
      </p:sp>
      <p:sp>
        <p:nvSpPr>
          <p:cNvPr id="21" name="Text 18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3WSJ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vA8AABcoAAA5JgAAAS4AABAAAAAmAAAACAAAAP//////////"/>
              </a:ext>
            </a:extLst>
          </p:cNvSpPr>
          <p:nvPr/>
        </p:nvSpPr>
        <p:spPr>
          <a:xfrm>
            <a:off x="2557780" y="6517005"/>
            <a:ext cx="3655695" cy="9613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r">
              <a:lnSpc>
                <a:spcPts val="2520"/>
              </a:lnSpc>
              <a:buNone/>
            </a:pPr>
            <a:r>
              <a:rPr lang="en-us" sz="1575" cap="none">
                <a:solidFill>
                  <a:srgbClr val="2B415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Сокращение количества тестовых примеров за счет классов эквивалентности.</a:t>
            </a:r>
            <a:endParaRPr lang="en-us" sz="1575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EAAAAAAAAAUHOM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HOM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EAAAAAAAAA//z1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o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z1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J0KAADXMwAA4g4AABAgAAAmAAAACAAAAP//////////"/>
              </a:ext>
            </a:extLst>
          </p:cNvSpPr>
          <p:nvPr/>
        </p:nvSpPr>
        <p:spPr>
          <a:xfrm>
            <a:off x="2037715" y="1725295"/>
            <a:ext cx="6389370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>
                <a:solidFill>
                  <a:srgbClr val="124E73"/>
                </a:solidFill>
                <a:latin typeface="MuseoModerno" pitchFamily="0" charset="0"/>
                <a:ea typeface="MuseoModerno" pitchFamily="0" charset="0"/>
                <a:cs typeface="MuseoModerno" pitchFamily="0" charset="0"/>
              </a:rPr>
              <a:t>Тестирование в MVSTE</a:t>
            </a:r>
            <a:endParaRPr lang="en-us" sz="4370" cap="none"/>
          </a:p>
        </p:txBody>
      </p:sp>
      <p:pic>
        <p:nvPicPr>
          <p:cNvPr id="5" name="Image 0" descr="preencoded.png"/>
          <p:cNvPicPr>
            <a:picLocks noChangeAspect="1"/>
            <a:extLst>
              <a:ext uri="smNativeData">
                <pr:smNativeData xmlns:pr="smNativeData" xmlns="smNativeData" val="SMDATA_17_NoRK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IkMAABXFQAA9A8AAMI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037715" y="3469005"/>
            <a:ext cx="555625" cy="5556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 4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cf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CAaAAA7GwAAQxwAABAgAAAmAAAACAAAAP//////////"/>
              </a:ext>
            </a:extLst>
          </p:cNvSpPr>
          <p:nvPr/>
        </p:nvSpPr>
        <p:spPr>
          <a:xfrm>
            <a:off x="2037715" y="4246880"/>
            <a:ext cx="238887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>
                <a:solidFill>
                  <a:srgbClr val="124E73"/>
                </a:solidFill>
                <a:latin typeface="MuseoModerno" pitchFamily="0" charset="0"/>
                <a:ea typeface="MuseoModerno" pitchFamily="0" charset="0"/>
                <a:cs typeface="MuseoModerno" pitchFamily="0" charset="0"/>
              </a:rPr>
              <a:t>Планирование</a:t>
            </a:r>
            <a:endParaRPr lang="en-us" sz="2185" cap="none"/>
          </a:p>
        </p:txBody>
      </p:sp>
      <p:sp>
        <p:nvSpPr>
          <p:cNvPr id="7" name="Text 5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BQdAAA7GwAA0yUAABAAAAAmAAAACAAAAP//////////"/>
              </a:ext>
            </a:extLst>
          </p:cNvSpPr>
          <p:nvPr/>
        </p:nvSpPr>
        <p:spPr>
          <a:xfrm>
            <a:off x="2037715" y="4726940"/>
            <a:ext cx="2388870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2B415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Разработка подробного плана тестирования с определением необходимых ресурсов.</a:t>
            </a:r>
            <a:endParaRPr lang="en-us" cap="none"/>
          </a:p>
        </p:txBody>
      </p:sp>
      <p:pic>
        <p:nvPicPr>
          <p:cNvPr id="8" name="Image 1" descr="preencoded.png"/>
          <p:cNvPicPr>
            <a:picLocks noChangeAspect="1"/>
            <a:extLst>
              <a:ext uri="smNativeData">
                <pr:smNativeData xmlns:pr="smNativeData" xmlns="smNativeData" val="SMDATA_17_NoRK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J67Ir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EgdAABXFQAAsyAAAMIY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4759960" y="3469005"/>
            <a:ext cx="555625" cy="5556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Text 6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hAGu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B0AACAaAAD6KwAAQxwAABAgAAAmAAAACAAAAP//////////"/>
              </a:ext>
            </a:extLst>
          </p:cNvSpPr>
          <p:nvPr/>
        </p:nvSpPr>
        <p:spPr>
          <a:xfrm>
            <a:off x="4759960" y="4246880"/>
            <a:ext cx="238887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>
                <a:solidFill>
                  <a:srgbClr val="124E73"/>
                </a:solidFill>
                <a:latin typeface="MuseoModerno" pitchFamily="0" charset="0"/>
                <a:ea typeface="MuseoModerno" pitchFamily="0" charset="0"/>
                <a:cs typeface="MuseoModerno" pitchFamily="0" charset="0"/>
              </a:rPr>
              <a:t>Выполнение</a:t>
            </a:r>
            <a:endParaRPr lang="en-us" sz="2185" cap="none"/>
          </a:p>
        </p:txBody>
      </p:sp>
      <p:sp>
        <p:nvSpPr>
          <p:cNvPr id="10" name="Text 7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B0AABQdAAD6KwAA0yUAABAAAAAmAAAACAAAAP//////////"/>
              </a:ext>
            </a:extLst>
          </p:cNvSpPr>
          <p:nvPr/>
        </p:nvSpPr>
        <p:spPr>
          <a:xfrm>
            <a:off x="4759960" y="4726940"/>
            <a:ext cx="2388870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2B415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Проведение ручного тестирования с фиксацией результатов в MVSTE.</a:t>
            </a:r>
            <a:endParaRPr lang="en-us" cap="none"/>
          </a:p>
        </p:txBody>
      </p:sp>
      <p:pic>
        <p:nvPicPr>
          <p:cNvPr id="11" name="Image 2" descr="preencoded.png"/>
          <p:cNvPicPr>
            <a:picLocks noChangeAspect="1"/>
            <a:extLst>
              <a:ext uri="smNativeData">
                <pr:smNativeData xmlns:pr="smNativeData" xmlns="smNativeData" val="SMDATA_17_NoRK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uBPFU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YuAABXFQAAcTEAAMIY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7481570" y="3469005"/>
            <a:ext cx="555625" cy="5556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" name="Text 8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kgSR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i4AACAaAAC4PAAAQxwAABAgAAAmAAAACAAAAP//////////"/>
              </a:ext>
            </a:extLst>
          </p:cNvSpPr>
          <p:nvPr/>
        </p:nvSpPr>
        <p:spPr>
          <a:xfrm>
            <a:off x="7481570" y="4246880"/>
            <a:ext cx="238887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>
                <a:solidFill>
                  <a:srgbClr val="124E73"/>
                </a:solidFill>
                <a:latin typeface="MuseoModerno" pitchFamily="0" charset="0"/>
                <a:ea typeface="MuseoModerno" pitchFamily="0" charset="0"/>
                <a:cs typeface="MuseoModerno" pitchFamily="0" charset="0"/>
              </a:rPr>
              <a:t>Отчетность</a:t>
            </a:r>
            <a:endParaRPr lang="en-us" sz="2185" cap="none"/>
          </a:p>
        </p:txBody>
      </p:sp>
      <p:sp>
        <p:nvSpPr>
          <p:cNvPr id="13" name="Text 9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FBIq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i4AABQdAAC4PAAA0yUAABAAAAAmAAAACAAAAP//////////"/>
              </a:ext>
            </a:extLst>
          </p:cNvSpPr>
          <p:nvPr/>
        </p:nvSpPr>
        <p:spPr>
          <a:xfrm>
            <a:off x="7481570" y="4726940"/>
            <a:ext cx="2388870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2B415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Регистрация выявленных дефектов в системе отслеживания ошибок.</a:t>
            </a:r>
            <a:endParaRPr lang="en-us" cap="none"/>
          </a:p>
        </p:txBody>
      </p:sp>
      <p:pic>
        <p:nvPicPr>
          <p:cNvPr id="14" name="Image 3" descr="preencoded.png"/>
          <p:cNvPicPr>
            <a:picLocks noChangeAspect="1"/>
            <a:extLst>
              <a:ext uri="smNativeData">
                <pr:smNativeData xmlns:pr="smNativeData" xmlns="smNativeData" val="SMDATA_17_NoRK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MU+AABXFQAAL0IAAMIYAAAQ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10203815" y="3469005"/>
            <a:ext cx="554990" cy="5556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" name="Text 10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ByYQ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xT4AACAaAAB3TQAAQxwAABAgAAAmAAAACAAAAP//////////"/>
              </a:ext>
            </a:extLst>
          </p:cNvSpPr>
          <p:nvPr/>
        </p:nvSpPr>
        <p:spPr>
          <a:xfrm>
            <a:off x="10203815" y="4246880"/>
            <a:ext cx="238887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>
                <a:solidFill>
                  <a:srgbClr val="124E73"/>
                </a:solidFill>
                <a:latin typeface="MuseoModerno" pitchFamily="0" charset="0"/>
                <a:ea typeface="MuseoModerno" pitchFamily="0" charset="0"/>
                <a:cs typeface="MuseoModerno" pitchFamily="0" charset="0"/>
              </a:rPr>
              <a:t>Анализ</a:t>
            </a:r>
            <a:endParaRPr lang="en-us" sz="2185" cap="none"/>
          </a:p>
        </p:txBody>
      </p:sp>
      <p:sp>
        <p:nvSpPr>
          <p:cNvPr id="16" name="Text 11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c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xT4AABQdAAB3TQAAAygAABAAAAAmAAAACAAAAP//////////"/>
              </a:ext>
            </a:extLst>
          </p:cNvSpPr>
          <p:nvPr/>
        </p:nvSpPr>
        <p:spPr>
          <a:xfrm>
            <a:off x="10203815" y="4726940"/>
            <a:ext cx="2388870" cy="17773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2B415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Оценка качества продукта и эффективности проведенного тестирования.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EAAAAAAAAAUHOM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HOM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EAAAAAAAAA//z1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z1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>
            <a:noFill/>
          </a:ln>
          <a:effectLst/>
        </p:spPr>
      </p:sp>
      <p:pic>
        <p:nvPicPr>
          <p:cNvPr id="4" name="Image 0" descr="preencoded.png"/>
          <p:cNvPicPr>
            <a:picLocks noChangeAspect="1"/>
            <a:extLst>
              <a:ext uri="smNativeData">
                <pr:smNativeData xmlns:pr="smNativeData" xmlns="smNativeData" val="SMDATA_17_NoRK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IxDAAAAAAAAD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2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9/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AUAAMAFAABgOgAABgoAABAgAAAmAAAACAAAAP//////////"/>
              </a:ext>
            </a:extLst>
          </p:cNvSpPr>
          <p:nvPr/>
        </p:nvSpPr>
        <p:spPr>
          <a:xfrm>
            <a:off x="833120" y="934720"/>
            <a:ext cx="8656320" cy="6946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>
                <a:solidFill>
                  <a:srgbClr val="124E73"/>
                </a:solidFill>
                <a:latin typeface="MuseoModerno" pitchFamily="0" charset="0"/>
                <a:ea typeface="MuseoModerno" pitchFamily="0" charset="0"/>
                <a:cs typeface="MuseoModerno" pitchFamily="0" charset="0"/>
              </a:rPr>
              <a:t>Подготовка тестовых примеров</a:t>
            </a:r>
            <a:endParaRPr lang="en-us" sz="4370" cap="none"/>
          </a:p>
        </p:txBody>
      </p:sp>
      <p:pic>
        <p:nvPicPr>
          <p:cNvPr id="6" name="Image 1" descr="preencoded.png"/>
          <p:cNvPicPr>
            <a:picLocks noChangeAspect="1"/>
            <a:extLst>
              <a:ext uri="smNativeData">
                <pr:smNativeData xmlns:pr="smNativeData" xmlns="smNativeData" val="SMDATA_17_NoRK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CAFAAASDAAA9gsAAAIX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833120" y="1962150"/>
            <a:ext cx="1111250" cy="1778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 3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DrFg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Aw4AAHANAAAZHwAAkw8AABAgAAAmAAAACAAAAP//////////"/>
              </a:ext>
            </a:extLst>
          </p:cNvSpPr>
          <p:nvPr/>
        </p:nvSpPr>
        <p:spPr>
          <a:xfrm>
            <a:off x="2277745" y="2184400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>
                <a:solidFill>
                  <a:srgbClr val="124E73"/>
                </a:solidFill>
                <a:latin typeface="MuseoModerno" pitchFamily="0" charset="0"/>
                <a:ea typeface="MuseoModerno" pitchFamily="0" charset="0"/>
                <a:cs typeface="MuseoModerno" pitchFamily="0" charset="0"/>
              </a:rPr>
              <a:t>Спецификация</a:t>
            </a:r>
            <a:endParaRPr lang="en-us" sz="2185" cap="none"/>
          </a:p>
        </p:txBody>
      </p:sp>
      <p:sp>
        <p:nvSpPr>
          <p:cNvPr id="8" name="Text 4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CwFQ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Aw4AAGUQAABgPgAAlRIAABAgAAAmAAAACAAAAP//////////"/>
              </a:ext>
            </a:extLst>
          </p:cNvSpPr>
          <p:nvPr/>
        </p:nvSpPr>
        <p:spPr>
          <a:xfrm>
            <a:off x="2277745" y="2665095"/>
            <a:ext cx="7861935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2B415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Изучение требований и технических характеристик системы.</a:t>
            </a:r>
            <a:endParaRPr lang="en-us" cap="none"/>
          </a:p>
        </p:txBody>
      </p:sp>
      <p:pic>
        <p:nvPicPr>
          <p:cNvPr id="9" name="Image 2" descr="preencoded.png"/>
          <p:cNvPicPr>
            <a:picLocks noChangeAspect="1"/>
            <a:extLst>
              <a:ext uri="smNativeData">
                <pr:smNativeData xmlns:pr="smNativeData" xmlns="smNativeData" val="SMDATA_17_NoRK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CAFAAACFwAA9gsAAPEh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833120" y="3740150"/>
            <a:ext cx="1111250" cy="17773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 5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AWGQ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Aw4AAF8YAAC9IgAAghoAABAgAAAmAAAACAAAAP//////////"/>
              </a:ext>
            </a:extLst>
          </p:cNvSpPr>
          <p:nvPr/>
        </p:nvSpPr>
        <p:spPr>
          <a:xfrm>
            <a:off x="2277745" y="3961765"/>
            <a:ext cx="336931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>
                <a:solidFill>
                  <a:srgbClr val="124E73"/>
                </a:solidFill>
                <a:latin typeface="MuseoModerno" pitchFamily="0" charset="0"/>
                <a:ea typeface="MuseoModerno" pitchFamily="0" charset="0"/>
                <a:cs typeface="MuseoModerno" pitchFamily="0" charset="0"/>
              </a:rPr>
              <a:t>Классы эквивалентности</a:t>
            </a:r>
            <a:endParaRPr lang="en-us" sz="2185" cap="none"/>
          </a:p>
        </p:txBody>
      </p:sp>
      <p:sp>
        <p:nvSpPr>
          <p:cNvPr id="11" name="Text 6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DbFw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Aw4AAFQbAABgPgAAsx8AABAAAAAmAAAACAAAAP//////////"/>
              </a:ext>
            </a:extLst>
          </p:cNvSpPr>
          <p:nvPr/>
        </p:nvSpPr>
        <p:spPr>
          <a:xfrm>
            <a:off x="2277745" y="4442460"/>
            <a:ext cx="7861935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2B415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Определение наборов тестовых данных, охватывающих все возможные ситуации.</a:t>
            </a:r>
            <a:endParaRPr lang="en-us" cap="none"/>
          </a:p>
        </p:txBody>
      </p:sp>
      <p:pic>
        <p:nvPicPr>
          <p:cNvPr id="12" name="Image 3" descr="preencoded.png"/>
          <p:cNvPicPr>
            <a:picLocks noChangeAspect="1"/>
            <a:extLst>
              <a:ext uri="smNativeData">
                <pr:smNativeData xmlns:pr="smNativeData" xmlns="smNativeData" val="SMDATA_17_NoRK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vzsB0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CAFAADxIQAA9gsAAOAsAAAQ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833120" y="5517515"/>
            <a:ext cx="1111250" cy="17773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Text 7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dvm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Aw4AAE8jAAAZHwAAcSUAABAgAAAmAAAACAAAAP//////////"/>
              </a:ext>
            </a:extLst>
          </p:cNvSpPr>
          <p:nvPr/>
        </p:nvSpPr>
        <p:spPr>
          <a:xfrm>
            <a:off x="2277745" y="5739765"/>
            <a:ext cx="277749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>
                <a:solidFill>
                  <a:srgbClr val="124E73"/>
                </a:solidFill>
                <a:latin typeface="MuseoModerno" pitchFamily="0" charset="0"/>
                <a:ea typeface="MuseoModerno" pitchFamily="0" charset="0"/>
                <a:cs typeface="MuseoModerno" pitchFamily="0" charset="0"/>
              </a:rPr>
              <a:t>Тестовые примеры</a:t>
            </a:r>
            <a:endParaRPr lang="en-us" sz="2185" cap="none"/>
          </a:p>
        </p:txBody>
      </p:sp>
      <p:sp>
        <p:nvSpPr>
          <p:cNvPr id="14" name="Text 8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yKdb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Aw4AAEMmAABgPgAAcygAABAgAAAmAAAACAAAAP//////////"/>
              </a:ext>
            </a:extLst>
          </p:cNvSpPr>
          <p:nvPr/>
        </p:nvSpPr>
        <p:spPr>
          <a:xfrm>
            <a:off x="2277745" y="6219825"/>
            <a:ext cx="7861935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2B415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Создание конкретных тестовых сценариев на основе классов эквивалентности.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EAAAAAAAAAUHOM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HOM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EAAAAAAAAA//z1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c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z1AP///wEAAAAAAAAAAAAAAAAAAAAAAAAAAAAAAAAAAAAAAAAAAAAAAAB/f38A5+bmA8zMzADAwP8Af39/AAAAAAAAAAAAAAAAAAAAAAAAAAAAIQAAABgAAAAUAAAAAAAAAAAAAAAAWgAAqzIAABAAAAAmAAAACAAAAP//////////"/>
              </a:ext>
            </a:extLst>
          </p:cNvSpPr>
          <p:nvPr/>
        </p:nvSpPr>
        <p:spPr>
          <a:xfrm>
            <a:off x="0" y="0"/>
            <a:ext cx="14630400" cy="8236585"/>
          </a:xfrm>
          <a:prstGeom prst="rect">
            <a:avLst/>
          </a:prstGeom>
          <a:solidFill>
            <a:srgbClr val="FFFCF5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REAAD0DAAB5LgAA7AYAABAgAAAmAAAACAAAAP//////////"/>
              </a:ext>
            </a:extLst>
          </p:cNvSpPr>
          <p:nvPr/>
        </p:nvSpPr>
        <p:spPr>
          <a:xfrm>
            <a:off x="2766695" y="526415"/>
            <a:ext cx="4787900" cy="598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4710"/>
              </a:lnSpc>
              <a:buNone/>
            </a:pPr>
            <a:r>
              <a:rPr lang="en-us" sz="3770" cap="none">
                <a:solidFill>
                  <a:srgbClr val="124E73"/>
                </a:solidFill>
                <a:latin typeface="MuseoModerno" pitchFamily="0" charset="0"/>
                <a:ea typeface="MuseoModerno" pitchFamily="0" charset="0"/>
                <a:cs typeface="MuseoModerno" pitchFamily="0" charset="0"/>
              </a:rPr>
              <a:t>Выводы</a:t>
            </a:r>
            <a:endParaRPr lang="en-us" sz="3770" cap="none"/>
          </a:p>
        </p:txBody>
      </p:sp>
      <p:sp>
        <p:nvSpPr>
          <p:cNvPr id="5" name="Text 3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MhIAAAgKAADMKwAA6gsAABAgAAAmAAAACAAAAP//////////"/>
              </a:ext>
            </a:extLst>
          </p:cNvSpPr>
          <p:nvPr/>
        </p:nvSpPr>
        <p:spPr>
          <a:xfrm>
            <a:off x="2957830" y="1630680"/>
            <a:ext cx="4161790" cy="3060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410"/>
              </a:lnSpc>
              <a:buNone/>
            </a:pPr>
            <a:r>
              <a:rPr lang="en-us" sz="1505" cap="none">
                <a:solidFill>
                  <a:srgbClr val="2B415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Классы эквивалентности</a:t>
            </a:r>
            <a:endParaRPr lang="en-us" sz="1505" cap="none"/>
          </a:p>
        </p:txBody>
      </p:sp>
      <p:sp>
        <p:nvSpPr>
          <p:cNvPr id="6" name="Text 4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My4AAAgKAADNRwAAzQ0AABAAAAAmAAAACAAAAP//////////"/>
              </a:ext>
            </a:extLst>
          </p:cNvSpPr>
          <p:nvPr/>
        </p:nvSpPr>
        <p:spPr>
          <a:xfrm>
            <a:off x="7510145" y="1630680"/>
            <a:ext cx="4161790" cy="612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410"/>
              </a:lnSpc>
              <a:buNone/>
            </a:pPr>
            <a:r>
              <a:rPr lang="en-us" sz="1505" cap="none">
                <a:solidFill>
                  <a:srgbClr val="2B415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Помогают оптимизировать количество тестовых примеров и обеспечить более полное покрытие.</a:t>
            </a:r>
            <a:endParaRPr lang="en-us" sz="1505" cap="none"/>
          </a:p>
        </p:txBody>
      </p:sp>
      <p:sp>
        <p:nvSpPr>
          <p:cNvPr id="7" name="Shape 5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EAAAAAAAAA9vDk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vDkAP///wEAAAAAAAAAAAAAAAAAAAAAAAAAAAAAAAAAAAAAAAAAAAAAAAB/f38A5+bmA8zMzADAwP8Af39/AAAAAAAAAAAAAAAAAAAAAAAAAAAAIQAAABgAAAAUAAAABREAAI4OAAD7SAAAuBUAABAAAAAmAAAACAAAAP//////////"/>
              </a:ext>
            </a:extLst>
          </p:cNvSpPr>
          <p:nvPr/>
        </p:nvSpPr>
        <p:spPr>
          <a:xfrm>
            <a:off x="2766695" y="2366010"/>
            <a:ext cx="9097010" cy="1164590"/>
          </a:xfrm>
          <a:prstGeom prst="rect">
            <a:avLst/>
          </a:prstGeom>
          <a:solidFill>
            <a:srgbClr val="F6F0E4"/>
          </a:solidFill>
          <a:ln>
            <a:noFill/>
          </a:ln>
          <a:effectLst/>
        </p:spPr>
      </p:sp>
      <p:sp>
        <p:nvSpPr>
          <p:cNvPr id="8" name="Text 6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MhIAAE8PAADMKwAAMhEAABAgAAAmAAAACAAAAP//////////"/>
              </a:ext>
            </a:extLst>
          </p:cNvSpPr>
          <p:nvPr/>
        </p:nvSpPr>
        <p:spPr>
          <a:xfrm>
            <a:off x="2957830" y="2488565"/>
            <a:ext cx="4161790" cy="3067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410"/>
              </a:lnSpc>
              <a:buNone/>
            </a:pPr>
            <a:r>
              <a:rPr lang="en-us" sz="1505" cap="none">
                <a:solidFill>
                  <a:srgbClr val="2B415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Ручное тестирование</a:t>
            </a:r>
            <a:endParaRPr lang="en-us" sz="1505" cap="none"/>
          </a:p>
        </p:txBody>
      </p:sp>
      <p:sp>
        <p:nvSpPr>
          <p:cNvPr id="9" name="Text 7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My4AAE8PAADNRwAA9xQAABAAAAAmAAAACAAAAP//////////"/>
              </a:ext>
            </a:extLst>
          </p:cNvSpPr>
          <p:nvPr/>
        </p:nvSpPr>
        <p:spPr>
          <a:xfrm>
            <a:off x="7510145" y="2488565"/>
            <a:ext cx="4161790" cy="9194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410"/>
              </a:lnSpc>
              <a:buNone/>
            </a:pPr>
            <a:r>
              <a:rPr lang="en-us" sz="1505" cap="none">
                <a:solidFill>
                  <a:srgbClr val="2B415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Позволяет выявить различные типы ошибок, которые могут быть упущены автоматизированными тестами.</a:t>
            </a:r>
            <a:endParaRPr lang="en-us" sz="1505" cap="none"/>
          </a:p>
        </p:txBody>
      </p:sp>
      <p:sp>
        <p:nvSpPr>
          <p:cNvPr id="10" name="Text 8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MhIAAHkWAADMKwAAWxgAABAgAAAmAAAACAAAAP//////////"/>
              </a:ext>
            </a:extLst>
          </p:cNvSpPr>
          <p:nvPr/>
        </p:nvSpPr>
        <p:spPr>
          <a:xfrm>
            <a:off x="2957830" y="3653155"/>
            <a:ext cx="4161790" cy="3060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410"/>
              </a:lnSpc>
              <a:buNone/>
            </a:pPr>
            <a:r>
              <a:rPr lang="en-us" sz="1505" cap="none">
                <a:solidFill>
                  <a:srgbClr val="2B415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Использование MVSTE</a:t>
            </a:r>
            <a:endParaRPr lang="en-us" sz="1505" cap="none"/>
          </a:p>
        </p:txBody>
      </p:sp>
      <p:sp>
        <p:nvSpPr>
          <p:cNvPr id="11" name="Text 9"/>
          <p:cNvSpPr>
            <a:extLst>
              <a:ext uri="smNativeData">
                <pr:smNativeData xmlns:pr="smNativeData" xmlns="smNativeData" val="SMDATA_15_NoRK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My4AAHkWAADNRwAAPhoAABAAAAAmAAAACAAAAP//////////"/>
              </a:ext>
            </a:extLst>
          </p:cNvSpPr>
          <p:nvPr/>
        </p:nvSpPr>
        <p:spPr>
          <a:xfrm>
            <a:off x="7510145" y="3653155"/>
            <a:ext cx="4161790" cy="612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410"/>
              </a:lnSpc>
              <a:buNone/>
            </a:pPr>
            <a:r>
              <a:rPr lang="en-us" sz="1505" cap="none">
                <a:solidFill>
                  <a:srgbClr val="2B415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Структурирует процесс тестирования и упрощает управление тестовыми сценариями.</a:t>
            </a:r>
            <a:endParaRPr lang="en-us" sz="1505" cap="none"/>
          </a:p>
        </p:txBody>
      </p:sp>
      <p:pic>
        <p:nvPicPr>
          <p:cNvPr id="12" name="Image 0" descr="preencoded.png"/>
          <p:cNvPicPr>
            <a:picLocks noChangeAspect="1"/>
            <a:extLst>
              <a:ext uri="smNativeData">
                <pr:smNativeData xmlns:pr="smNativeData" xmlns="smNativeData" val="SMDATA_17_NoRK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QcAABSHAAA/D0AAG4v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554220" y="4603750"/>
            <a:ext cx="5521960" cy="31064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keywords/>
  <dc:description/>
  <cp:lastModifiedBy>darlix</cp:lastModifiedBy>
  <cp:revision>0</cp:revision>
  <dcterms:created xsi:type="dcterms:W3CDTF">2024-05-19T19:46:55Z</dcterms:created>
  <dcterms:modified xsi:type="dcterms:W3CDTF">2024-05-19T22:59:02Z</dcterms:modified>
</cp:coreProperties>
</file>