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4" r:id="rId4"/>
    <p:sldId id="258" r:id="rId5"/>
    <p:sldId id="262" r:id="rId6"/>
    <p:sldId id="259" r:id="rId7"/>
    <p:sldId id="265" r:id="rId8"/>
    <p:sldId id="260" r:id="rId9"/>
    <p:sldId id="266" r:id="rId10"/>
    <p:sldId id="263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D0940-F0A1-4D60-A967-E123F9967C36}" v="810" dt="2024-02-20T21:11:01.308"/>
    <p1510:client id="{EB816EF3-1FD8-4DA9-8D39-0E78885FCF61}" v="35" dt="2024-02-21T06:13:14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4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3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33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3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0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8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3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4" name="Picture 3">
            <a:extLst>
              <a:ext uri="{FF2B5EF4-FFF2-40B4-BE49-F238E27FC236}">
                <a16:creationId xmlns:a16="http://schemas.microsoft.com/office/drawing/2014/main" id="{78C039DF-7B3D-F2FC-4268-15279CAF5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7713" r="4" b="4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5440" y="1221902"/>
            <a:ext cx="10402331" cy="2577419"/>
          </a:xfrm>
        </p:spPr>
        <p:txBody>
          <a:bodyPr anchor="b">
            <a:normAutofit/>
          </a:bodyPr>
          <a:lstStyle/>
          <a:p>
            <a:r>
              <a:rPr lang="ru-RU" sz="6400" dirty="0">
                <a:solidFill>
                  <a:srgbClr val="FFFFFF"/>
                </a:solidFill>
              </a:rPr>
              <a:t>Тестирование методом White Bo</a:t>
            </a:r>
            <a:r>
              <a:rPr lang="ru-RU" sz="6600" dirty="0">
                <a:solidFill>
                  <a:srgbClr val="FFFFFF"/>
                </a:solidFill>
              </a:rPr>
              <a:t>x</a:t>
            </a:r>
            <a:br>
              <a:rPr lang="ru-RU" sz="6600" dirty="0">
                <a:solidFill>
                  <a:srgbClr val="FFFFFF"/>
                </a:solidFill>
              </a:rPr>
            </a:br>
            <a:r>
              <a:rPr lang="ru-RU" sz="3600" dirty="0">
                <a:solidFill>
                  <a:srgbClr val="FFFFFF"/>
                </a:solidFill>
              </a:rPr>
              <a:t>Преимущества и недостатки</a:t>
            </a:r>
          </a:p>
        </p:txBody>
      </p:sp>
      <p:cxnSp>
        <p:nvCxnSpPr>
          <p:cNvPr id="65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Объект 3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C04336B1-F220-8F19-11FA-5400E370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B7DB4-8125-151A-5397-CAE69151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1927897"/>
          </a:xfrm>
        </p:spPr>
        <p:txBody>
          <a:bodyPr anchor="b">
            <a:normAutofit fontScale="90000"/>
          </a:bodyPr>
          <a:lstStyle/>
          <a:p>
            <a:r>
              <a:rPr lang="ru-RU" sz="6700">
                <a:solidFill>
                  <a:srgbClr val="FFFFFF"/>
                </a:solidFill>
              </a:rPr>
              <a:t>Контрольные вопросы</a:t>
            </a:r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6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15A659-BD87-669C-04C4-68731492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28" y="2686723"/>
            <a:ext cx="7565776" cy="39623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200" err="1">
                <a:solidFill>
                  <a:schemeClr val="bg2"/>
                </a:solidFill>
              </a:rPr>
              <a:t>Какова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суть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метода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тестирования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белым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ящиком</a:t>
            </a:r>
            <a:r>
              <a:rPr lang="en-US" sz="2200" dirty="0">
                <a:solidFill>
                  <a:schemeClr val="bg2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sz="2200" dirty="0">
                <a:solidFill>
                  <a:schemeClr val="bg2"/>
                </a:solidFill>
              </a:rPr>
              <a:t>В </a:t>
            </a:r>
            <a:r>
              <a:rPr lang="en-US" sz="2200" err="1">
                <a:solidFill>
                  <a:schemeClr val="bg2"/>
                </a:solidFill>
              </a:rPr>
              <a:t>чем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ограничен</a:t>
            </a:r>
            <a:r>
              <a:rPr lang="en-US" sz="2200" dirty="0">
                <a:solidFill>
                  <a:schemeClr val="bg2"/>
                </a:solidFill>
              </a:rPr>
              <a:t> </a:t>
            </a:r>
            <a:r>
              <a:rPr lang="en-US" sz="2200" err="1">
                <a:solidFill>
                  <a:schemeClr val="bg2"/>
                </a:solidFill>
              </a:rPr>
              <a:t>данный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метод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тестирования</a:t>
            </a:r>
            <a:r>
              <a:rPr lang="en-US" sz="2200" dirty="0">
                <a:solidFill>
                  <a:schemeClr val="bg2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sz="2200" err="1">
                <a:solidFill>
                  <a:schemeClr val="bg2"/>
                </a:solidFill>
              </a:rPr>
              <a:t>Перечислите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все</a:t>
            </a:r>
            <a:r>
              <a:rPr lang="en-US" sz="2200" dirty="0">
                <a:solidFill>
                  <a:schemeClr val="bg2"/>
                </a:solidFill>
              </a:rPr>
              <a:t> </a:t>
            </a:r>
            <a:r>
              <a:rPr lang="en-US" sz="2200" err="1">
                <a:solidFill>
                  <a:schemeClr val="bg2"/>
                </a:solidFill>
              </a:rPr>
              <a:t>преимущества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тестирования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белым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err="1">
                <a:solidFill>
                  <a:schemeClr val="bg2"/>
                </a:solidFill>
              </a:rPr>
              <a:t>ящиком</a:t>
            </a:r>
            <a:r>
              <a:rPr lang="en-US" sz="2200" dirty="0">
                <a:solidFill>
                  <a:schemeClr val="bg2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В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чем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заключается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основная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цель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тестирования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белым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ящиком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?</a:t>
            </a:r>
          </a:p>
          <a:p>
            <a:pPr marL="342900" indent="-342900">
              <a:buAutoNum type="arabicPeriod"/>
            </a:pP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Перечислите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недостатки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данного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метода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Когда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применяется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метод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тестирования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белым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2"/>
                </a:solidFill>
                <a:ea typeface="+mn-lt"/>
                <a:cs typeface="+mn-lt"/>
              </a:rPr>
              <a:t>ящиком</a:t>
            </a:r>
            <a:r>
              <a:rPr lang="en-US" sz="2200" dirty="0">
                <a:solidFill>
                  <a:schemeClr val="bg2"/>
                </a:solidFill>
                <a:ea typeface="+mn-lt"/>
                <a:cs typeface="+mn-lt"/>
              </a:rPr>
              <a:t>?</a:t>
            </a:r>
          </a:p>
          <a:p>
            <a:pPr marL="342900" indent="-342900">
              <a:buAutoNum type="arabicPeriod"/>
            </a:pPr>
            <a:r>
              <a:rPr lang="ru-RU" sz="2200" dirty="0">
                <a:solidFill>
                  <a:schemeClr val="bg2"/>
                </a:solidFill>
                <a:ea typeface="+mn-lt"/>
                <a:cs typeface="+mn-lt"/>
              </a:rPr>
              <a:t>Кто участвует в тестировании “белого ящика”?</a:t>
            </a:r>
            <a:endParaRPr lang="en-US" sz="2200" dirty="0">
              <a:solidFill>
                <a:schemeClr val="bg2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bg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431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C4110-D970-B7E5-A530-804F8676D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00"/>
          <a:stretch/>
        </p:blipFill>
        <p:spPr>
          <a:xfrm>
            <a:off x="8878" y="33151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A20A8-E6E5-4993-EB7A-C6BD7CC0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73" y="1595713"/>
            <a:ext cx="9765713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b="1" i="0" kern="1200" cap="all" baseline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</a:t>
            </a:r>
            <a:r>
              <a:rPr lang="en-US" sz="64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b="1" i="0" kern="1200" cap="all" baseline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</a:t>
            </a:r>
            <a:r>
              <a:rPr lang="en-US" sz="64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b="1" i="0" kern="1200" cap="all" baseline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внимание</a:t>
            </a:r>
            <a:r>
              <a:rPr lang="en-US" sz="64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  <a:endParaRPr lang="ru-RU"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94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1C16A-225C-FFA4-5441-58BDDE8B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873" y="733835"/>
            <a:ext cx="6876271" cy="20050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такое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тестирование</a:t>
            </a:r>
            <a:r>
              <a:rPr lang="en-US" sz="3600" b="1" cap="all" dirty="0">
                <a:solidFill>
                  <a:schemeClr val="bg1"/>
                </a:solidFill>
              </a:rPr>
              <a:t> </a:t>
            </a:r>
            <a:r>
              <a:rPr lang="en-US" sz="3600" b="1" cap="all" dirty="0" err="1">
                <a:solidFill>
                  <a:schemeClr val="bg1"/>
                </a:solidFill>
              </a:rPr>
              <a:t>методом</a:t>
            </a:r>
            <a:r>
              <a:rPr lang="en-US" sz="3600" b="1" cap="all" dirty="0">
                <a:solidFill>
                  <a:schemeClr val="bg1"/>
                </a:solidFill>
              </a:rPr>
              <a:t> </a:t>
            </a:r>
            <a:r>
              <a:rPr lang="en-US" sz="3600" b="1" cap="all" dirty="0" err="1">
                <a:solidFill>
                  <a:schemeClr val="bg1"/>
                </a:solidFill>
              </a:rPr>
              <a:t>Белого</a:t>
            </a:r>
            <a:r>
              <a:rPr lang="en-US" sz="3600" b="1" cap="all" dirty="0">
                <a:solidFill>
                  <a:schemeClr val="bg1"/>
                </a:solidFill>
              </a:rPr>
              <a:t> </a:t>
            </a:r>
            <a:r>
              <a:rPr lang="en-US" sz="3600" b="1" cap="all" dirty="0" err="1">
                <a:solidFill>
                  <a:schemeClr val="bg1"/>
                </a:solidFill>
              </a:rPr>
              <a:t>ящика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7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3" name="Рисунок 2" descr="Тестирование - что это такое и какие виды тестирования ПО бывают">
            <a:extLst>
              <a:ext uri="{FF2B5EF4-FFF2-40B4-BE49-F238E27FC236}">
                <a16:creationId xmlns:a16="http://schemas.microsoft.com/office/drawing/2014/main" id="{228116EF-C853-91E7-84E7-63AA25DD6B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628" r="9518" b="4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B84CE8-BA4B-BA83-874D-3FFC5262C895}"/>
              </a:ext>
            </a:extLst>
          </p:cNvPr>
          <p:cNvSpPr txBox="1"/>
          <p:nvPr/>
        </p:nvSpPr>
        <p:spPr>
          <a:xfrm>
            <a:off x="1705428" y="3576197"/>
            <a:ext cx="486023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ECECEC"/>
                </a:solidFill>
                <a:ea typeface="+mn-lt"/>
                <a:cs typeface="+mn-lt"/>
              </a:rPr>
              <a:t>Тестирование белым ящиком - это метод тестирования ПО, при котором тестировщики имеют доступ к внутренним структурам, данным и алгоритмам программы. Они используют эту информацию для разработки тестовых случаев на основе логики работы программы и ее исходного кода.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664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A4095-7DB1-F714-DE45-0213347B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1434296"/>
          </a:xfrm>
        </p:spPr>
        <p:txBody>
          <a:bodyPr anchor="b">
            <a:normAutofit/>
          </a:bodyPr>
          <a:lstStyle/>
          <a:p>
            <a:r>
              <a:rPr lang="ru-RU" dirty="0"/>
              <a:t>Применение</a:t>
            </a:r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3" descr="Что такое тестирование, 40% OFF">
            <a:extLst>
              <a:ext uri="{FF2B5EF4-FFF2-40B4-BE49-F238E27FC236}">
                <a16:creationId xmlns:a16="http://schemas.microsoft.com/office/drawing/2014/main" id="{38787D12-E4CB-5482-862D-576B6EFE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1686112"/>
            <a:ext cx="3952579" cy="347826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12B83B4-69D0-DEB7-7064-4D2DA4CB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813" y="2214441"/>
            <a:ext cx="5178821" cy="36614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ea typeface="+mn-lt"/>
                <a:cs typeface="+mn-lt"/>
              </a:rPr>
              <a:t>Тестирование белым ящиком часто используется на ранних стадиях разработки программного обеспечения, когда доступ к исходному коду еще возможен, и когда важно проверить правильность реализации алгоритмов и логики программы. Однако оно также может применяться и на более поздних этапах разработки для обнаружения скрытых ошибок, которые могут оставаться незамеченными при других методах тестирования.</a:t>
            </a:r>
            <a:endParaRPr lang="ru-RU" sz="2000" dirty="0"/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8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0CAFA-70B8-6FB4-B6E7-1B7875C6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612616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ea typeface="+mj-lt"/>
                <a:cs typeface="+mj-lt"/>
              </a:rPr>
              <a:t>Цель</a:t>
            </a:r>
            <a:r>
              <a:rPr lang="en-US" sz="4400" dirty="0">
                <a:ea typeface="+mj-lt"/>
                <a:cs typeface="+mj-lt"/>
              </a:rPr>
              <a:t> - </a:t>
            </a:r>
            <a:r>
              <a:rPr lang="en-US" sz="4400" dirty="0" err="1">
                <a:ea typeface="+mj-lt"/>
                <a:cs typeface="+mj-lt"/>
              </a:rPr>
              <a:t>проверка</a:t>
            </a:r>
            <a:r>
              <a:rPr lang="en-US" sz="4400" dirty="0">
                <a:ea typeface="+mj-lt"/>
                <a:cs typeface="+mj-lt"/>
              </a:rPr>
              <a:t> 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 err="1">
                <a:ea typeface="+mj-lt"/>
                <a:cs typeface="+mj-lt"/>
              </a:rPr>
              <a:t>логики</a:t>
            </a:r>
            <a:r>
              <a:rPr lang="en-US" sz="4400" dirty="0">
                <a:ea typeface="+mj-lt"/>
                <a:cs typeface="+mj-lt"/>
              </a:rPr>
              <a:t> </a:t>
            </a:r>
            <a:r>
              <a:rPr lang="en-US" sz="4400" dirty="0" err="1">
                <a:ea typeface="+mj-lt"/>
                <a:cs typeface="+mj-lt"/>
              </a:rPr>
              <a:t>программы</a:t>
            </a:r>
            <a:endParaRPr lang="en-US" sz="4400" dirty="0" err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Объект 3" descr="White-box cryptography в картинках / Хабр">
            <a:extLst>
              <a:ext uri="{FF2B5EF4-FFF2-40B4-BE49-F238E27FC236}">
                <a16:creationId xmlns:a16="http://schemas.microsoft.com/office/drawing/2014/main" id="{89781F3A-8925-38BB-748E-825E791D4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00" r="-2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1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F386B-1EAC-027B-5605-22CDBDD67CFD}"/>
              </a:ext>
            </a:extLst>
          </p:cNvPr>
          <p:cNvSpPr txBox="1"/>
          <p:nvPr/>
        </p:nvSpPr>
        <p:spPr>
          <a:xfrm>
            <a:off x="6571451" y="2789535"/>
            <a:ext cx="4756389" cy="32301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50" dirty="0"/>
              <a:t> </a:t>
            </a:r>
            <a:r>
              <a:rPr lang="en-US" sz="1950" dirty="0" err="1"/>
              <a:t>Основная</a:t>
            </a:r>
            <a:r>
              <a:rPr lang="en-US" sz="1950" dirty="0"/>
              <a:t> </a:t>
            </a:r>
            <a:r>
              <a:rPr lang="en-US" sz="1950" dirty="0" err="1"/>
              <a:t>цель</a:t>
            </a:r>
            <a:r>
              <a:rPr lang="en-US" sz="1950" dirty="0"/>
              <a:t> </a:t>
            </a:r>
            <a:r>
              <a:rPr lang="en-US" sz="1950" dirty="0" err="1"/>
              <a:t>тестирования</a:t>
            </a:r>
            <a:r>
              <a:rPr lang="en-US" sz="1950" dirty="0"/>
              <a:t> </a:t>
            </a:r>
            <a:r>
              <a:rPr lang="en-US" sz="1950" dirty="0" err="1"/>
              <a:t>белым</a:t>
            </a:r>
            <a:r>
              <a:rPr lang="en-US" sz="1950" dirty="0"/>
              <a:t> </a:t>
            </a:r>
            <a:r>
              <a:rPr lang="en-US" sz="1950" dirty="0" err="1"/>
              <a:t>ящиком</a:t>
            </a:r>
            <a:r>
              <a:rPr lang="en-US" sz="1950" dirty="0"/>
              <a:t> - </a:t>
            </a:r>
            <a:r>
              <a:rPr lang="en-US" sz="1950" dirty="0" err="1"/>
              <a:t>это</a:t>
            </a:r>
            <a:r>
              <a:rPr lang="en-US" sz="1950" dirty="0"/>
              <a:t> </a:t>
            </a:r>
            <a:r>
              <a:rPr lang="en-US" sz="1950" dirty="0" err="1"/>
              <a:t>убедиться</a:t>
            </a:r>
            <a:r>
              <a:rPr lang="en-US" sz="1950" dirty="0"/>
              <a:t>, </a:t>
            </a:r>
            <a:r>
              <a:rPr lang="en-US" sz="1950" dirty="0" err="1"/>
              <a:t>что</a:t>
            </a:r>
            <a:r>
              <a:rPr lang="en-US" sz="1950" dirty="0"/>
              <a:t> </a:t>
            </a:r>
            <a:r>
              <a:rPr lang="en-US" sz="1950" dirty="0" err="1"/>
              <a:t>программа</a:t>
            </a:r>
            <a:r>
              <a:rPr lang="en-US" sz="1950" dirty="0"/>
              <a:t> </a:t>
            </a:r>
            <a:r>
              <a:rPr lang="en-US" sz="1950" dirty="0" err="1"/>
              <a:t>работает</a:t>
            </a:r>
            <a:r>
              <a:rPr lang="en-US" sz="1950" dirty="0"/>
              <a:t> </a:t>
            </a:r>
            <a:r>
              <a:rPr lang="en-US" sz="1950" dirty="0" err="1"/>
              <a:t>правильно</a:t>
            </a:r>
            <a:r>
              <a:rPr lang="en-US" sz="1950" dirty="0"/>
              <a:t> с </a:t>
            </a:r>
            <a:r>
              <a:rPr lang="en-US" sz="1950" dirty="0" err="1"/>
              <a:t>точки</a:t>
            </a:r>
            <a:r>
              <a:rPr lang="en-US" sz="1950" dirty="0"/>
              <a:t> </a:t>
            </a:r>
            <a:r>
              <a:rPr lang="en-US" sz="1950" dirty="0" err="1"/>
              <a:t>зрения</a:t>
            </a:r>
            <a:r>
              <a:rPr lang="en-US" sz="1950" dirty="0"/>
              <a:t> </a:t>
            </a:r>
            <a:r>
              <a:rPr lang="en-US" sz="1950" dirty="0" err="1"/>
              <a:t>своей</a:t>
            </a:r>
            <a:r>
              <a:rPr lang="en-US" sz="1950" dirty="0"/>
              <a:t> </a:t>
            </a:r>
            <a:r>
              <a:rPr lang="en-US" sz="1950" dirty="0" err="1"/>
              <a:t>внутренней</a:t>
            </a:r>
            <a:r>
              <a:rPr lang="en-US" sz="1950" dirty="0"/>
              <a:t> </a:t>
            </a:r>
            <a:r>
              <a:rPr lang="en-US" sz="1950" dirty="0" err="1"/>
              <a:t>логики</a:t>
            </a:r>
            <a:r>
              <a:rPr lang="en-US" sz="1950" dirty="0"/>
              <a:t>. </a:t>
            </a:r>
            <a:r>
              <a:rPr lang="en-US" sz="1950" dirty="0" err="1"/>
              <a:t>Тестировщики</a:t>
            </a:r>
            <a:r>
              <a:rPr lang="en-US" sz="1950" dirty="0"/>
              <a:t> </a:t>
            </a:r>
            <a:r>
              <a:rPr lang="en-US" sz="1950" dirty="0" err="1"/>
              <a:t>ищут</a:t>
            </a:r>
            <a:r>
              <a:rPr lang="en-US" sz="1950" dirty="0"/>
              <a:t> </a:t>
            </a:r>
            <a:r>
              <a:rPr lang="en-US" sz="1950" dirty="0" err="1"/>
              <a:t>ошибки</a:t>
            </a:r>
            <a:r>
              <a:rPr lang="en-US" sz="1950" dirty="0"/>
              <a:t> в </a:t>
            </a:r>
            <a:r>
              <a:rPr lang="en-US" sz="1950" dirty="0" err="1"/>
              <a:t>алгоритмах</a:t>
            </a:r>
            <a:r>
              <a:rPr lang="en-US" sz="1950" dirty="0"/>
              <a:t>, </a:t>
            </a:r>
            <a:r>
              <a:rPr lang="en-US" sz="1950" dirty="0" err="1"/>
              <a:t>неправильном</a:t>
            </a:r>
            <a:r>
              <a:rPr lang="en-US" sz="1950" dirty="0"/>
              <a:t> </a:t>
            </a:r>
            <a:r>
              <a:rPr lang="en-US" sz="1950" dirty="0" err="1"/>
              <a:t>использовании</a:t>
            </a:r>
            <a:r>
              <a:rPr lang="en-US" sz="1950" dirty="0"/>
              <a:t> </a:t>
            </a:r>
            <a:r>
              <a:rPr lang="en-US" sz="1950" dirty="0" err="1"/>
              <a:t>данных</a:t>
            </a:r>
            <a:r>
              <a:rPr lang="en-US" sz="1950" dirty="0"/>
              <a:t>, </a:t>
            </a:r>
            <a:r>
              <a:rPr lang="en-US" sz="1950" dirty="0" err="1"/>
              <a:t>недостаточном</a:t>
            </a:r>
            <a:r>
              <a:rPr lang="en-US" sz="1950" dirty="0"/>
              <a:t> </a:t>
            </a:r>
            <a:r>
              <a:rPr lang="en-US" sz="1950" dirty="0" err="1"/>
              <a:t>покрытии</a:t>
            </a:r>
            <a:r>
              <a:rPr lang="en-US" sz="1950" dirty="0"/>
              <a:t> </a:t>
            </a:r>
            <a:r>
              <a:rPr lang="en-US" sz="1950" dirty="0" err="1"/>
              <a:t>кода</a:t>
            </a:r>
            <a:r>
              <a:rPr lang="en-US" sz="1950" dirty="0"/>
              <a:t> и </a:t>
            </a:r>
            <a:r>
              <a:rPr lang="en-US" sz="1950" dirty="0" err="1"/>
              <a:t>других</a:t>
            </a:r>
            <a:r>
              <a:rPr lang="en-US" sz="1950" dirty="0"/>
              <a:t> </a:t>
            </a:r>
            <a:r>
              <a:rPr lang="en-US" sz="1950" dirty="0" err="1"/>
              <a:t>аспектах</a:t>
            </a:r>
            <a:r>
              <a:rPr lang="en-US" sz="1950" dirty="0"/>
              <a:t>, </a:t>
            </a:r>
            <a:r>
              <a:rPr lang="en-US" sz="1950" dirty="0" err="1"/>
              <a:t>которые</a:t>
            </a:r>
            <a:r>
              <a:rPr lang="en-US" sz="1950" dirty="0"/>
              <a:t> </a:t>
            </a:r>
            <a:r>
              <a:rPr lang="en-US" sz="1950" dirty="0" err="1"/>
              <a:t>могут</a:t>
            </a:r>
            <a:r>
              <a:rPr lang="en-US" sz="1950" dirty="0"/>
              <a:t> </a:t>
            </a:r>
            <a:r>
              <a:rPr lang="en-US" sz="1950" dirty="0" err="1"/>
              <a:t>привести</a:t>
            </a:r>
            <a:r>
              <a:rPr lang="en-US" sz="1950" dirty="0"/>
              <a:t> к </a:t>
            </a:r>
            <a:r>
              <a:rPr lang="en-US" sz="1950" dirty="0" err="1"/>
              <a:t>неправильной</a:t>
            </a:r>
            <a:r>
              <a:rPr lang="en-US" sz="1950" dirty="0"/>
              <a:t> </a:t>
            </a:r>
            <a:r>
              <a:rPr lang="en-US" sz="1950" dirty="0" err="1"/>
              <a:t>работе</a:t>
            </a:r>
            <a:r>
              <a:rPr lang="en-US" sz="1950" dirty="0"/>
              <a:t> </a:t>
            </a:r>
            <a:r>
              <a:rPr lang="en-US" sz="1950" dirty="0" err="1"/>
              <a:t>программы</a:t>
            </a:r>
            <a:r>
              <a:rPr lang="en-US" sz="1950" dirty="0"/>
              <a:t>.</a:t>
            </a:r>
          </a:p>
        </p:txBody>
      </p:sp>
      <p:sp>
        <p:nvSpPr>
          <p:cNvPr id="3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4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301ED-89C8-48D5-840E-B6D1A34C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ru-RU" sz="4000" dirty="0">
                <a:ea typeface="+mj-lt"/>
                <a:cs typeface="+mj-lt"/>
              </a:rPr>
              <a:t>Кто участвует в тестировании “белого ящика”?</a:t>
            </a:r>
            <a:endParaRPr lang="ru-RU" sz="4000" dirty="0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Рисунок 6" descr="RocketBrain IT QA – Тренинг-центр RocketBrain">
            <a:extLst>
              <a:ext uri="{FF2B5EF4-FFF2-40B4-BE49-F238E27FC236}">
                <a16:creationId xmlns:a16="http://schemas.microsoft.com/office/drawing/2014/main" id="{AFF01BA1-2EFD-B51C-F68A-9DBEA5758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75" b="30537"/>
          <a:stretch/>
        </p:blipFill>
        <p:spPr>
          <a:xfrm>
            <a:off x="838200" y="3003053"/>
            <a:ext cx="5243391" cy="29949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A8D992-BB3F-47CD-BA18-71D54539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3000055"/>
            <a:ext cx="5243390" cy="299797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20000"/>
                </a:schemeClr>
              </a:gs>
              <a:gs pos="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7BA8F-34F9-32CB-A05B-978BC1C4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986" y="879355"/>
            <a:ext cx="4469814" cy="512075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000" dirty="0">
                <a:ea typeface="+mn-lt"/>
                <a:cs typeface="+mn-lt"/>
              </a:rPr>
              <a:t>Тестирование “белого ящика” почти всегда проводится разработчиками ПО и инженерами-программистами. Это связано с тем, что данный метод требует детального знания компьютерного кода и методов кодирования, а большинство QA-тестеров не обладают техническими навыками, необходимыми для проведения тестирования “белого ящика”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1047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359BEF-58E3-4A54-AB06-435D1A501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Rectangle">
            <a:extLst>
              <a:ext uri="{FF2B5EF4-FFF2-40B4-BE49-F238E27FC236}">
                <a16:creationId xmlns:a16="http://schemas.microsoft.com/office/drawing/2014/main" id="{E5CBF618-D78A-412F-9D86-1D6288E82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187C0-2B1F-47CC-40EA-43D6926B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6831"/>
            <a:ext cx="5257771" cy="48015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Преимущества</a:t>
            </a:r>
            <a:endParaRPr lang="en-US" kern="120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E2A85308-3881-B1DD-F748-C1082EF8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17" y="2107623"/>
            <a:ext cx="4326041" cy="34467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/>
            <a:r>
              <a:rPr lang="en-US" sz="2000" b="1" err="1">
                <a:solidFill>
                  <a:srgbClr val="FFFFFF"/>
                </a:solidFill>
              </a:rPr>
              <a:t>Максимальное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err="1">
                <a:solidFill>
                  <a:srgbClr val="FFFFFF"/>
                </a:solidFill>
              </a:rPr>
              <a:t>покрытие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err="1">
                <a:solidFill>
                  <a:srgbClr val="FFFFFF"/>
                </a:solidFill>
              </a:rPr>
              <a:t>кода</a:t>
            </a:r>
            <a:r>
              <a:rPr lang="en-US" sz="2000" b="1" dirty="0">
                <a:solidFill>
                  <a:srgbClr val="FFFFFF"/>
                </a:solidFill>
              </a:rPr>
              <a:t>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При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тестировании</a:t>
            </a:r>
            <a:r>
              <a:rPr lang="en-US" sz="2000" dirty="0">
                <a:solidFill>
                  <a:srgbClr val="FFFFFF"/>
                </a:solidFill>
              </a:rPr>
              <a:t> White Box </a:t>
            </a:r>
            <a:r>
              <a:rPr lang="en-US" sz="2000" err="1">
                <a:solidFill>
                  <a:srgbClr val="FFFFFF"/>
                </a:solidFill>
              </a:rPr>
              <a:t>тесты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разрабатываются</a:t>
            </a:r>
            <a:r>
              <a:rPr lang="en-US" sz="2000" dirty="0">
                <a:solidFill>
                  <a:srgbClr val="FFFFFF"/>
                </a:solidFill>
              </a:rPr>
              <a:t> с </a:t>
            </a:r>
            <a:r>
              <a:rPr lang="en-US" sz="2000" err="1">
                <a:solidFill>
                  <a:srgbClr val="FFFFFF"/>
                </a:solidFill>
              </a:rPr>
              <a:t>учетом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внутренней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структуры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программы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err="1">
                <a:solidFill>
                  <a:srgbClr val="FFFFFF"/>
                </a:solidFill>
              </a:rPr>
              <a:t>что</a:t>
            </a:r>
            <a:r>
              <a:rPr lang="en-US" sz="2000" dirty="0">
                <a:solidFill>
                  <a:srgbClr val="FFFFFF"/>
                </a:solidFill>
              </a:rPr>
              <a:t> </a:t>
            </a:r>
            <a:r>
              <a:rPr lang="en-US" sz="2000" err="1">
                <a:solidFill>
                  <a:srgbClr val="FFFFFF"/>
                </a:solidFill>
              </a:rPr>
              <a:t>позволяет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выявлять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скрытые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ошибки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err="1">
                <a:solidFill>
                  <a:srgbClr val="FFFFFF"/>
                </a:solidFill>
              </a:rPr>
              <a:t>которые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могут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остаться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незамеченными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при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других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методах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тестирования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228600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16" name="Рисунок 15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837029F-3F68-79F4-78C8-78BA36E0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725" y="1607209"/>
            <a:ext cx="62484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Рисунок 6" descr="Свежий обзор закупочного законодательства с 09.10.2023 по 15.10.2023 |  Гражданский контроль государственных закупок">
            <a:extLst>
              <a:ext uri="{FF2B5EF4-FFF2-40B4-BE49-F238E27FC236}">
                <a16:creationId xmlns:a16="http://schemas.microsoft.com/office/drawing/2014/main" id="{15956C9E-85E6-2388-C462-CE8097B35B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522" b="1540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2D15-1A97-CE76-6441-2BCDE5AD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ru-RU" sz="6100">
                <a:solidFill>
                  <a:srgbClr val="FFFFFF"/>
                </a:solidFill>
              </a:rPr>
              <a:t>Преимущества</a:t>
            </a:r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4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6A010-603C-D7CF-48AB-1D3B9906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700" b="1" dirty="0" err="1">
                <a:solidFill>
                  <a:srgbClr val="FFFFFF"/>
                </a:solidFill>
                <a:ea typeface="+mn-lt"/>
                <a:cs typeface="+mn-lt"/>
              </a:rPr>
              <a:t>Эффективность</a:t>
            </a:r>
            <a:r>
              <a:rPr lang="en-US" sz="1700" b="1" dirty="0">
                <a:solidFill>
                  <a:srgbClr val="FFFFFF"/>
                </a:solidFill>
                <a:ea typeface="+mn-lt"/>
                <a:cs typeface="+mn-lt"/>
              </a:rPr>
              <a:t> в </a:t>
            </a:r>
            <a:r>
              <a:rPr lang="en-US" sz="1700" b="1" dirty="0" err="1">
                <a:solidFill>
                  <a:srgbClr val="FFFFFF"/>
                </a:solidFill>
                <a:ea typeface="+mn-lt"/>
                <a:cs typeface="+mn-lt"/>
              </a:rPr>
              <a:t>поиске</a:t>
            </a:r>
            <a:r>
              <a:rPr lang="en-US" sz="17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ea typeface="+mn-lt"/>
                <a:cs typeface="+mn-lt"/>
              </a:rPr>
              <a:t>ошибок</a:t>
            </a:r>
            <a:r>
              <a:rPr lang="en-US" sz="1700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Благодаря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доступу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к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исходному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коду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тестировщики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могут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легко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определить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какие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части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кода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требуют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особого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внимания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тестирования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Это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позволяет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эффективно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выявлять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устранять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ошибки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в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ранних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стадиях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разработки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ru-RU" sz="17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700" b="1" dirty="0" err="1">
                <a:solidFill>
                  <a:srgbClr val="FFFFFF"/>
                </a:solidFill>
                <a:ea typeface="+mn-lt"/>
                <a:cs typeface="+mn-lt"/>
              </a:rPr>
              <a:t>Улучшение</a:t>
            </a:r>
            <a:r>
              <a:rPr lang="en-US" sz="17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b="1" dirty="0" err="1">
                <a:solidFill>
                  <a:srgbClr val="FFFFFF"/>
                </a:solidFill>
                <a:ea typeface="+mn-lt"/>
                <a:cs typeface="+mn-lt"/>
              </a:rPr>
              <a:t>программы</a:t>
            </a:r>
            <a:r>
              <a:rPr lang="en-US" sz="1700" b="1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При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работе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с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исходным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кодом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программы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тестировщики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могут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обнаружить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потенциальные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уязвимости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и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недочеты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в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коде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что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помогает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разработчикам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улучшить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качество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программного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 dirty="0" err="1">
                <a:solidFill>
                  <a:srgbClr val="FFFFFF"/>
                </a:solidFill>
                <a:ea typeface="+mn-lt"/>
                <a:cs typeface="+mn-lt"/>
              </a:rPr>
              <a:t>продукта</a:t>
            </a:r>
            <a:r>
              <a:rPr lang="en-US" sz="17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95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BB3AE-9A02-2FA6-916C-2CFA3203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23" y="1388350"/>
            <a:ext cx="3942682" cy="892727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Недостатки</a:t>
            </a: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40B99E-BFCA-5A1D-46B3-12C79756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72" y="2542949"/>
            <a:ext cx="5538568" cy="3758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ru-RU" sz="2000" b="1" dirty="0">
                <a:solidFill>
                  <a:srgbClr val="FFFFFF"/>
                </a:solidFill>
                <a:ea typeface="+mn-lt"/>
                <a:cs typeface="+mn-lt"/>
              </a:rPr>
              <a:t>Требуется доступ к исходному коду:</a:t>
            </a: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 Это может быть недопустимо в случае коммерческих программ с закрытым исходным кодом.</a:t>
            </a:r>
            <a:endParaRPr lang="ru-RU" sz="2000">
              <a:solidFill>
                <a:srgbClr val="FFFFFF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rgbClr val="FFFFFF"/>
                </a:solidFill>
                <a:ea typeface="+mn-lt"/>
                <a:cs typeface="+mn-lt"/>
              </a:rPr>
              <a:t>Ограничения в функциональности:</a:t>
            </a: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 White Box тестирование сосредоточено на проверке внутренней структуры программы, что может привести к недостаточному покрытию функциональности программы. Тесты могут не учитывать все возможные сценарии использования, которые могут быть важны для конечного пользователя.</a:t>
            </a:r>
          </a:p>
        </p:txBody>
      </p:sp>
      <p:pic>
        <p:nvPicPr>
          <p:cNvPr id="7" name="Рисунок 6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9317208-9526-6B82-9D0C-A372D989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17" y="1635964"/>
            <a:ext cx="62198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7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Рисунок 4" descr="Учет затрат на производство">
            <a:extLst>
              <a:ext uri="{FF2B5EF4-FFF2-40B4-BE49-F238E27FC236}">
                <a16:creationId xmlns:a16="http://schemas.microsoft.com/office/drawing/2014/main" id="{592CF9EE-F670-0F27-697B-9710F9BA7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10402" r="70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3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FE144D-7273-88B9-F307-27BC841ADE8F}"/>
              </a:ext>
            </a:extLst>
          </p:cNvPr>
          <p:cNvSpPr txBox="1"/>
          <p:nvPr/>
        </p:nvSpPr>
        <p:spPr>
          <a:xfrm>
            <a:off x="6608617" y="3362458"/>
            <a:ext cx="5366041" cy="28091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rgbClr val="FFFFFF"/>
                </a:solidFill>
              </a:rPr>
              <a:t>Затраты</a:t>
            </a:r>
            <a:r>
              <a:rPr lang="en-US" sz="2500" b="1" dirty="0">
                <a:solidFill>
                  <a:srgbClr val="FFFFFF"/>
                </a:solidFill>
              </a:rPr>
              <a:t> </a:t>
            </a:r>
            <a:r>
              <a:rPr lang="en-US" sz="2500" b="1" dirty="0" err="1">
                <a:solidFill>
                  <a:srgbClr val="FFFFFF"/>
                </a:solidFill>
              </a:rPr>
              <a:t>на</a:t>
            </a:r>
            <a:r>
              <a:rPr lang="en-US" sz="2500" b="1" dirty="0">
                <a:solidFill>
                  <a:srgbClr val="FFFFFF"/>
                </a:solidFill>
              </a:rPr>
              <a:t> </a:t>
            </a:r>
            <a:r>
              <a:rPr lang="en-US" sz="2500" b="1" dirty="0" err="1">
                <a:solidFill>
                  <a:srgbClr val="FFFFFF"/>
                </a:solidFill>
              </a:rPr>
              <a:t>разработку</a:t>
            </a:r>
            <a:r>
              <a:rPr lang="en-US" sz="2500" b="1" dirty="0">
                <a:solidFill>
                  <a:srgbClr val="FFFFFF"/>
                </a:solidFill>
              </a:rPr>
              <a:t> </a:t>
            </a:r>
            <a:r>
              <a:rPr lang="en-US" sz="2500" b="1" dirty="0" err="1">
                <a:solidFill>
                  <a:srgbClr val="FFFFFF"/>
                </a:solidFill>
              </a:rPr>
              <a:t>тестов</a:t>
            </a:r>
            <a:r>
              <a:rPr lang="en-US" sz="2500" b="1" dirty="0">
                <a:solidFill>
                  <a:srgbClr val="FFFFFF"/>
                </a:solidFill>
              </a:rPr>
              <a:t>:</a:t>
            </a:r>
            <a:r>
              <a:rPr lang="en-US" sz="2500" dirty="0">
                <a:solidFill>
                  <a:srgbClr val="FFFFFF"/>
                </a:solidFill>
              </a:rPr>
              <a:t> </a:t>
            </a:r>
            <a:r>
              <a:rPr lang="en-US" sz="2500" dirty="0" err="1">
                <a:solidFill>
                  <a:srgbClr val="FFFFFF"/>
                </a:solidFill>
              </a:rPr>
              <a:t>Поскольку</a:t>
            </a:r>
            <a:r>
              <a:rPr lang="en-US" sz="2500" dirty="0">
                <a:solidFill>
                  <a:srgbClr val="FFFFFF"/>
                </a:solidFill>
              </a:rPr>
              <a:t> White Box </a:t>
            </a:r>
            <a:r>
              <a:rPr lang="en-US" sz="2500" dirty="0" err="1">
                <a:solidFill>
                  <a:srgbClr val="FFFFFF"/>
                </a:solidFill>
              </a:rPr>
              <a:t>тестирование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требует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доступ</a:t>
            </a:r>
            <a:r>
              <a:rPr lang="en-US" sz="2500" dirty="0">
                <a:solidFill>
                  <a:srgbClr val="FFFFFF"/>
                </a:solidFill>
              </a:rPr>
              <a:t> к </a:t>
            </a:r>
            <a:r>
              <a:rPr lang="en-US" sz="2500" dirty="0" err="1">
                <a:solidFill>
                  <a:srgbClr val="FFFFFF"/>
                </a:solidFill>
              </a:rPr>
              <a:t>исходному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коду</a:t>
            </a:r>
            <a:r>
              <a:rPr lang="en-US" sz="2500" dirty="0">
                <a:solidFill>
                  <a:srgbClr val="FFFFFF"/>
                </a:solidFill>
              </a:rPr>
              <a:t> и </a:t>
            </a:r>
            <a:r>
              <a:rPr lang="en-US" sz="2500" dirty="0" err="1">
                <a:solidFill>
                  <a:srgbClr val="FFFFFF"/>
                </a:solidFill>
              </a:rPr>
              <a:t>разработки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тестов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на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основе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этого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кода</a:t>
            </a:r>
            <a:r>
              <a:rPr lang="en-US" sz="2500" dirty="0">
                <a:solidFill>
                  <a:srgbClr val="FFFFFF"/>
                </a:solidFill>
              </a:rPr>
              <a:t>, </a:t>
            </a:r>
            <a:r>
              <a:rPr lang="en-US" sz="2500" dirty="0" err="1">
                <a:solidFill>
                  <a:srgbClr val="FFFFFF"/>
                </a:solidFill>
              </a:rPr>
              <a:t>это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более</a:t>
            </a:r>
            <a:r>
              <a:rPr lang="en-US" sz="2500" dirty="0">
                <a:solidFill>
                  <a:srgbClr val="FFFFFF"/>
                </a:solidFill>
              </a:rPr>
              <a:t> </a:t>
            </a:r>
            <a:r>
              <a:rPr lang="en-US" sz="2500" dirty="0" err="1">
                <a:solidFill>
                  <a:srgbClr val="FFFFFF"/>
                </a:solidFill>
              </a:rPr>
              <a:t>затратный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процесс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по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сравнению</a:t>
            </a:r>
            <a:r>
              <a:rPr lang="en-US" sz="2500" dirty="0">
                <a:solidFill>
                  <a:srgbClr val="FFFFFF"/>
                </a:solidFill>
              </a:rPr>
              <a:t> с </a:t>
            </a:r>
            <a:r>
              <a:rPr lang="en-US" sz="2500" dirty="0" err="1">
                <a:solidFill>
                  <a:srgbClr val="FFFFFF"/>
                </a:solidFill>
              </a:rPr>
              <a:t>другими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2500" dirty="0" err="1">
                <a:solidFill>
                  <a:srgbClr val="FFFFFF"/>
                </a:solidFill>
              </a:rPr>
              <a:t>методами</a:t>
            </a:r>
            <a:r>
              <a:rPr lang="en-US" sz="2500" dirty="0">
                <a:solidFill>
                  <a:srgbClr val="FFFFFF"/>
                </a:solidFill>
              </a:rPr>
              <a:t> </a:t>
            </a:r>
            <a:r>
              <a:rPr lang="en-US" sz="2500" dirty="0" err="1">
                <a:solidFill>
                  <a:srgbClr val="FFFFFF"/>
                </a:solidFill>
              </a:rPr>
              <a:t>тестирования</a:t>
            </a:r>
            <a:r>
              <a:rPr lang="en-US" sz="2500" dirty="0">
                <a:solidFill>
                  <a:srgbClr val="FFFFFF"/>
                </a:solidFill>
              </a:rPr>
              <a:t>.​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8410A42-F6B6-E972-4545-03211000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23" y="1388350"/>
            <a:ext cx="3942682" cy="892727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666622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466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Gill Sans Nova</vt:lpstr>
      <vt:lpstr>Univers</vt:lpstr>
      <vt:lpstr>GradientVTI</vt:lpstr>
      <vt:lpstr>Тестирование методом White Box Преимущества и недостатки</vt:lpstr>
      <vt:lpstr>Что такое тестирование методом Белого ящика?</vt:lpstr>
      <vt:lpstr>Применение</vt:lpstr>
      <vt:lpstr>Цель - проверка  логики программы</vt:lpstr>
      <vt:lpstr>Кто участвует в тестировании “белого ящика”?</vt:lpstr>
      <vt:lpstr>Преимущества</vt:lpstr>
      <vt:lpstr>Преимущества</vt:lpstr>
      <vt:lpstr>Недостатки</vt:lpstr>
      <vt:lpstr>Недостатки</vt:lpstr>
      <vt:lpstr>Контрольные вопросы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316</cp:revision>
  <dcterms:created xsi:type="dcterms:W3CDTF">2024-02-20T19:10:07Z</dcterms:created>
  <dcterms:modified xsi:type="dcterms:W3CDTF">2024-02-21T07:18:46Z</dcterms:modified>
</cp:coreProperties>
</file>