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5" r:id="rId4"/>
    <p:sldId id="266" r:id="rId5"/>
    <p:sldId id="267" r:id="rId6"/>
    <p:sldId id="273" r:id="rId7"/>
    <p:sldId id="274" r:id="rId8"/>
    <p:sldId id="268" r:id="rId9"/>
    <p:sldId id="269" r:id="rId10"/>
    <p:sldId id="270" r:id="rId11"/>
    <p:sldId id="275" r:id="rId12"/>
    <p:sldId id="276" r:id="rId13"/>
    <p:sldId id="271" r:id="rId14"/>
    <p:sldId id="272" r:id="rId15"/>
    <p:sldId id="25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8017F-A3A7-488F-8BFC-17B569845D89}" v="1042" dt="2024-02-26T19:38:51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3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EF717F17-D29E-AE3D-A8F2-D4B4AE9F6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698" r="94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4" name="Rectangle 78">
            <a:extLst>
              <a:ext uri="{FF2B5EF4-FFF2-40B4-BE49-F238E27FC236}">
                <a16:creationId xmlns:a16="http://schemas.microsoft.com/office/drawing/2014/main" id="{38390362-5868-4DF6-BD74-91C72884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35382" y="-1298619"/>
            <a:ext cx="4121238" cy="12191998"/>
          </a:xfrm>
          <a:prstGeom prst="rect">
            <a:avLst/>
          </a:prstGeom>
          <a:gradFill flip="none" rotWithShape="1">
            <a:gsLst>
              <a:gs pos="36000">
                <a:srgbClr val="000000">
                  <a:alpha val="26000"/>
                </a:srgbClr>
              </a:gs>
              <a:gs pos="0">
                <a:srgbClr val="000000">
                  <a:alpha val="0"/>
                </a:srgbClr>
              </a:gs>
              <a:gs pos="61000">
                <a:srgbClr val="0E0D12">
                  <a:alpha val="58000"/>
                </a:srgbClr>
              </a:gs>
              <a:gs pos="88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3612995"/>
            <a:ext cx="6835698" cy="185564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b="1">
                <a:solidFill>
                  <a:srgbClr val="FFFFFF"/>
                </a:solidFill>
                <a:ea typeface="+mj-lt"/>
                <a:cs typeface="+mj-lt"/>
              </a:rPr>
              <a:t>Модульное тестирование: Статические и динамические методы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6937" y="4326673"/>
            <a:ext cx="3211550" cy="1141964"/>
          </a:xfrm>
        </p:spPr>
        <p:txBody>
          <a:bodyPr anchor="b">
            <a:normAutofit/>
          </a:bodyPr>
          <a:lstStyle/>
          <a:p>
            <a:pPr algn="r">
              <a:lnSpc>
                <a:spcPct val="120000"/>
              </a:lnSpc>
            </a:pPr>
            <a:r>
              <a:rPr lang="ru-RU" sz="1400">
                <a:solidFill>
                  <a:srgbClr val="FFFFFF"/>
                </a:solidFill>
              </a:rPr>
              <a:t>Подготовил </a:t>
            </a:r>
          </a:p>
          <a:p>
            <a:pPr algn="r">
              <a:lnSpc>
                <a:spcPct val="120000"/>
              </a:lnSpc>
            </a:pPr>
            <a:r>
              <a:rPr lang="ru-RU" sz="1400">
                <a:solidFill>
                  <a:srgbClr val="FFFFFF"/>
                </a:solidFill>
              </a:rPr>
              <a:t>студент группы 3исп-2</a:t>
            </a:r>
          </a:p>
          <a:p>
            <a:pPr algn="r">
              <a:lnSpc>
                <a:spcPct val="120000"/>
              </a:lnSpc>
            </a:pPr>
            <a:r>
              <a:rPr lang="ru-RU" sz="1400">
                <a:solidFill>
                  <a:srgbClr val="FFFFFF"/>
                </a:solidFill>
              </a:rPr>
              <a:t>Сейдалиев а.э.</a:t>
            </a:r>
          </a:p>
        </p:txBody>
      </p:sp>
      <p:cxnSp>
        <p:nvCxnSpPr>
          <p:cNvPr id="85" name="Straight Connector 80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8C4AC-20E4-49C9-1FAF-EABE0DED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2. Интеграционные тесты (</a:t>
            </a:r>
            <a:r>
              <a:rPr lang="ru-RU" dirty="0" err="1">
                <a:ea typeface="+mj-lt"/>
                <a:cs typeface="+mj-lt"/>
              </a:rPr>
              <a:t>Integration</a:t>
            </a:r>
            <a:r>
              <a:rPr lang="ru-RU" dirty="0">
                <a:ea typeface="+mj-lt"/>
                <a:cs typeface="+mj-lt"/>
              </a:rPr>
              <a:t> </a:t>
            </a:r>
            <a:r>
              <a:rPr lang="ru-RU" dirty="0" err="1">
                <a:ea typeface="+mj-lt"/>
                <a:cs typeface="+mj-lt"/>
              </a:rPr>
              <a:t>Tests</a:t>
            </a:r>
            <a:r>
              <a:rPr lang="ru-RU" dirty="0">
                <a:ea typeface="+mj-lt"/>
                <a:cs typeface="+mj-lt"/>
              </a:rPr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8D7EA-5458-0508-0764-D6804216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990491"/>
            <a:ext cx="6639465" cy="29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300" b="1" dirty="0"/>
              <a:t>Проверяют взаимодействие между различными модулями или компонентами программы.</a:t>
            </a:r>
          </a:p>
          <a:p>
            <a:r>
              <a:rPr lang="ru-RU" sz="2300" b="1" u="sng" dirty="0"/>
              <a:t>Целью</a:t>
            </a:r>
            <a:r>
              <a:rPr lang="ru-RU" sz="2300" b="1" dirty="0"/>
              <a:t> является обнаружение ошибок, связанных с </a:t>
            </a:r>
            <a:r>
              <a:rPr lang="ru-RU" sz="2300" b="1" u="sng" dirty="0"/>
              <a:t>передачей данных</a:t>
            </a:r>
            <a:r>
              <a:rPr lang="ru-RU" sz="2300" b="1" dirty="0"/>
              <a:t> между модулями и работой программы в целом.</a:t>
            </a:r>
          </a:p>
        </p:txBody>
      </p:sp>
      <p:pic>
        <p:nvPicPr>
          <p:cNvPr id="4" name="Рисунок 3" descr="Объявлен конкурс на разработку ПО для сжатия данных с призовым фондом в 202 тысячи евро | Digital Russia">
            <a:extLst>
              <a:ext uri="{FF2B5EF4-FFF2-40B4-BE49-F238E27FC236}">
                <a16:creationId xmlns:a16="http://schemas.microsoft.com/office/drawing/2014/main" id="{E34A7AA5-A162-ADBD-A8D2-869AA0C5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571" y="2788483"/>
            <a:ext cx="3994029" cy="29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Что такое системное тестирование">
            <a:extLst>
              <a:ext uri="{FF2B5EF4-FFF2-40B4-BE49-F238E27FC236}">
                <a16:creationId xmlns:a16="http://schemas.microsoft.com/office/drawing/2014/main" id="{900DF15D-DD76-9FD1-52D9-744D78A6D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599" y="1071435"/>
            <a:ext cx="5777024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21378" y="1071435"/>
            <a:ext cx="0" cy="4719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4EA88-83B6-0EC5-F254-924FEEF7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909" y="1067214"/>
            <a:ext cx="5614931" cy="90846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3100"/>
              <a:t>Системное и приемочное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A154DF-DDDF-C158-5061-9784F995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798" y="2165053"/>
            <a:ext cx="5686824" cy="341646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ru-RU" sz="2200" b="1" dirty="0"/>
              <a:t>Системное тестирование — проверка полной системы на соответствие требованиям и правильность работы в реальных условиях.</a:t>
            </a:r>
          </a:p>
          <a:p>
            <a:pPr>
              <a:lnSpc>
                <a:spcPct val="110000"/>
              </a:lnSpc>
            </a:pPr>
            <a:r>
              <a:rPr lang="ru-RU" sz="2200" b="1" dirty="0"/>
              <a:t>Приемочное тестирование — проверка программы со стороны заказчика или пользователей на соответствие их потребностям и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397115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8D432-4F97-49CC-F153-6AF20B1B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6" y="957533"/>
            <a:ext cx="5454830" cy="13401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Инструменты динамического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CFA31-18D5-7192-97D9-D08E0015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367" y="960120"/>
            <a:ext cx="5831514" cy="47239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100" b="1" u="sng" dirty="0" err="1">
                <a:solidFill>
                  <a:srgbClr val="000000"/>
                </a:solidFill>
                <a:ea typeface="+mn-lt"/>
                <a:cs typeface="+mn-lt"/>
              </a:rPr>
              <a:t>Jest</a:t>
            </a:r>
            <a:r>
              <a:rPr lang="ru-RU" sz="2100" b="1" dirty="0">
                <a:solidFill>
                  <a:srgbClr val="000000"/>
                </a:solidFill>
                <a:ea typeface="+mn-lt"/>
                <a:cs typeface="+mn-lt"/>
              </a:rPr>
              <a:t> — это фреймворк для тестирования JavaScript.</a:t>
            </a:r>
          </a:p>
          <a:p>
            <a:r>
              <a:rPr lang="ru-RU" sz="2100" b="1" u="sng" dirty="0" err="1">
                <a:ea typeface="+mn-lt"/>
                <a:cs typeface="+mn-lt"/>
              </a:rPr>
              <a:t>JUnit</a:t>
            </a:r>
            <a:r>
              <a:rPr lang="ru-RU" sz="2100" b="1" u="sng" dirty="0">
                <a:ea typeface="+mn-lt"/>
                <a:cs typeface="+mn-lt"/>
              </a:rPr>
              <a:t> </a:t>
            </a:r>
            <a:r>
              <a:rPr lang="ru-RU" sz="2100" b="1" dirty="0">
                <a:ea typeface="+mn-lt"/>
                <a:cs typeface="+mn-lt"/>
              </a:rPr>
              <a:t>— это фреймворк для модульного тестирования программ на Java.</a:t>
            </a:r>
            <a:endParaRPr lang="ru-RU"/>
          </a:p>
          <a:p>
            <a:r>
              <a:rPr lang="ru-RU" sz="2100" b="1" u="sng" dirty="0" err="1">
                <a:ea typeface="+mn-lt"/>
                <a:cs typeface="+mn-lt"/>
              </a:rPr>
              <a:t>Selenium</a:t>
            </a:r>
            <a:r>
              <a:rPr lang="ru-RU" sz="2100" b="1" u="sng" dirty="0">
                <a:ea typeface="+mn-lt"/>
                <a:cs typeface="+mn-lt"/>
              </a:rPr>
              <a:t> </a:t>
            </a:r>
            <a:r>
              <a:rPr lang="ru-RU" sz="2100" b="1" dirty="0">
                <a:ea typeface="+mn-lt"/>
                <a:cs typeface="+mn-lt"/>
              </a:rPr>
              <a:t>— это инструмент для автоматизации тестирования веб-приложений (Java, Python, C# и Ruby).</a:t>
            </a:r>
          </a:p>
          <a:p>
            <a:r>
              <a:rPr lang="ru-RU" sz="2100" b="1" u="sng" dirty="0" err="1">
                <a:ea typeface="+mn-lt"/>
                <a:cs typeface="+mn-lt"/>
              </a:rPr>
              <a:t>TestNG</a:t>
            </a:r>
            <a:r>
              <a:rPr lang="ru-RU" sz="2100" b="1" u="sng" dirty="0">
                <a:ea typeface="+mn-lt"/>
                <a:cs typeface="+mn-lt"/>
              </a:rPr>
              <a:t> </a:t>
            </a:r>
            <a:r>
              <a:rPr lang="ru-RU" sz="2100" b="1" dirty="0">
                <a:ea typeface="+mn-lt"/>
                <a:cs typeface="+mn-lt"/>
              </a:rPr>
              <a:t>- для Java, предоставляет расширенный набор функций по сравнению с </a:t>
            </a:r>
            <a:r>
              <a:rPr lang="ru-RU" sz="2100" b="1" dirty="0" err="1">
                <a:ea typeface="+mn-lt"/>
                <a:cs typeface="+mn-lt"/>
              </a:rPr>
              <a:t>JUnit</a:t>
            </a:r>
            <a:r>
              <a:rPr lang="ru-RU" sz="2100" b="1" dirty="0">
                <a:ea typeface="+mn-lt"/>
                <a:cs typeface="+mn-lt"/>
              </a:rPr>
              <a:t> и предлагает более гибкую конфигурацию для выполнения тестов</a:t>
            </a:r>
          </a:p>
        </p:txBody>
      </p:sp>
      <p:pic>
        <p:nvPicPr>
          <p:cNvPr id="5" name="Рисунок 4" descr="Selenium Scripts for Browser Load Testing | Radview WebLOAD Blog">
            <a:extLst>
              <a:ext uri="{FF2B5EF4-FFF2-40B4-BE49-F238E27FC236}">
                <a16:creationId xmlns:a16="http://schemas.microsoft.com/office/drawing/2014/main" id="{08ACA1AF-8410-8933-2CE1-B5668B53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6" y="2862219"/>
            <a:ext cx="948753" cy="972959"/>
          </a:xfrm>
          <a:prstGeom prst="rect">
            <a:avLst/>
          </a:prstGeom>
        </p:spPr>
      </p:pic>
      <p:pic>
        <p:nvPicPr>
          <p:cNvPr id="6" name="Рисунок 5" descr="TestNG Tutorial - Javatpoint">
            <a:extLst>
              <a:ext uri="{FF2B5EF4-FFF2-40B4-BE49-F238E27FC236}">
                <a16:creationId xmlns:a16="http://schemas.microsoft.com/office/drawing/2014/main" id="{A9D664C2-4819-D2A7-527E-BDC9843B9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488" y="2459653"/>
            <a:ext cx="1634317" cy="1648695"/>
          </a:xfrm>
          <a:prstGeom prst="rect">
            <a:avLst/>
          </a:prstGeom>
        </p:spPr>
      </p:pic>
      <p:pic>
        <p:nvPicPr>
          <p:cNvPr id="7" name="Рисунок 6" descr="TestNG">
            <a:extLst>
              <a:ext uri="{FF2B5EF4-FFF2-40B4-BE49-F238E27FC236}">
                <a16:creationId xmlns:a16="http://schemas.microsoft.com/office/drawing/2014/main" id="{E3FA3504-34B1-7F8D-B594-E3D615AAC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80" y="4219637"/>
            <a:ext cx="1930817" cy="1081257"/>
          </a:xfrm>
          <a:prstGeom prst="rect">
            <a:avLst/>
          </a:prstGeom>
        </p:spPr>
      </p:pic>
      <p:pic>
        <p:nvPicPr>
          <p:cNvPr id="4" name="Рисунок 3" descr="Файл:JUnit 5 Banner.png — Википедия">
            <a:extLst>
              <a:ext uri="{FF2B5EF4-FFF2-40B4-BE49-F238E27FC236}">
                <a16:creationId xmlns:a16="http://schemas.microsoft.com/office/drawing/2014/main" id="{4331FFEA-65A9-6C29-51AD-61A1CCD5B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997" y="4467613"/>
            <a:ext cx="1930817" cy="5888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Jest · GitHub">
            <a:extLst>
              <a:ext uri="{FF2B5EF4-FFF2-40B4-BE49-F238E27FC236}">
                <a16:creationId xmlns:a16="http://schemas.microsoft.com/office/drawing/2014/main" id="{5DC45BF2-8C33-0C4D-FC74-F4E8A5665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537" y="2871876"/>
            <a:ext cx="956096" cy="9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9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Методы и принципы методологии гибкого тестирования">
            <a:extLst>
              <a:ext uri="{FF2B5EF4-FFF2-40B4-BE49-F238E27FC236}">
                <a16:creationId xmlns:a16="http://schemas.microsoft.com/office/drawing/2014/main" id="{C1E71A31-AB26-BD52-72E7-20B1285A0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0" r="921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68F06-C449-F8B9-F32E-BD839DC2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63" y="1584798"/>
            <a:ext cx="4136469" cy="3435909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EC24E-A0F7-519F-22B2-91872C9E5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877" y="1641372"/>
            <a:ext cx="6142366" cy="337233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ru-RU" sz="2200" b="1" dirty="0">
                <a:latin typeface="Grandview Display"/>
                <a:cs typeface="Arial"/>
              </a:rPr>
              <a:t>Модульное тестирование, включая статические и динамические методы, играет ключевую роль в обеспечении качества программного обеспечения. Правильное применение этих методов помогает выявить и устранить дефекты на ранних стадиях разработки, что в свою очередь способствует повышению надежности и эффективности программных продуктов.</a:t>
            </a:r>
          </a:p>
        </p:txBody>
      </p:sp>
    </p:spTree>
    <p:extLst>
      <p:ext uri="{BB962C8B-B14F-4D97-AF65-F5344CB8AC3E}">
        <p14:creationId xmlns:p14="http://schemas.microsoft.com/office/powerpoint/2010/main" val="224067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B44F-9438-0522-4C55-D35FD82C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anchor="t">
            <a:normAutofit/>
          </a:bodyPr>
          <a:lstStyle/>
          <a:p>
            <a:r>
              <a:rPr lang="ru-RU" dirty="0"/>
              <a:t>Вопросы: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45DF8-6216-3F0B-B886-1309E254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413781"/>
            <a:ext cx="7154231" cy="61904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b="1" dirty="0">
                <a:ea typeface="+mn-lt"/>
                <a:cs typeface="+mn-lt"/>
              </a:rPr>
              <a:t>Что такое модульное тестирование?</a:t>
            </a:r>
            <a:endParaRPr lang="ru-RU" dirty="0">
              <a:ea typeface="+mn-lt"/>
              <a:cs typeface="+mn-lt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b="1" dirty="0">
                <a:ea typeface="+mn-lt"/>
                <a:cs typeface="+mn-lt"/>
              </a:rPr>
              <a:t>Чем отличаются статические методы модульного тестирования от динамических?</a:t>
            </a:r>
            <a:endParaRPr lang="ru-RU" dirty="0">
              <a:ea typeface="+mn-lt"/>
              <a:cs typeface="+mn-lt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b="1" dirty="0">
                <a:ea typeface="+mn-lt"/>
                <a:cs typeface="+mn-lt"/>
              </a:rPr>
              <a:t>Какой процесс включает в себя Code Review?</a:t>
            </a:r>
            <a:endParaRPr lang="ru-RU" dirty="0">
              <a:ea typeface="+mn-lt"/>
              <a:cs typeface="+mn-lt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b="1" dirty="0">
                <a:ea typeface="+mn-lt"/>
                <a:cs typeface="+mn-lt"/>
              </a:rPr>
              <a:t>Что включает в себя анализ статических артефактов?</a:t>
            </a:r>
            <a:endParaRPr lang="ru-RU" dirty="0">
              <a:ea typeface="+mn-lt"/>
              <a:cs typeface="+mn-lt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b="1" dirty="0">
                <a:ea typeface="+mn-lt"/>
                <a:cs typeface="+mn-lt"/>
              </a:rPr>
              <a:t>Какие инструменты используются для статических тестов?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b="1" dirty="0">
                <a:ea typeface="+mn-lt"/>
                <a:cs typeface="+mn-lt"/>
              </a:rPr>
              <a:t>Какова цель интеграционных тестов?</a:t>
            </a:r>
            <a:endParaRPr lang="ru-RU" dirty="0">
              <a:ea typeface="+mn-lt"/>
              <a:cs typeface="+mn-lt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b="1" dirty="0">
                <a:ea typeface="+mn-lt"/>
                <a:cs typeface="+mn-lt"/>
              </a:rPr>
              <a:t>Перечислите виды динамического модульного тестирования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b="1" dirty="0">
                <a:ea typeface="+mn-lt"/>
                <a:cs typeface="+mn-lt"/>
              </a:rPr>
              <a:t>Почему модульное тестирование считается важным этапом разработки ПО?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ru-RU" b="1" dirty="0">
                <a:ea typeface="+mn-lt"/>
                <a:cs typeface="+mn-lt"/>
              </a:rPr>
              <a:t>Перечислите инструменты динамического тестирования.</a:t>
            </a:r>
          </a:p>
        </p:txBody>
      </p:sp>
      <p:pic>
        <p:nvPicPr>
          <p:cNvPr id="4" name="Рисунок 3" descr="Вопросы рекрутеру на собеседовании: секреты поиска хорошего рекрутера, как  пройти собеседование — BGStaff">
            <a:extLst>
              <a:ext uri="{FF2B5EF4-FFF2-40B4-BE49-F238E27FC236}">
                <a16:creationId xmlns:a16="http://schemas.microsoft.com/office/drawing/2014/main" id="{C90EBA01-8F14-7685-8FA5-BE6678F57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" t="9638" r="4217" b="9867"/>
          <a:stretch/>
        </p:blipFill>
        <p:spPr>
          <a:xfrm>
            <a:off x="153155" y="1978323"/>
            <a:ext cx="4456977" cy="384222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3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иний, Цвет электрик, Лазурь&#10;&#10;Автоматически созданное описание">
            <a:extLst>
              <a:ext uri="{FF2B5EF4-FFF2-40B4-BE49-F238E27FC236}">
                <a16:creationId xmlns:a16="http://schemas.microsoft.com/office/drawing/2014/main" id="{F2C81054-81FD-62D5-5D70-9F8388010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1" y="3964100"/>
            <a:ext cx="7393922" cy="15045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>
                <a:solidFill>
                  <a:srgbClr val="FFFFFF"/>
                </a:solidFill>
              </a:rPr>
              <a:t>Спасибо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за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внимание</a:t>
            </a:r>
            <a:r>
              <a:rPr lang="en-US" sz="5400" dirty="0">
                <a:solidFill>
                  <a:srgbClr val="FFFFFF"/>
                </a:solidFill>
              </a:rPr>
              <a:t>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9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6004D-8062-C508-9769-D79DD006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1"/>
            <a:ext cx="4876801" cy="14664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>
                <a:ea typeface="+mj-lt"/>
                <a:cs typeface="+mj-lt"/>
              </a:rPr>
              <a:t>Что такое модульное тестирование?</a:t>
            </a:r>
            <a:endParaRPr lang="ru-RU" sz="3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26AE8-71B6-1DCC-1CFE-19A9CF58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60120"/>
            <a:ext cx="4796346" cy="433578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sz="2300" b="1" u="sng" dirty="0">
                <a:ea typeface="+mn-lt"/>
                <a:cs typeface="+mn-lt"/>
              </a:rPr>
              <a:t>Модульное тестирование</a:t>
            </a:r>
            <a:r>
              <a:rPr lang="ru-RU" sz="2300" b="1" dirty="0">
                <a:ea typeface="+mn-lt"/>
                <a:cs typeface="+mn-lt"/>
              </a:rPr>
              <a:t> (</a:t>
            </a:r>
            <a:r>
              <a:rPr lang="ru-RU" sz="2300" b="1" i="1" dirty="0">
                <a:solidFill>
                  <a:srgbClr val="000000"/>
                </a:solidFill>
                <a:ea typeface="+mn-lt"/>
                <a:cs typeface="+mn-lt"/>
              </a:rPr>
              <a:t>блочное тестирование</a:t>
            </a:r>
            <a:r>
              <a:rPr lang="ru-RU" sz="2300" b="1" dirty="0">
                <a:solidFill>
                  <a:srgbClr val="000000"/>
                </a:solidFill>
                <a:ea typeface="+mn-lt"/>
                <a:cs typeface="+mn-lt"/>
              </a:rPr>
              <a:t> или </a:t>
            </a:r>
            <a:r>
              <a:rPr lang="ru-RU" sz="2300" b="1" i="1" dirty="0">
                <a:solidFill>
                  <a:srgbClr val="000000"/>
                </a:solidFill>
                <a:ea typeface="+mn-lt"/>
                <a:cs typeface="+mn-lt"/>
              </a:rPr>
              <a:t>юнит-тестирование</a:t>
            </a:r>
            <a:r>
              <a:rPr lang="ru-RU" sz="2300" b="1" dirty="0">
                <a:ea typeface="+mn-lt"/>
                <a:cs typeface="+mn-lt"/>
              </a:rPr>
              <a:t>) - это метод проверки отдельных модулей или компонентов ПО для обнаружения дефектов в изолированной среде. </a:t>
            </a:r>
            <a:endParaRPr lang="ru-RU" sz="2300" b="1">
              <a:ea typeface="+mn-lt"/>
              <a:cs typeface="+mn-lt"/>
            </a:endParaRPr>
          </a:p>
          <a:p>
            <a:r>
              <a:rPr lang="ru-RU" sz="2300" b="1" dirty="0">
                <a:ea typeface="+mn-lt"/>
                <a:cs typeface="+mn-lt"/>
              </a:rPr>
              <a:t>Модуль в этом контексте может быть функцией, процедурой, классом или любой другой небольшой частью программы.</a:t>
            </a:r>
            <a:endParaRPr lang="ru-RU" sz="2300" b="1"/>
          </a:p>
          <a:p>
            <a:endParaRPr lang="ru-RU" dirty="0"/>
          </a:p>
        </p:txBody>
      </p:sp>
      <p:pic>
        <p:nvPicPr>
          <p:cNvPr id="4" name="Рисунок 3" descr="Что такое модульное (unit) тестирование — AppTractor">
            <a:extLst>
              <a:ext uri="{FF2B5EF4-FFF2-40B4-BE49-F238E27FC236}">
                <a16:creationId xmlns:a16="http://schemas.microsoft.com/office/drawing/2014/main" id="{EEE08082-03A4-5585-662B-CE085ACA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4" y="2319404"/>
            <a:ext cx="5884592" cy="287982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6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33CAF-63E0-382B-7D3D-1505779B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6582"/>
            <a:ext cx="10363200" cy="842513"/>
          </a:xfrm>
        </p:spPr>
        <p:txBody>
          <a:bodyPr>
            <a:noAutofit/>
          </a:bodyPr>
          <a:lstStyle/>
          <a:p>
            <a:r>
              <a:rPr lang="ru-RU" sz="3600" dirty="0">
                <a:ea typeface="+mj-lt"/>
                <a:cs typeface="+mj-lt"/>
              </a:rPr>
              <a:t>Статические методы модульного тестирования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B66B4-0FE7-8B7D-B2BE-BEEFF346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493" y="2271626"/>
            <a:ext cx="7444597" cy="4460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100" b="1" u="sng" dirty="0">
                <a:solidFill>
                  <a:srgbClr val="000000"/>
                </a:solidFill>
                <a:ea typeface="+mn-lt"/>
                <a:cs typeface="+mn-lt"/>
              </a:rPr>
              <a:t>Статическое тестирование</a:t>
            </a:r>
            <a:r>
              <a:rPr lang="ru-RU" sz="2100" b="1" dirty="0">
                <a:solidFill>
                  <a:srgbClr val="000000"/>
                </a:solidFill>
                <a:ea typeface="+mn-lt"/>
                <a:cs typeface="+mn-lt"/>
              </a:rPr>
              <a:t> — это процесс анализа программного кода, документации и других артефактов разработки без выполнения кода. Целью статического тестирования является выявление ошибок на ранних стадиях разработки, что позволяет сэкономить время и ресурсы.</a:t>
            </a:r>
            <a:endParaRPr lang="ru-RU" sz="2100" b="1">
              <a:solidFill>
                <a:srgbClr val="000000"/>
              </a:solidFill>
            </a:endParaRPr>
          </a:p>
          <a:p>
            <a:r>
              <a:rPr lang="ru-RU" sz="2100" b="1" dirty="0">
                <a:solidFill>
                  <a:srgbClr val="000000"/>
                </a:solidFill>
                <a:ea typeface="+mn-lt"/>
                <a:cs typeface="+mn-lt"/>
              </a:rPr>
              <a:t>Статическое тестирование может включать ревизию кода, проверку стиля кода, тестирование требований к системе и другие методы, которые позволяют проверить качество кода и документов без выполнения программы.</a:t>
            </a:r>
            <a:endParaRPr lang="ru-RU" sz="2100" b="1" dirty="0"/>
          </a:p>
        </p:txBody>
      </p:sp>
      <p:pic>
        <p:nvPicPr>
          <p:cNvPr id="5" name="Рисунок 4" descr="Модульное тестирование">
            <a:extLst>
              <a:ext uri="{FF2B5EF4-FFF2-40B4-BE49-F238E27FC236}">
                <a16:creationId xmlns:a16="http://schemas.microsoft.com/office/drawing/2014/main" id="{BB5E78DE-3262-E5D5-48E6-757EEB15F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1" r="4461" b="602"/>
          <a:stretch/>
        </p:blipFill>
        <p:spPr>
          <a:xfrm>
            <a:off x="8074324" y="2799466"/>
            <a:ext cx="3793071" cy="26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7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5 code review best practices. Make others like your code review">
            <a:extLst>
              <a:ext uri="{FF2B5EF4-FFF2-40B4-BE49-F238E27FC236}">
                <a16:creationId xmlns:a16="http://schemas.microsoft.com/office/drawing/2014/main" id="{C6EAC35C-F983-CDE3-6631-B68C47C33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6" r="24396" b="-1"/>
          <a:stretch/>
        </p:blipFill>
        <p:spPr>
          <a:xfrm>
            <a:off x="20" y="1581520"/>
            <a:ext cx="5736149" cy="527647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CA6F4-DCA8-F088-EDB7-3000C210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5" y="882770"/>
            <a:ext cx="4341505" cy="1228179"/>
          </a:xfrm>
        </p:spPr>
        <p:txBody>
          <a:bodyPr>
            <a:normAutofit fontScale="90000"/>
          </a:bodyPr>
          <a:lstStyle/>
          <a:p>
            <a:r>
              <a:rPr lang="ru-RU">
                <a:ea typeface="+mj-lt"/>
                <a:cs typeface="+mj-lt"/>
              </a:rPr>
              <a:t>1. Code Review (CR)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5FAD5-E051-D2B2-7255-EEAABF05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772" y="1099333"/>
            <a:ext cx="6512487" cy="57482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ru-RU" sz="2200" b="1" dirty="0">
                <a:ea typeface="+mn-lt"/>
                <a:cs typeface="+mn-lt"/>
              </a:rPr>
              <a:t>Code Review - это процесс в ходе которого разработчики совместно рассматривают код программы перед релизом с целью обнаружения ошибок, улучшения читаемости, эффективности и соблюдения стандартов. CR выполняется другими членами команды. </a:t>
            </a:r>
            <a:endParaRPr lang="ru-RU"/>
          </a:p>
          <a:p>
            <a:pPr>
              <a:lnSpc>
                <a:spcPct val="110000"/>
              </a:lnSpc>
            </a:pPr>
            <a:r>
              <a:rPr lang="ru-RU" sz="2200" b="1" dirty="0">
                <a:ea typeface="+mn-lt"/>
                <a:cs typeface="+mn-lt"/>
              </a:rPr>
              <a:t>Результатом CR является обратная связь по выполненной задаче: необходимость внести правки, либо готовность задачи к последующему тестированию и релизу.</a:t>
            </a:r>
            <a:endParaRPr lang="ru-RU"/>
          </a:p>
          <a:p>
            <a:pPr>
              <a:lnSpc>
                <a:spcPct val="110000"/>
              </a:lnSpc>
            </a:pPr>
            <a:r>
              <a:rPr lang="ru-RU" sz="2200" b="1" dirty="0">
                <a:ea typeface="+mn-lt"/>
                <a:cs typeface="+mn-lt"/>
              </a:rPr>
              <a:t>CR могут быть формальными или неформальными, в зависимости от степени детализации и структурированности процесса.</a:t>
            </a:r>
            <a:endParaRPr lang="ru-RU" sz="2200" b="1" dirty="0"/>
          </a:p>
        </p:txBody>
      </p: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Code review culture at Aliz: why and how we review code">
            <a:extLst>
              <a:ext uri="{FF2B5EF4-FFF2-40B4-BE49-F238E27FC236}">
                <a16:creationId xmlns:a16="http://schemas.microsoft.com/office/drawing/2014/main" id="{B172B27C-CFCC-423B-A399-AD08A077F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5" r="378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599" y="1071435"/>
            <a:ext cx="5777024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21378" y="1071435"/>
            <a:ext cx="0" cy="4719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D1FE5-7192-3EFE-B9E2-B4D653F7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95" y="1225365"/>
            <a:ext cx="5413648" cy="11960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 dirty="0">
                <a:ea typeface="+mj-lt"/>
                <a:cs typeface="+mj-lt"/>
              </a:rPr>
              <a:t>2. Анализ статических артефактов</a:t>
            </a:r>
            <a:endParaRPr lang="ru-RU" sz="3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43BB84-26EB-59B8-B3D4-B4113ADC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03" y="2236940"/>
            <a:ext cx="5729955" cy="340208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ru-RU" sz="2200" b="1" dirty="0">
                <a:ea typeface="+mn-lt"/>
                <a:cs typeface="+mn-lt"/>
              </a:rPr>
              <a:t>Включает в себя анализ исходного кода, а также других статических артефактов, таких как диаграммы классов, диаграммы потока данных и т. д.</a:t>
            </a:r>
            <a:endParaRPr lang="ru-RU" sz="2200" b="1"/>
          </a:p>
          <a:p>
            <a:pPr>
              <a:lnSpc>
                <a:spcPct val="110000"/>
              </a:lnSpc>
            </a:pPr>
            <a:r>
              <a:rPr lang="ru-RU" sz="2200" b="1" dirty="0">
                <a:ea typeface="+mn-lt"/>
                <a:cs typeface="+mn-lt"/>
              </a:rPr>
              <a:t>Целью является выявление потенциальных проблем, таких как неиспользуемый код, потенциальные уязвимости, несоответствие стандартам и т. д.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31399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7E6C8-9577-60C3-6EB3-3B34EF42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 статических тестов </a:t>
            </a:r>
            <a:r>
              <a:rPr lang="ru-RU" dirty="0" err="1">
                <a:ea typeface="+mj-lt"/>
                <a:cs typeface="+mj-lt"/>
              </a:rPr>
              <a:t>ESLint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5D1C5-AEFE-C8DA-BDEB-BDECE862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26" y="2559171"/>
            <a:ext cx="4741653" cy="4000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 b="1" err="1">
                <a:solidFill>
                  <a:srgbClr val="000000"/>
                </a:solidFill>
                <a:ea typeface="+mn-lt"/>
                <a:cs typeface="+mn-lt"/>
              </a:rPr>
              <a:t>ESLint</a:t>
            </a:r>
            <a:r>
              <a:rPr lang="ru-RU" sz="2200" b="1" dirty="0">
                <a:solidFill>
                  <a:srgbClr val="000000"/>
                </a:solidFill>
                <a:ea typeface="+mn-lt"/>
                <a:cs typeface="+mn-lt"/>
              </a:rPr>
              <a:t> — это инструмент статического анализа кода, который помогает выявить потенциальные проблемы и недостатки в коде JavaScript. Он использует набор правил для анализа и проверки стиля кода, а также возможных ошибок.</a:t>
            </a:r>
            <a:endParaRPr lang="ru-RU" b="1"/>
          </a:p>
          <a:p>
            <a:r>
              <a:rPr lang="ru-RU" sz="2200" b="1" dirty="0"/>
              <a:t>Также есть PYLINT и </a:t>
            </a:r>
            <a:r>
              <a:rPr lang="ru-RU" sz="2200" b="1" dirty="0" err="1"/>
              <a:t>SonarQube</a:t>
            </a:r>
            <a:r>
              <a:rPr lang="ru-RU" sz="2200" b="1" dirty="0"/>
              <a:t>.</a:t>
            </a:r>
          </a:p>
          <a:p>
            <a:endParaRPr lang="ru-RU" sz="2200" b="1" dirty="0"/>
          </a:p>
          <a:p>
            <a:endParaRPr lang="ru-RU" b="1" dirty="0"/>
          </a:p>
        </p:txBody>
      </p:sp>
      <p:pic>
        <p:nvPicPr>
          <p:cNvPr id="4" name="Рисунок 3" descr="OpenJS Foundation: ESLint - Credly">
            <a:extLst>
              <a:ext uri="{FF2B5EF4-FFF2-40B4-BE49-F238E27FC236}">
                <a16:creationId xmlns:a16="http://schemas.microsoft.com/office/drawing/2014/main" id="{BC78ECA1-0C09-522E-57F9-8B86B4FE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898" y="212335"/>
            <a:ext cx="1986053" cy="2005103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26BCA7B-B1F5-73D8-A2BD-8A68A260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17" y="2669426"/>
            <a:ext cx="5939646" cy="31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DDCBC-E566-486C-AD2B-6742AC88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758" y="854017"/>
            <a:ext cx="5043578" cy="118757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работы </a:t>
            </a:r>
            <a:r>
              <a:rPr lang="ru-RU" dirty="0" err="1"/>
              <a:t>ESLint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810B282-8405-AD4F-0B1A-85A8BCE7F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2" r="2019"/>
          <a:stretch/>
        </p:blipFill>
        <p:spPr>
          <a:xfrm>
            <a:off x="570585" y="215663"/>
            <a:ext cx="6139433" cy="6373147"/>
          </a:xfrm>
        </p:spPr>
      </p:pic>
      <p:pic>
        <p:nvPicPr>
          <p:cNvPr id="6" name="Рисунок 5" descr="How to set up ESLint in VS Code for React Native applications that use  TypeScript | by Josiah T Mahachi | Medium">
            <a:extLst>
              <a:ext uri="{FF2B5EF4-FFF2-40B4-BE49-F238E27FC236}">
                <a16:creationId xmlns:a16="http://schemas.microsoft.com/office/drawing/2014/main" id="{81E5DFFF-DC4C-6C7B-CB34-B01AC2B94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70" y="5930034"/>
            <a:ext cx="2383765" cy="6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AA095-67D5-B563-7A52-3E608152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698740"/>
          </a:xfrm>
        </p:spPr>
        <p:txBody>
          <a:bodyPr>
            <a:noAutofit/>
          </a:bodyPr>
          <a:lstStyle/>
          <a:p>
            <a:r>
              <a:rPr lang="ru-RU" sz="3600" dirty="0">
                <a:ea typeface="+mj-lt"/>
                <a:cs typeface="+mj-lt"/>
              </a:rPr>
              <a:t>Динамические методы модульного тестирования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FCB36-A8FB-0B1B-DAD3-AC6A4F8F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ea typeface="+mn-lt"/>
                <a:cs typeface="+mn-lt"/>
              </a:rPr>
              <a:t>Динамические методы тестирования проводятся во время выполнения программы и включают запуск кода с тестовыми данными для проверки его корректности и </a:t>
            </a:r>
            <a:r>
              <a:rPr lang="ru-RU" b="1">
                <a:solidFill>
                  <a:srgbClr val="000000"/>
                </a:solidFill>
                <a:ea typeface="+mn-lt"/>
                <a:cs typeface="+mn-lt"/>
              </a:rPr>
              <a:t>поведения. Включают в себя:</a:t>
            </a:r>
            <a:endParaRPr lang="ru-RU"/>
          </a:p>
          <a:p>
            <a:r>
              <a:rPr lang="ru-RU" b="1" dirty="0">
                <a:solidFill>
                  <a:srgbClr val="000000"/>
                </a:solidFill>
                <a:ea typeface="+mn-lt"/>
                <a:cs typeface="+mn-lt"/>
              </a:rPr>
              <a:t>Модульное тестирование</a:t>
            </a:r>
          </a:p>
          <a:p>
            <a:r>
              <a:rPr lang="ru-RU" b="1" dirty="0">
                <a:solidFill>
                  <a:srgbClr val="000000"/>
                </a:solidFill>
                <a:ea typeface="+mn-lt"/>
                <a:cs typeface="+mn-lt"/>
              </a:rPr>
              <a:t>Интеграционное тестирование</a:t>
            </a:r>
            <a:endParaRPr lang="ru-RU" b="1" dirty="0"/>
          </a:p>
          <a:p>
            <a:r>
              <a:rPr lang="ru-RU" b="1" dirty="0">
                <a:solidFill>
                  <a:srgbClr val="000000"/>
                </a:solidFill>
                <a:ea typeface="+mn-lt"/>
                <a:cs typeface="+mn-lt"/>
              </a:rPr>
              <a:t>Системное тестирование</a:t>
            </a:r>
            <a:endParaRPr lang="ru-RU" b="1" dirty="0"/>
          </a:p>
          <a:p>
            <a:r>
              <a:rPr lang="ru-RU" b="1" dirty="0">
                <a:solidFill>
                  <a:srgbClr val="000000"/>
                </a:solidFill>
                <a:ea typeface="+mn-lt"/>
                <a:cs typeface="+mn-lt"/>
              </a:rPr>
              <a:t>Приемочное тестирование</a:t>
            </a:r>
            <a:endParaRPr lang="ru-RU" b="1" dirty="0"/>
          </a:p>
        </p:txBody>
      </p:sp>
      <p:pic>
        <p:nvPicPr>
          <p:cNvPr id="4" name="Рисунок 3" descr="Test Image Png - Unit Testing Png, Transparent Png - kindpng">
            <a:extLst>
              <a:ext uri="{FF2B5EF4-FFF2-40B4-BE49-F238E27FC236}">
                <a16:creationId xmlns:a16="http://schemas.microsoft.com/office/drawing/2014/main" id="{FB57BEB6-271F-1ABE-8F30-EA29F351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839" y="3742156"/>
            <a:ext cx="3134623" cy="28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0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69ED8-5D87-150F-516C-F650D356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93" y="1170317"/>
            <a:ext cx="4583194" cy="1515726"/>
          </a:xfrm>
        </p:spPr>
        <p:txBody>
          <a:bodyPr>
            <a:normAutofit/>
          </a:bodyPr>
          <a:lstStyle/>
          <a:p>
            <a:r>
              <a:rPr lang="ru-RU" sz="3700">
                <a:ea typeface="+mj-lt"/>
                <a:cs typeface="+mj-lt"/>
              </a:rPr>
              <a:t>1. Модульные тесты (Unit </a:t>
            </a:r>
            <a:r>
              <a:rPr lang="ru-RU" sz="3700" err="1">
                <a:ea typeface="+mj-lt"/>
                <a:cs typeface="+mj-lt"/>
              </a:rPr>
              <a:t>Tests</a:t>
            </a:r>
            <a:r>
              <a:rPr lang="ru-RU" sz="3700">
                <a:ea typeface="+mj-lt"/>
                <a:cs typeface="+mj-lt"/>
              </a:rPr>
              <a:t>)</a:t>
            </a:r>
            <a:endParaRPr lang="ru-RU" sz="37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83C01-6FFC-4944-FDDC-B37494AA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93" y="2695219"/>
            <a:ext cx="5345195" cy="4066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200" b="1" dirty="0">
                <a:ea typeface="+mn-lt"/>
                <a:cs typeface="+mn-lt"/>
              </a:rPr>
              <a:t>Это набор тестовых случаев, которые проверяют отдельные модули программы на соответствие ожидаемому поведению.</a:t>
            </a:r>
            <a:endParaRPr lang="ru-RU" sz="2200" b="1" dirty="0"/>
          </a:p>
          <a:p>
            <a:pPr>
              <a:lnSpc>
                <a:spcPct val="110000"/>
              </a:lnSpc>
            </a:pPr>
            <a:r>
              <a:rPr lang="ru-RU" sz="2200" b="1" dirty="0">
                <a:ea typeface="+mn-lt"/>
                <a:cs typeface="+mn-lt"/>
              </a:rPr>
              <a:t>Модульные тесты обычно </a:t>
            </a:r>
            <a:r>
              <a:rPr lang="ru-RU" sz="2200" b="1" u="sng" dirty="0">
                <a:ea typeface="+mn-lt"/>
                <a:cs typeface="+mn-lt"/>
              </a:rPr>
              <a:t>автоматизированы</a:t>
            </a:r>
            <a:r>
              <a:rPr lang="ru-RU" sz="2200" b="1" dirty="0">
                <a:ea typeface="+mn-lt"/>
                <a:cs typeface="+mn-lt"/>
              </a:rPr>
              <a:t> и могут выполняться в автоматическом режиме при каждом изменении кода.</a:t>
            </a:r>
            <a:endParaRPr lang="ru-RU" sz="2200" b="1" dirty="0"/>
          </a:p>
        </p:txBody>
      </p:sp>
      <p:pic>
        <p:nvPicPr>
          <p:cNvPr id="4" name="Рисунок 3" descr="Что такое Unit-тесты и почему они так важны | by Сергей Иванюк | Medium">
            <a:extLst>
              <a:ext uri="{FF2B5EF4-FFF2-40B4-BE49-F238E27FC236}">
                <a16:creationId xmlns:a16="http://schemas.microsoft.com/office/drawing/2014/main" id="{316CDA5B-E8D0-CD31-CA52-B8CE90CA3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" t="25528" r="44708" b="-384"/>
          <a:stretch/>
        </p:blipFill>
        <p:spPr>
          <a:xfrm>
            <a:off x="5748569" y="1158489"/>
            <a:ext cx="5799963" cy="45410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5014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1"/>
      </a:lt2>
      <a:accent1>
        <a:srgbClr val="E729D5"/>
      </a:accent1>
      <a:accent2>
        <a:srgbClr val="9817D5"/>
      </a:accent2>
      <a:accent3>
        <a:srgbClr val="5B29E7"/>
      </a:accent3>
      <a:accent4>
        <a:srgbClr val="1A37D6"/>
      </a:accent4>
      <a:accent5>
        <a:srgbClr val="2996E7"/>
      </a:accent5>
      <a:accent6>
        <a:srgbClr val="15BFC1"/>
      </a:accent6>
      <a:hlink>
        <a:srgbClr val="3F73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DashVTI</vt:lpstr>
      <vt:lpstr>Модульное тестирование: Статические и динамические методы</vt:lpstr>
      <vt:lpstr>Что такое модульное тестирование?</vt:lpstr>
      <vt:lpstr>Статические методы модульного тестирования</vt:lpstr>
      <vt:lpstr>1. Code Review (CR)</vt:lpstr>
      <vt:lpstr>2. Анализ статических артефактов</vt:lpstr>
      <vt:lpstr>Инструмент статических тестов ESLint</vt:lpstr>
      <vt:lpstr>Пример работы ESLint</vt:lpstr>
      <vt:lpstr>Динамические методы модульного тестирования</vt:lpstr>
      <vt:lpstr>1. Модульные тесты (Unit Tests)</vt:lpstr>
      <vt:lpstr>2. Интеграционные тесты (Integration Tests)</vt:lpstr>
      <vt:lpstr>Системное и приемочное тестирования</vt:lpstr>
      <vt:lpstr>Инструменты динамического тестирования</vt:lpstr>
      <vt:lpstr>Заключение</vt:lpstr>
      <vt:lpstr>Вопросы: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431</cp:revision>
  <dcterms:created xsi:type="dcterms:W3CDTF">2024-02-26T13:36:32Z</dcterms:created>
  <dcterms:modified xsi:type="dcterms:W3CDTF">2024-02-26T19:39:34Z</dcterms:modified>
</cp:coreProperties>
</file>