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5" r:id="rId15"/>
    <p:sldId id="263" r:id="rId16"/>
  </p:sldIdLst>
  <p:sldSz cx="14630400" cy="8229600"/>
  <p:notesSz cx="8229600" cy="14630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6240804" val="1068" rev64="64" revOS="3"/>
      <pr:smFileRevision xmlns:pr="smNativeData" xmlns="smNativeData" dt="1716240804" val="101"/>
      <pr:guideOptions xmlns:pr="smNativeData" xmlns="smNativeData" dt="171624080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77" d="100"/>
          <a:sy n="77" d="100"/>
        </p:scale>
        <p:origin x="459" y="583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 snapToObjects="1">
      <p:cViewPr>
        <p:scale>
          <a:sx n="77" d="100"/>
          <a:sy n="77" d="100"/>
        </p:scale>
        <p:origin x="459" y="583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472C362F-61AA-79C0-E494-979578DA12C2}" type="datetime1">
              <a:t>7/23/19</a:t>
            </a:fld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rPr lang="en-us" cap="none"/>
              <a:t>Click to edit Master text styles</a:t>
            </a:r>
            <a:endParaRPr lang="en-us" cap="none"/>
          </a:p>
          <a:p>
            <a:pPr lvl="1"/>
            <a:r>
              <a:rPr lang="en-us" cap="none"/>
              <a:t>Second level</a:t>
            </a:r>
            <a:endParaRPr lang="en-us" cap="none"/>
          </a:p>
          <a:p>
            <a:pPr lvl="2"/>
            <a:r>
              <a:rPr lang="en-us" cap="none"/>
              <a:t>Third level</a:t>
            </a:r>
            <a:endParaRPr lang="en-us" cap="none"/>
          </a:p>
          <a:p>
            <a:pPr lvl="3"/>
            <a:r>
              <a:rPr lang="en-us" cap="none"/>
              <a:t>Fourth level</a:t>
            </a:r>
            <a:endParaRPr lang="en-us" cap="none"/>
          </a:p>
          <a:p>
            <a:pPr lvl="4"/>
            <a:r>
              <a:rPr lang="en-us" cap="none"/>
              <a:t>Fifth level</a:t>
            </a:r>
            <a:endParaRPr lang="en-us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96C5445-0BF4-39A2-BAD4-FDF71A9A4CA8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196F88E-C0BC-C30E-F22E-365BB6600463}" type="slidenum"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6A5490D3-9D87-0166-C9EC-6B33DEA23F3E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41A384A-04A9-4FCE-E7A2-F29B76EC11A7}" type="slidenum">
              <a:rPr lang="en-us" cap="none"/>
              <a:t>2</a:t>
            </a:fld>
            <a:endParaRPr lang="en-us" cap="none"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0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ECFF58A-C4F3-9A03-BD77-3256BB394B67}" type="slidenum">
              <a:rPr lang="en-us" cap="none"/>
              <a:t>3</a:t>
            </a:fld>
            <a:endParaRPr lang="en-us" cap="none"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5F68DDFD-B3B2-3D2B-FCD0-457E939E0A10}" type="slidenum">
              <a:rPr lang="en-us" cap="none"/>
              <a:t>4</a:t>
            </a:fld>
            <a:endParaRPr lang="en-us" cap="none"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pN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FD2C249-07F2-8734-BC6A-F1618C244AA4}" type="slidenum">
              <a:rPr lang="en-us" cap="none"/>
              <a:t>5</a:t>
            </a:fld>
            <a:endParaRPr lang="en-us" cap="none"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69g7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Vl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4E75DDE-90A9-B2AB-E75F-66FE13111133}" type="slidenum">
              <a:rPr lang="en-us" cap="none"/>
              <a:t>6</a:t>
            </a:fld>
            <a:endParaRPr lang="en-us" cap="none"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8y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15932F92-DCF8-C6D9-B62B-2A8C6165407F}" type="slidenum">
              <a:rPr lang="en-us" cap="none"/>
              <a:t>7</a:t>
            </a:fld>
            <a:endParaRPr lang="en-us" cap="none"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y2H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0E1CAF65-2BE3-4959-ADA4-DD0CE1EA5B88}" type="slidenum">
              <a:rPr lang="en-us" cap="none"/>
              <a:t>8</a:t>
            </a:fld>
            <a:endParaRPr lang="en-us" cap="none"/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pMFLZh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mqq6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A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mbn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/>
            <a:endParaRPr lang="en-us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pMFLZh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/>
            <a:fld id="{49A030E1-AFA4-F5C6-EA18-59937E561C0C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wMAAD4GAABfVwAAyQ4AAAAAAAAmAAAACAAAAP//////////"/>
              </a:ext>
            </a:extLst>
          </p:cNvSpPr>
          <p:nvPr/>
        </p:nvSpPr>
        <p:spPr>
          <a:xfrm>
            <a:off x="611505" y="1014730"/>
            <a:ext cx="1359154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Практическая работа №12</a:t>
            </a:r>
            <a:endParaRPr lang="en-us" sz="4370" cap="none" spc="-28">
              <a:solidFill>
                <a:srgbClr val="2C3F42"/>
              </a:solidFill>
              <a:latin typeface="Bitter" pitchFamily="0" charset="0"/>
              <a:ea typeface="Bitter" pitchFamily="0" charset="0"/>
              <a:cs typeface="Bitter" pitchFamily="0" charset="0"/>
            </a:endParaRPr>
          </a:p>
          <a:p>
            <a:pPr marL="0" indent="0">
              <a:lnSpc>
                <a:spcPts val="5465"/>
              </a:lnSpc>
              <a:buNone/>
              <a:def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defRPr>
            </a:pPr>
            <a:r>
              <a:t>Тема: «Автоматизация модульного тестирования»</a:t>
            </a:r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A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6QMAAGslAACbGQAAzC4AAAAAAAAmAAAACAAAAP//////////"/>
              </a:ext>
            </a:extLst>
          </p:cNvSpPr>
          <p:nvPr/>
        </p:nvSpPr>
        <p:spPr>
          <a:xfrm>
            <a:off x="635635" y="6082665"/>
            <a:ext cx="3526790" cy="15246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  <a:defRPr lang="en-us" cap="none" spc="-8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defRPr>
            </a:pPr>
            <a:r>
              <a:t>Выполнила</a:t>
            </a:r>
          </a:p>
          <a:p>
            <a:pPr marL="0" indent="0">
              <a:lnSpc>
                <a:spcPts val="2795"/>
              </a:lnSpc>
              <a:buNone/>
              <a:defRPr lang="en-us" cap="none" spc="-8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defRPr>
            </a:pPr>
            <a:r>
              <a:t>студентка группы 3ИСП-2</a:t>
            </a:r>
          </a:p>
          <a:p>
            <a:pPr marL="0" indent="0">
              <a:lnSpc>
                <a:spcPts val="2795"/>
              </a:lnSpc>
              <a:buNone/>
              <a:defRPr lang="en-us" cap="none" spc="-8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defRPr>
            </a:pPr>
            <a:r>
              <a:t>Семиволос Д.А.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pMFLZh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QlAAB4DwAAAFoAAKAy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2514600"/>
            <a:ext cx="8572500" cy="5715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t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RMAAHoVAACjRgAAJR0AAAAAAAAmAAAACAAAAP//////////"/>
              </a:ext>
            </a:extLst>
          </p:cNvSpPr>
          <p:nvPr/>
        </p:nvSpPr>
        <p:spPr>
          <a:xfrm>
            <a:off x="3147695" y="3491230"/>
            <a:ext cx="8335010" cy="1246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ct val="100000"/>
              </a:lnSpc>
              <a:buNone/>
              <a:defRPr sz="7200" cap="none"/>
            </a:pPr>
            <a:r>
              <a:rPr lang="en-us" cap="none" spc="-46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Спасибо за внимание!</a:t>
            </a:r>
            <a:endParaRPr lang="en-us" cap="none" spc="-46">
              <a:solidFill>
                <a:srgbClr val="2C3F42"/>
              </a:solidFill>
              <a:latin typeface="Bitter" pitchFamily="0" charset="0"/>
              <a:ea typeface="Bitter" pitchFamily="0" charset="0"/>
              <a:cs typeface="Bitter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1ZBDT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w4AAAAAAAAD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MS2/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HUNAAAgMwAAABYAABAAAAAmAAAACAAAAP//////////"/>
              </a:ext>
            </a:extLst>
          </p:cNvSpPr>
          <p:nvPr/>
        </p:nvSpPr>
        <p:spPr>
          <a:xfrm>
            <a:off x="833120" y="2187575"/>
            <a:ext cx="747776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Введение в автоматизацию модульного тестирования</a:t>
            </a:r>
            <a:endParaRPr lang="en-us" sz="4370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2HE9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AUAAA0YAAAgMwAAKyUAABAAAAAmAAAACAAAAP//////////"/>
              </a:ext>
            </a:extLst>
          </p:cNvSpPr>
          <p:nvPr/>
        </p:nvSpPr>
        <p:spPr>
          <a:xfrm>
            <a:off x="833120" y="3909695"/>
            <a:ext cx="7477760" cy="2132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Эффективная автоматизация модульного тестирования позволяет существенно повысить качество разработки программного обеспечения, сократить время и затраты на тестирование, а также обеспечить раннее выявление ошибок. Данное введение знакомит с основами автоматизации тестирования и ее преимуществами для команд разработки.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MEFAAB3TQAATA4AABAAAAAmAAAACAAAAP//////////"/>
              </a:ext>
            </a:extLst>
          </p:cNvSpPr>
          <p:nvPr/>
        </p:nvSpPr>
        <p:spPr>
          <a:xfrm>
            <a:off x="2037715" y="93535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Преимущества автоматизации модульного тестирования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k9In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iQwAABkSAACdDwAALBUAABAAAAAmAAAACAAAAP//////////"/>
              </a:ext>
            </a:extLst>
          </p:cNvSpPr>
          <p:nvPr/>
        </p:nvSpPr>
        <p:spPr>
          <a:xfrm>
            <a:off x="2037715" y="2941955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E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g0AAFsSAAB4DgAA6hQAABAgAAAmAAAACAAAAP//////////"/>
              </a:ext>
            </a:extLst>
          </p:cNvSpPr>
          <p:nvPr/>
        </p:nvSpPr>
        <p:spPr>
          <a:xfrm>
            <a:off x="2223770" y="2983865"/>
            <a:ext cx="128270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1</a:t>
            </a:r>
            <a:endParaRPr lang="en-us" sz="2620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95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JESAAClJwAAtBQAABAgAAAmAAAACAAAAP//////////"/>
              </a:ext>
            </a:extLst>
          </p:cNvSpPr>
          <p:nvPr/>
        </p:nvSpPr>
        <p:spPr>
          <a:xfrm>
            <a:off x="2760345" y="3018155"/>
            <a:ext cx="36842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Повышение эффективности</a:t>
            </a:r>
            <a:endParaRPr lang="en-us" sz="2185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IYVAABRLAAARB4AABAAAAAmAAAACAAAAP//////////"/>
              </a:ext>
            </a:extLst>
          </p:cNvSpPr>
          <p:nvPr/>
        </p:nvSpPr>
        <p:spPr>
          <a:xfrm>
            <a:off x="2760345" y="3498850"/>
            <a:ext cx="4443730" cy="1421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Автоматизированные тесты могут выполняться быстрее и чаще, что позволяет регулярно проверять изменения в коде.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ry0AABkSAADCMAAALBUAABAAAAAmAAAACAAAAP//////////"/>
              </a:ext>
            </a:extLst>
          </p:cNvSpPr>
          <p:nvPr/>
        </p:nvSpPr>
        <p:spPr>
          <a:xfrm>
            <a:off x="7426325" y="2941955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C4AAFsSAADBLwAA6hQAABAgAAAmAAAACAAAAP//////////"/>
              </a:ext>
            </a:extLst>
          </p:cNvSpPr>
          <p:nvPr/>
        </p:nvSpPr>
        <p:spPr>
          <a:xfrm>
            <a:off x="7589520" y="2983865"/>
            <a:ext cx="173355" cy="415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2</a:t>
            </a:r>
            <a:endParaRPr lang="en-us" sz="2620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JESAADkSwAAtBQAABAgAAAmAAAACAAAAP//////////"/>
              </a:ext>
            </a:extLst>
          </p:cNvSpPr>
          <p:nvPr/>
        </p:nvSpPr>
        <p:spPr>
          <a:xfrm>
            <a:off x="8148320" y="3018155"/>
            <a:ext cx="418846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Ранняя идентификация ошибок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IYVAAB3TQAAFRwAABAAAAAmAAAACAAAAP//////////"/>
              </a:ext>
            </a:extLst>
          </p:cNvSpPr>
          <p:nvPr/>
        </p:nvSpPr>
        <p:spPr>
          <a:xfrm>
            <a:off x="8148320" y="3498850"/>
            <a:ext cx="4444365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Автоматизированное тестирование помогает выявлять дефекты на ранних стадиях разработки.</a:t>
            </a:r>
            <a:endParaRPr lang="en-us" cap="none"/>
          </a:p>
        </p:txBody>
      </p:sp>
      <p:sp>
        <p:nvSpPr>
          <p:cNvPr id="13" name="Shape 11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iQwAALQgAACdDwAAxyMAABAAAAAmAAAACAAAAP//////////"/>
              </a:ext>
            </a:extLst>
          </p:cNvSpPr>
          <p:nvPr/>
        </p:nvSpPr>
        <p:spPr>
          <a:xfrm>
            <a:off x="2037715" y="5316220"/>
            <a:ext cx="500380" cy="499745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 1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hQ0AAPUgAAChDgAAhSMAABAgAAAmAAAACAAAAP//////////"/>
              </a:ext>
            </a:extLst>
          </p:cNvSpPr>
          <p:nvPr/>
        </p:nvSpPr>
        <p:spPr>
          <a:xfrm>
            <a:off x="2197735" y="5357495"/>
            <a:ext cx="18034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3</a:t>
            </a:r>
            <a:endParaRPr lang="en-us" sz="2620" cap="none"/>
          </a:p>
        </p:txBody>
      </p:sp>
      <p:sp>
        <p:nvSpPr>
          <p:cNvPr id="15" name="Text 1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CwhAAARIgAATyMAABAgAAAmAAAACAAAAP//////////"/>
              </a:ext>
            </a:extLst>
          </p:cNvSpPr>
          <p:nvPr/>
        </p:nvSpPr>
        <p:spPr>
          <a:xfrm>
            <a:off x="2760345" y="539242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Снижение издержек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xAAACAkAABRLAAA3ywAABAAAAAmAAAACAAAAP//////////"/>
              </a:ext>
            </a:extLst>
          </p:cNvSpPr>
          <p:nvPr/>
        </p:nvSpPr>
        <p:spPr>
          <a:xfrm>
            <a:off x="2760345" y="5872480"/>
            <a:ext cx="4443730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Автоматизация тестирования сокращает затраты на ручное тестирование и позволяет фокусироваться на других задачах.</a:t>
            </a:r>
            <a:endParaRPr lang="en-us" cap="none"/>
          </a:p>
        </p:txBody>
      </p:sp>
      <p:sp>
        <p:nvSpPr>
          <p:cNvPr id="17" name="Shape 15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ry0AALQgAADCMAAAxyMAABAAAAAmAAAACAAAAP//////////"/>
              </a:ext>
            </a:extLst>
          </p:cNvSpPr>
          <p:nvPr/>
        </p:nvSpPr>
        <p:spPr>
          <a:xfrm>
            <a:off x="7426325" y="5316220"/>
            <a:ext cx="499745" cy="499745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Text 1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pS4AAPUgAADMLwAAhSMAABAgAAAmAAAACAAAAP//////////"/>
              </a:ext>
            </a:extLst>
          </p:cNvSpPr>
          <p:nvPr/>
        </p:nvSpPr>
        <p:spPr>
          <a:xfrm>
            <a:off x="7582535" y="5357495"/>
            <a:ext cx="18732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4</a:t>
            </a:r>
            <a:endParaRPr lang="en-us" sz="2620" cap="none"/>
          </a:p>
        </p:txBody>
      </p:sp>
      <p:sp>
        <p:nvSpPr>
          <p:cNvPr id="19" name="Text 1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whAABTQwAATyMAABAgAAAmAAAACAAAAP//////////"/>
              </a:ext>
            </a:extLst>
          </p:cNvSpPr>
          <p:nvPr/>
        </p:nvSpPr>
        <p:spPr>
          <a:xfrm>
            <a:off x="8148320" y="5392420"/>
            <a:ext cx="2795905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Повышение качества</a:t>
            </a:r>
            <a:endParaRPr lang="en-us" sz="2185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DIAACAkAAB3TQAAsCoAABAAAAAmAAAACAAAAP//////////"/>
              </a:ext>
            </a:extLst>
          </p:cNvSpPr>
          <p:nvPr/>
        </p:nvSpPr>
        <p:spPr>
          <a:xfrm>
            <a:off x="8148320" y="5872480"/>
            <a:ext cx="444436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Автоматизированные тесты выполняются точно и последовательно, обеспечивая воспроизводимость результатов.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n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wFAAB3TQAA9w0AABAAAAAmAAAACAAAAP//////////"/>
              </a:ext>
            </a:extLst>
          </p:cNvSpPr>
          <p:nvPr/>
        </p:nvSpPr>
        <p:spPr>
          <a:xfrm>
            <a:off x="2037715" y="88138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Подготовка к автоматизации: выбор инструментов и фреймворков</a:t>
            </a:r>
            <a:endParaRPr lang="en-us" sz="4370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ERAACfHQAAhBMAABAgAAAmAAAACAAAAP//////////"/>
              </a:ext>
            </a:extLst>
          </p:cNvSpPr>
          <p:nvPr/>
        </p:nvSpPr>
        <p:spPr>
          <a:xfrm>
            <a:off x="2037715" y="28251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Инструменты</a:t>
            </a:r>
            <a:endParaRPr lang="en-us" sz="2185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OIUAAD0HwAAoR0AABAAAAAmAAAACAAAAP//////////"/>
              </a:ext>
            </a:extLst>
          </p:cNvSpPr>
          <p:nvPr/>
        </p:nvSpPr>
        <p:spPr>
          <a:xfrm>
            <a:off x="2037715" y="3394710"/>
            <a:ext cx="31565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Популярные инструменты для автоматизации включают Selenium, Cypress, Playwright и другие.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NseAAD0HwAAmicAABAAAAAmAAAACAAAAP//////////"/>
              </a:ext>
            </a:extLst>
          </p:cNvSpPr>
          <p:nvPr/>
        </p:nvSpPr>
        <p:spPr>
          <a:xfrm>
            <a:off x="2037715" y="5015865"/>
            <a:ext cx="3156585" cy="14217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Выбор зависит от требований проекта, языка программирования и предпочтений команды.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GERAABsNAAAhBMAABAgAAAmAAAACAAAAP//////////"/>
              </a:ext>
            </a:extLst>
          </p:cNvSpPr>
          <p:nvPr/>
        </p:nvSpPr>
        <p:spPr>
          <a:xfrm>
            <a:off x="5744210" y="28251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Фреймворки</a:t>
            </a:r>
            <a:endParaRPr lang="en-us" sz="2185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OIUAADANgAA0B8AABAAAAAmAAAACAAAAP//////////"/>
              </a:ext>
            </a:extLst>
          </p:cNvSpPr>
          <p:nvPr/>
        </p:nvSpPr>
        <p:spPr>
          <a:xfrm>
            <a:off x="5744210" y="3394710"/>
            <a:ext cx="315595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Фреймворки тестирования, такие как JUnit, TestNG и NUnit, обеспечивают структуру для написания и выполнения тестов.</a:t>
            </a:r>
            <a:endParaRPr lang="en-us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iMAAAshAADANgAA+isAABAAAAAmAAAACAAAAP//////////"/>
              </a:ext>
            </a:extLst>
          </p:cNvSpPr>
          <p:nvPr/>
        </p:nvSpPr>
        <p:spPr>
          <a:xfrm>
            <a:off x="5744210" y="5371465"/>
            <a:ext cx="3155950" cy="1777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Они предоставляют инструменты для асерторов, генерации отчетов и интеграции с системами CI/CD.</a:t>
            </a:r>
            <a:endParaRPr lang="en-us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GERAAA4SwAAhBMAABAgAAAmAAAACAAAAP//////////"/>
              </a:ext>
            </a:extLst>
          </p:cNvSpPr>
          <p:nvPr/>
        </p:nvSpPr>
        <p:spPr>
          <a:xfrm>
            <a:off x="9450070" y="282511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Интеграция</a:t>
            </a:r>
            <a:endParaRPr lang="en-us" sz="2185" cap="none"/>
          </a:p>
        </p:txBody>
      </p:sp>
      <p:sp>
        <p:nvSpPr>
          <p:cNvPr id="12" name="Text 1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OIUAACMTQAA0B8AABAAAAAmAAAACAAAAP//////////"/>
              </a:ext>
            </a:extLst>
          </p:cNvSpPr>
          <p:nvPr/>
        </p:nvSpPr>
        <p:spPr>
          <a:xfrm>
            <a:off x="9450070" y="3394710"/>
            <a:ext cx="315595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Важно обеспечить плавную интеграцию выбранных инструментов и фреймворков в рабочий процесс разработки.</a:t>
            </a:r>
            <a:endParaRPr lang="en-us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joAAAshAACMTQAAmicAABAAAAAmAAAACAAAAP//////////"/>
              </a:ext>
            </a:extLst>
          </p:cNvSpPr>
          <p:nvPr/>
        </p:nvSpPr>
        <p:spPr>
          <a:xfrm>
            <a:off x="9450070" y="5371465"/>
            <a:ext cx="315595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Это позволит команде легко внедрять и поддерживать автоматизированные тесты.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DmY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MkIAADMPwAADw0AABAgAAAmAAAACAAAAP//////////"/>
              </a:ext>
            </a:extLst>
          </p:cNvSpPr>
          <p:nvPr/>
        </p:nvSpPr>
        <p:spPr>
          <a:xfrm>
            <a:off x="2037715" y="1428115"/>
            <a:ext cx="8333105" cy="694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Написание тестовых сценариев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pMFLZhMAAAAlAAAAZQAAAA0AAAAAkAAAAEgAAACQAAAASAAAAAAAAAAAAAAAAAAAAAEAAABQAAAAMbYQ5KCEu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iQwAAMoPAABRLAAAIhwAABAAAAAmAAAACAAAAP//////////"/>
              </a:ext>
            </a:extLst>
          </p:cNvSpPr>
          <p:nvPr/>
        </p:nvSpPr>
        <p:spPr>
          <a:xfrm>
            <a:off x="2037715" y="2566670"/>
            <a:ext cx="5166360" cy="2006600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 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DQRAAAJHwAAVxMAABAgAAAmAAAACAAAAP//////////"/>
              </a:ext>
            </a:extLst>
          </p:cNvSpPr>
          <p:nvPr/>
        </p:nvSpPr>
        <p:spPr>
          <a:xfrm>
            <a:off x="2267585" y="27965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Модульность</a:t>
            </a:r>
            <a:endParaRPr lang="en-us" sz="2185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CkUAADnKgAAiBgAABAAAAAmAAAACAAAAP//////////"/>
              </a:ext>
            </a:extLst>
          </p:cNvSpPr>
          <p:nvPr/>
        </p:nvSpPr>
        <p:spPr>
          <a:xfrm>
            <a:off x="2267585" y="3277235"/>
            <a:ext cx="470662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должны фокусироваться на проверке отдельных модулей или единиц кода.</a:t>
            </a:r>
            <a:endParaRPr lang="en-us" cap="none"/>
          </a:p>
        </p:txBody>
      </p:sp>
      <p:sp>
        <p:nvSpPr>
          <p:cNvPr id="8" name="Shape 6"/>
          <p:cNvSpPr>
            <a:extLst>
              <a:ext uri="smNativeData">
                <pr:smNativeData xmlns:pr="smNativeData" xmlns="smNativeData" val="SMDATA_15_pMFLZhMAAAAlAAAAZQAAAA0AAAAAkAAAAEgAAACQAAAASAAAAAAAAAAAAAAAAAAAAAEAAABQAAAAMbYQ5KCEu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ry0AAMoPAAB3TQAAIhwAABAAAAAmAAAACAAAAP//////////"/>
              </a:ext>
            </a:extLst>
          </p:cNvSpPr>
          <p:nvPr/>
        </p:nvSpPr>
        <p:spPr>
          <a:xfrm>
            <a:off x="7426325" y="2566670"/>
            <a:ext cx="5166360" cy="2006600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 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DQRAAAvQAAAVxMAABAgAAAmAAAACAAAAP//////////"/>
              </a:ext>
            </a:extLst>
          </p:cNvSpPr>
          <p:nvPr/>
        </p:nvSpPr>
        <p:spPr>
          <a:xfrm>
            <a:off x="7656195" y="279654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Избирательность</a:t>
            </a:r>
            <a:endParaRPr lang="en-us" sz="2185" cap="none"/>
          </a:p>
        </p:txBody>
      </p:sp>
      <p:sp>
        <p:nvSpPr>
          <p:cNvPr id="10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CkUAAANTAAAuBoAABAAAAAmAAAACAAAAP//////////"/>
              </a:ext>
            </a:extLst>
          </p:cNvSpPr>
          <p:nvPr/>
        </p:nvSpPr>
        <p:spPr>
          <a:xfrm>
            <a:off x="7656195" y="3277235"/>
            <a:ext cx="470662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Тестовые сценарии следует разрабатывать для критических или сложных участков кода.</a:t>
            </a:r>
            <a:endParaRPr lang="en-us" cap="none"/>
          </a:p>
        </p:txBody>
      </p:sp>
      <p:sp>
        <p:nvSpPr>
          <p:cNvPr id="11" name="Shape 9"/>
          <p:cNvSpPr>
            <a:extLst>
              <a:ext uri="smNativeData">
                <pr:smNativeData xmlns:pr="smNativeData" xmlns="smNativeData" val="SMDATA_15_pMFLZhMAAAAlAAAAZQAAAA0AAAAAkAAAAEgAAACQAAAASAAAAAAAAAAAAAAAAAAAAAEAAABQAAAAMbYQ5KCEu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iQwAAIAdAABRLAAA1ykAABAAAAAmAAAACAAAAP//////////"/>
              </a:ext>
            </a:extLst>
          </p:cNvSpPr>
          <p:nvPr/>
        </p:nvSpPr>
        <p:spPr>
          <a:xfrm>
            <a:off x="2037715" y="4795520"/>
            <a:ext cx="5166360" cy="2005965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 1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OkeAACZHwAADCEAABAgAAAmAAAACAAAAP//////////"/>
              </a:ext>
            </a:extLst>
          </p:cNvSpPr>
          <p:nvPr/>
        </p:nvSpPr>
        <p:spPr>
          <a:xfrm>
            <a:off x="2267585" y="5024755"/>
            <a:ext cx="286893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Структурированность</a:t>
            </a:r>
            <a:endParaRPr lang="en-us" sz="2185" cap="none"/>
          </a:p>
        </p:txBody>
      </p:sp>
      <p:sp>
        <p:nvSpPr>
          <p:cNvPr id="13" name="Text 1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N4hAADnKgAAbSgAABAAAAAmAAAACAAAAP//////////"/>
              </a:ext>
            </a:extLst>
          </p:cNvSpPr>
          <p:nvPr/>
        </p:nvSpPr>
        <p:spPr>
          <a:xfrm>
            <a:off x="2267585" y="5505450"/>
            <a:ext cx="470662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должны быть организованы с использованием паттернов, таких как AAA (arrange, act, assert).</a:t>
            </a:r>
            <a:endParaRPr lang="en-us" cap="none"/>
          </a:p>
        </p:txBody>
      </p:sp>
      <p:sp>
        <p:nvSpPr>
          <p:cNvPr id="14" name="Shape 12"/>
          <p:cNvSpPr>
            <a:extLst>
              <a:ext uri="smNativeData">
                <pr:smNativeData xmlns:pr="smNativeData" xmlns="smNativeData" val="SMDATA_15_pMFLZhMAAAAlAAAAZQAAAA0AAAAAkAAAAEgAAACQAAAASAAAAAAAAAAAAAAAAAAAAAEAAABQAAAAMbYQ5KCEu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FRU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ry0AAIAdAAB3TQAA1ykAABAAAAAmAAAACAAAAP//////////"/>
              </a:ext>
            </a:extLst>
          </p:cNvSpPr>
          <p:nvPr/>
        </p:nvSpPr>
        <p:spPr>
          <a:xfrm>
            <a:off x="7426325" y="4795520"/>
            <a:ext cx="5166360" cy="2005965"/>
          </a:xfrm>
          <a:prstGeom prst="roundRect">
            <a:avLst>
              <a:gd name="adj" fmla="val 4984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OkeAAAvQAAADCEAABAgAAAmAAAACAAAAP//////////"/>
              </a:ext>
            </a:extLst>
          </p:cNvSpPr>
          <p:nvPr/>
        </p:nvSpPr>
        <p:spPr>
          <a:xfrm>
            <a:off x="7656195" y="5024755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Повторяемость</a:t>
            </a:r>
            <a:endParaRPr lang="en-us" sz="2185" cap="none"/>
          </a:p>
        </p:txBody>
      </p:sp>
      <p:sp>
        <p:nvSpPr>
          <p:cNvPr id="16" name="Text 1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k/9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S8AAN4hAAANTAAAbSgAABAAAAAmAAAACAAAAP//////////"/>
              </a:ext>
            </a:extLst>
          </p:cNvSpPr>
          <p:nvPr/>
        </p:nvSpPr>
        <p:spPr>
          <a:xfrm>
            <a:off x="7656195" y="5505450"/>
            <a:ext cx="470662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должны быть независимы, воспроизводимы и не зависеть от порядка выполнения.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hape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Q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4000"/>
            </a:srgbClr>
          </a:solidFill>
          <a:ln>
            <a:noFill/>
          </a:ln>
          <a:effectLst/>
        </p:spPr>
      </p:sp>
      <p:sp>
        <p:nvSpPr>
          <p:cNvPr id="6" name="Text 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/i/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oEAAB3TQAA5QwAABAAAAAmAAAACAAAAP//////////"/>
              </a:ext>
            </a:extLst>
          </p:cNvSpPr>
          <p:nvPr/>
        </p:nvSpPr>
        <p:spPr>
          <a:xfrm>
            <a:off x="2037715" y="707390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Разработка и внедрение автоматизированных тестов</a:t>
            </a:r>
            <a:endParaRPr lang="en-us" sz="4370" cap="none"/>
          </a:p>
        </p:txBody>
      </p:sp>
      <p:sp>
        <p:nvSpPr>
          <p:cNvPr id="7" name="Shape 4"/>
          <p:cNvSpPr>
            <a:extLst>
              <a:ext uri="smNativeData">
                <pr:smNativeData xmlns:pr="smNativeData" xmlns="smNativeData" val="SMDATA_15_pMFLZhMAAAAlAAAAZQAAAA0AAAAAkAAAAEgAAACQAAAASAAAAAAAAAAAAAAAAAAAAAEAAABQAAAAie/ErBcDEkAAAAAAAADwvwAAAAAAAOA/AAAAAAAA4D8AAAAAAADgPwAAAAAAAOA/AAAAAAAA4D8AAAAAAADgPwAAAAAAAOA/AAAAAAAA4D8CAAAAjAAAAAEAAAAAAAAA4si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/i/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si1AP///wEAAAAAAAAAAAAAAAAAAAAAAAAAAAAAAAAAAAAAAAAAAAAAAAB/f38A5+bmA8zMzADAwP8Af39/AAAAAAAAAAAAAAAAAAAAAAAAAAAAIQAAABgAAAAUAAAAiQwAAJweAAB3TQAA4h4AABAAAAAmAAAACAAAAP//////////"/>
              </a:ext>
            </a:extLst>
          </p:cNvSpPr>
          <p:nvPr/>
        </p:nvSpPr>
        <p:spPr>
          <a:xfrm>
            <a:off x="2037715" y="4975860"/>
            <a:ext cx="10554970" cy="4445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>
            <a:noFill/>
          </a:ln>
          <a:effectLst/>
        </p:spPr>
      </p:sp>
      <p:sp>
        <p:nvSpPr>
          <p:cNvPr id="8" name="Shape 5"/>
          <p:cNvSpPr>
            <a:extLst>
              <a:ext uri="smNativeData">
                <pr:smNativeData xmlns:pr="smNativeData" xmlns="smNativeData" val="SMDATA_15_pMFLZhMAAAAlAAAAZQAAAA0AAAAAkAAAAEgAAACQAAAASAAAAAAAAAAAAAAAAAAAAAEAAABQAAAAie/ErBcDEkAAAAAAAADwvwAAAAAAAOA/AAAAAAAA4D8AAAAAAADgPwAAAAAAAOA/AAAAAAAA4D8AAAAAAADgPwAAAAAAAOA/AAAAAAAA4D8CAAAAjAAAAAEAAAAAAAAA4si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/i/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si1AP///wEAAAAAAAAAAAAAAAAAAAAAAAAAAAAAAAAAAAAAAAAAAAAAAAB/f38A5+bmA8zMzADAwP8Af39/AAAAAAAAAAAAAAAAAAAAAAAAAAAAIQAAABgAAAAUAAAAShwAANMZAACQHAAAnB4AABAAAAAmAAAACAAAAP//////////"/>
              </a:ext>
            </a:extLst>
          </p:cNvSpPr>
          <p:nvPr/>
        </p:nvSpPr>
        <p:spPr>
          <a:xfrm>
            <a:off x="4598670" y="4197985"/>
            <a:ext cx="44450" cy="777875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>
            <a:noFill/>
          </a:ln>
          <a:effectLst/>
        </p:spPr>
      </p:sp>
      <p:sp>
        <p:nvSpPr>
          <p:cNvPr id="9" name="Shape 6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/i/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5BoAABIdAAD3HQAAJiAAABAAAAAmAAAACAAAAP//////////"/>
              </a:ext>
            </a:extLst>
          </p:cNvSpPr>
          <p:nvPr/>
        </p:nvSpPr>
        <p:spPr>
          <a:xfrm>
            <a:off x="4371340" y="4725670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 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/i/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BwAAFQdAADSHAAA5B8AABAgAAAmAAAACAAAAP//////////"/>
              </a:ext>
            </a:extLst>
          </p:cNvSpPr>
          <p:nvPr/>
        </p:nvSpPr>
        <p:spPr>
          <a:xfrm>
            <a:off x="4556760" y="4767580"/>
            <a:ext cx="128270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1</a:t>
            </a:r>
            <a:endParaRPr lang="en-us" sz="2620" cap="none"/>
          </a:p>
        </p:txBody>
      </p:sp>
      <p:sp>
        <p:nvSpPr>
          <p:cNvPr id="11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3g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hMAAPIOAAD4JAAAFBEAABAgAAAmAAAACAAAAP//////////"/>
              </a:ext>
            </a:extLst>
          </p:cNvSpPr>
          <p:nvPr/>
        </p:nvSpPr>
        <p:spPr>
          <a:xfrm>
            <a:off x="3232150" y="24295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Анализ</a:t>
            </a:r>
            <a:endParaRPr lang="en-us" sz="2185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UIE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5w0AAOYRAADzKgAAdRgAABAAAAAmAAAACAAAAP//////////"/>
              </a:ext>
            </a:extLst>
          </p:cNvSpPr>
          <p:nvPr/>
        </p:nvSpPr>
        <p:spPr>
          <a:xfrm>
            <a:off x="2259965" y="2909570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Определение участков кода, требующих автоматизации, и приоритизация тестовых сценариев.</a:t>
            </a:r>
            <a:endParaRPr lang="en-us" cap="none"/>
          </a:p>
        </p:txBody>
      </p:sp>
      <p:sp>
        <p:nvSpPr>
          <p:cNvPr id="13" name="Shape 10"/>
          <p:cNvSpPr>
            <a:extLst>
              <a:ext uri="smNativeData">
                <pr:smNativeData xmlns:pr="smNativeData" xmlns="smNativeData" val="SMDATA_15_pMFLZhMAAAAlAAAAZQAAAA0AAAAAkAAAAEgAAACQAAAASAAAAAAAAAAAAAAAAAAAAAEAAABQAAAAie/ErBcDEkAAAAAAAADwvwAAAAAAAOA/AAAAAAAA4D8AAAAAAADgPwAAAAAAAOA/AAAAAAAA4D8AAAAAAADgPwAAAAAAAOA/AAAAAAAA4D8CAAAAjAAAAAEAAAAAAAAA4si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ubLP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si1AP///wEAAAAAAAAAAAAAAAAAAAAAAAAAAAAAAAAAAAAAAAAAAAAAAAB/f38A5+bmA8zMzADAwP8Af39/AAAAAAAAAAAAAAAAAAAAAAAAAAAAIQAAABgAAAAUAAAA3SwAAJweAAAjLQAAZCMAABAAAAAmAAAACAAAAP//////////"/>
              </a:ext>
            </a:extLst>
          </p:cNvSpPr>
          <p:nvPr/>
        </p:nvSpPr>
        <p:spPr>
          <a:xfrm>
            <a:off x="7292975" y="4975860"/>
            <a:ext cx="44450" cy="77724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>
            <a:noFill/>
          </a:ln>
          <a:effectLst/>
        </p:spPr>
      </p:sp>
      <p:sp>
        <p:nvSpPr>
          <p:cNvPr id="14" name="Shape 11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6eSo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disAABIdAACKLgAAJiAAABAAAAAmAAAACAAAAP//////////"/>
              </a:ext>
            </a:extLst>
          </p:cNvSpPr>
          <p:nvPr/>
        </p:nvSpPr>
        <p:spPr>
          <a:xfrm>
            <a:off x="7065010" y="4725670"/>
            <a:ext cx="500380" cy="500380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Text 1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e5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CwAAFQdAACJLQAA5B8AABAgAAAmAAAACAAAAP//////////"/>
              </a:ext>
            </a:extLst>
          </p:cNvSpPr>
          <p:nvPr/>
        </p:nvSpPr>
        <p:spPr>
          <a:xfrm>
            <a:off x="7228840" y="4767580"/>
            <a:ext cx="17335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2</a:t>
            </a:r>
            <a:endParaRPr lang="en-us" sz="2620" cap="none"/>
          </a:p>
        </p:txBody>
      </p:sp>
      <p:sp>
        <p:nvSpPr>
          <p:cNvPr id="16" name="Text 1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h1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QAAMIkAACLNQAA5SYAABAgAAAmAAAACAAAAP//////////"/>
              </a:ext>
            </a:extLst>
          </p:cNvSpPr>
          <p:nvPr/>
        </p:nvSpPr>
        <p:spPr>
          <a:xfrm>
            <a:off x="5926455" y="5975350"/>
            <a:ext cx="277749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Разработка</a:t>
            </a:r>
            <a:endParaRPr lang="en-us" sz="2185" cap="none"/>
          </a:p>
        </p:txBody>
      </p:sp>
      <p:sp>
        <p:nvSpPr>
          <p:cNvPr id="17" name="Text 1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fh1S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h4AALcnAACGOwAARi4AABAAAAAmAAAACAAAAP//////////"/>
              </a:ext>
            </a:extLst>
          </p:cNvSpPr>
          <p:nvPr/>
        </p:nvSpPr>
        <p:spPr>
          <a:xfrm>
            <a:off x="4954270" y="6456045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Написание автоматизированных тестов с использованием выбранных инструментов и фреймворков.</a:t>
            </a:r>
            <a:endParaRPr lang="en-us" cap="none"/>
          </a:p>
        </p:txBody>
      </p:sp>
      <p:sp>
        <p:nvSpPr>
          <p:cNvPr id="18" name="Shape 15"/>
          <p:cNvSpPr>
            <a:extLst>
              <a:ext uri="smNativeData">
                <pr:smNativeData xmlns:pr="smNativeData" xmlns="smNativeData" val="SMDATA_15_pMFLZhMAAAAlAAAAZQAAAA0AAAAAkAAAAEgAAACQAAAASAAAAAAAAAAAAAAAAAAAAAEAAABQAAAAie/ErBcDEkAAAAAAAADwvwAAAAAAAOA/AAAAAAAA4D8AAAAAAADgPwAAAAAAAOA/AAAAAAAA4D8AAAAAAADgPwAAAAAAAOA/AAAAAAAA4D8CAAAAjAAAAAEAAAAAAAAA4si1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lz36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si1AP///wEAAAAAAAAAAAAAAAAAAAAAAAAAAAAAAAAAAAAAAAAAAAAAAAB/f38A5+bmA8zMzADAwP8Af39/AAAAAAAAAAAAAAAAAAAAAAAAAAAAIQAAABgAAAAUAAAAcD0AANMZAAC2PQAAnB4AABAAAAAmAAAACAAAAP//////////"/>
              </a:ext>
            </a:extLst>
          </p:cNvSpPr>
          <p:nvPr/>
        </p:nvSpPr>
        <p:spPr>
          <a:xfrm>
            <a:off x="9987280" y="4197985"/>
            <a:ext cx="44450" cy="777875"/>
          </a:xfrm>
          <a:prstGeom prst="roundRect">
            <a:avLst>
              <a:gd name="adj" fmla="val 225151"/>
            </a:avLst>
          </a:prstGeom>
          <a:solidFill>
            <a:srgbClr val="E2C8B5"/>
          </a:solidFill>
          <a:ln>
            <a:noFill/>
          </a:ln>
          <a:effectLst/>
        </p:spPr>
      </p:sp>
      <p:sp>
        <p:nvSpPr>
          <p:cNvPr id="19" name="Shape 16"/>
          <p:cNvSpPr>
            <a:extLst>
              <a:ext uri="smNativeData">
                <pr:smNativeData xmlns:pr="smNativeData" xmlns="smNativeData" val="SMDATA_15_pMFLZhMAAAAlAAAAZQAAAA0AAAAAkAAAAEgAAACQAAAASAAAAAAAAAAAAAAAAAAAAAEAAABQAAAAmpmZmZmZ2T8AAAAAAADwvwAAAAAAAOA/AAAAAAAA4D8AAAAAAADgPwAAAAAAAOA/AAAAAAAA4D8AAAAAAADgPwAAAAAAAOA/AAAAAAAA4D8CAAAAjAAAAAEAAAAAAAAA/OLPAP///wgAAAAAAAAAAAAAAAAAAAAAAAAAAAAAAAAAAAAAeAAAAAEAAABAAAAAAAAAAAAAAABaAAAAAAAAAAAAAAAAAAAAAAAAAAAAAAAAAAAAAAAAAAAAAAAAAAAAAAAAAAAAAAAAAAAAAAAAAAAAAAAAAAAAAAAAAAAAAAAAAAAAFAAAADwAAAABAAAAAAAAAOLItQ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wEFk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OLPAP///wEAAAAAAAAAAAAAAAAAAAAAAAAAAAAAAAAAAAAAAAAAAOLItQB/f38A5+bmA8zMzADAwP8Af39/AAAAAAAAAAAAAAAAAAAAAAAAAAAAIQAAABgAAAAUAAAACTwAABIdAAAcPwAAJiAAABAAAAAmAAAACAAAAP//////////"/>
              </a:ext>
            </a:extLst>
          </p:cNvSpPr>
          <p:nvPr/>
        </p:nvSpPr>
        <p:spPr>
          <a:xfrm>
            <a:off x="9759315" y="4725670"/>
            <a:ext cx="499745" cy="500380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 cap="flat" cmpd="sng" algn="ctr">
            <a:solidFill>
              <a:srgbClr val="E2C8B5"/>
            </a:solidFill>
            <a:prstDash val="solid"/>
            <a:headEnd type="none"/>
            <a:tailEnd type="none"/>
          </a:ln>
          <a:effectLst/>
        </p:spPr>
      </p:sp>
      <p:sp>
        <p:nvSpPr>
          <p:cNvPr id="20" name="Text 1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WCa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D0AAFQdAAAhPgAA5B8AABAgAAAmAAAACAAAAP//////////"/>
              </a:ext>
            </a:extLst>
          </p:cNvSpPr>
          <p:nvPr/>
        </p:nvSpPr>
        <p:spPr>
          <a:xfrm>
            <a:off x="9918700" y="4767580"/>
            <a:ext cx="180975" cy="416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0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3</a:t>
            </a:r>
            <a:endParaRPr lang="en-us" sz="2620" cap="none"/>
          </a:p>
        </p:txBody>
      </p:sp>
      <p:sp>
        <p:nvSpPr>
          <p:cNvPr id="21" name="Text 1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x7dY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CDUAAPIOAAAeRgAAFBEAABAgAAAmAAAACAAAAP//////////"/>
              </a:ext>
            </a:extLst>
          </p:cNvSpPr>
          <p:nvPr/>
        </p:nvSpPr>
        <p:spPr>
          <a:xfrm>
            <a:off x="8620760" y="2429510"/>
            <a:ext cx="2777490" cy="346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ctr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Внедрение</a:t>
            </a:r>
            <a:endParaRPr lang="en-us" sz="2185" cap="none"/>
          </a:p>
        </p:txBody>
      </p:sp>
      <p:sp>
        <p:nvSpPr>
          <p:cNvPr id="22" name="Text 19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BQ7d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8AAOYRAAAZTAAAdRgAABAAAAAmAAAACAAAAP//////////"/>
              </a:ext>
            </a:extLst>
          </p:cNvSpPr>
          <p:nvPr/>
        </p:nvSpPr>
        <p:spPr>
          <a:xfrm>
            <a:off x="7648575" y="2909570"/>
            <a:ext cx="4721860" cy="1066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ctr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Интеграция автоматизированных тестов в рабочий процесс с использованием систем непрерывной интеграции.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cKAAB3TQAA4hIAABAAAAAmAAAACAAAAP//////////"/>
              </a:ext>
            </a:extLst>
          </p:cNvSpPr>
          <p:nvPr/>
        </p:nvSpPr>
        <p:spPr>
          <a:xfrm>
            <a:off x="2037715" y="168084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Интеграция автоматизированных тестов в процесс разработки</a:t>
            </a:r>
            <a:endParaRPr lang="en-us" sz="4370" cap="none"/>
          </a:p>
        </p:txBody>
      </p:sp>
      <p:pic>
        <p:nvPicPr>
          <p:cNvPr id="5" name="Image 0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ZBho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kMAACeFQAA9A8AAAg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514090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 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Gle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GYaAAA7GwAAiRwAABAgAAAmAAAACAAAAP//////////"/>
              </a:ext>
            </a:extLst>
          </p:cNvSpPr>
          <p:nvPr/>
        </p:nvSpPr>
        <p:spPr>
          <a:xfrm>
            <a:off x="2037715" y="429133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Код</a:t>
            </a:r>
            <a:endParaRPr lang="en-us" sz="2185" cap="none"/>
          </a:p>
        </p:txBody>
      </p:sp>
      <p:sp>
        <p:nvSpPr>
          <p:cNvPr id="7" name="Text 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cdkp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FsdAAA7GwAASSgAABAAAAAmAAAACAAAAP//////////"/>
              </a:ext>
            </a:extLst>
          </p:cNvSpPr>
          <p:nvPr/>
        </p:nvSpPr>
        <p:spPr>
          <a:xfrm>
            <a:off x="2037715" y="4772025"/>
            <a:ext cx="238887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Тесты должны запускаться автоматически при каждом внесении изменений в код.</a:t>
            </a:r>
            <a:endParaRPr lang="en-us" cap="none"/>
          </a:p>
        </p:txBody>
      </p:sp>
      <p:pic>
        <p:nvPicPr>
          <p:cNvPr id="8" name="Image 1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YE4Hy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gdAACeFQAAsyAAAAg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759960" y="3514090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ggA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GYaAAD6KwAAiRwAABAgAAAmAAAACAAAAP//////////"/>
              </a:ext>
            </a:extLst>
          </p:cNvSpPr>
          <p:nvPr/>
        </p:nvSpPr>
        <p:spPr>
          <a:xfrm>
            <a:off x="4759960" y="429133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Код ревью</a:t>
            </a:r>
            <a:endParaRPr lang="en-us" sz="2185" cap="none"/>
          </a:p>
        </p:txBody>
      </p:sp>
      <p:sp>
        <p:nvSpPr>
          <p:cNvPr id="10" name="Text 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SB0AAFsdAAD6KwAAGSYAABAAAAAmAAAACAAAAP//////////"/>
              </a:ext>
            </a:extLst>
          </p:cNvSpPr>
          <p:nvPr/>
        </p:nvSpPr>
        <p:spPr>
          <a:xfrm>
            <a:off x="4759960" y="4772025"/>
            <a:ext cx="2388870" cy="1421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Автоматизированные тесты должны быть частью процесса кодового обзора.</a:t>
            </a:r>
            <a:endParaRPr lang="en-us" cap="none"/>
          </a:p>
        </p:txBody>
      </p:sp>
      <p:pic>
        <p:nvPicPr>
          <p:cNvPr id="11" name="Image 2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YuAACeFQAAcTEAAAg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81570" y="3514090"/>
            <a:ext cx="555625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 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a8q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GYaAAC4PAAAiRwAABAgAAAmAAAACAAAAP//////////"/>
              </a:ext>
            </a:extLst>
          </p:cNvSpPr>
          <p:nvPr/>
        </p:nvSpPr>
        <p:spPr>
          <a:xfrm>
            <a:off x="7481570" y="429133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Сборка</a:t>
            </a:r>
            <a:endParaRPr lang="en-us" sz="2185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Scy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i4AAFsdAAC4PAAASSgAABAAAAAmAAAACAAAAP//////////"/>
              </a:ext>
            </a:extLst>
          </p:cNvSpPr>
          <p:nvPr/>
        </p:nvSpPr>
        <p:spPr>
          <a:xfrm>
            <a:off x="7481570" y="4772025"/>
            <a:ext cx="238887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Результаты тестов должны быть доступны в отчетах о сборке и развертывании.</a:t>
            </a:r>
            <a:endParaRPr lang="en-us" cap="none"/>
          </a:p>
        </p:txBody>
      </p:sp>
      <p:pic>
        <p:nvPicPr>
          <p:cNvPr id="14" name="Image 3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U+AACeFQAAL0IAAAg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0203815" y="3514090"/>
            <a:ext cx="554990" cy="5549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 9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aS9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GYaAAB3TQAAiRwAABAgAAAmAAAACAAAAP//////////"/>
              </a:ext>
            </a:extLst>
          </p:cNvSpPr>
          <p:nvPr/>
        </p:nvSpPr>
        <p:spPr>
          <a:xfrm>
            <a:off x="10203815" y="4291330"/>
            <a:ext cx="2388870" cy="347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730"/>
              </a:lnSpc>
              <a:buNone/>
            </a:pPr>
            <a:r>
              <a:rPr lang="en-us" sz="2185" cap="none" spc="-14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Обратная связь</a:t>
            </a:r>
            <a:endParaRPr lang="en-us" sz="2185" cap="none"/>
          </a:p>
        </p:txBody>
      </p:sp>
      <p:sp>
        <p:nvSpPr>
          <p:cNvPr id="16" name="Text 1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K7q1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T4AAFsdAAB3TQAASSgAABAAAAAmAAAACAAAAP//////////"/>
              </a:ext>
            </a:extLst>
          </p:cNvSpPr>
          <p:nvPr/>
        </p:nvSpPr>
        <p:spPr>
          <a:xfrm>
            <a:off x="10203815" y="4772025"/>
            <a:ext cx="2388870" cy="177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Команда должна получать оперативную обратную связь о состоянии тестов.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waw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sp>
        <p:nvSpPr>
          <p:cNvPr id="4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YuA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HUFAAB3TQAAAA4AABAAAAAmAAAACAAAAP//////////"/>
              </a:ext>
            </a:extLst>
          </p:cNvSpPr>
          <p:nvPr/>
        </p:nvSpPr>
        <p:spPr>
          <a:xfrm>
            <a:off x="2037715" y="887095"/>
            <a:ext cx="10554970" cy="13887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465"/>
              </a:lnSpc>
              <a:buNone/>
            </a:pPr>
            <a:r>
              <a:rPr lang="en-us" sz="4370" cap="none" spc="-28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Анализ и отчетность по результатам автоматизированного тестирования</a:t>
            </a:r>
            <a:endParaRPr lang="en-us" sz="4370" cap="none"/>
          </a:p>
        </p:txBody>
      </p:sp>
      <p:sp>
        <p:nvSpPr>
          <p:cNvPr id="5" name="Shape 3"/>
          <p:cNvSpPr>
            <a:extLst>
              <a:ext uri="smNativeData">
                <pr:smNativeData xmlns:pr="smNativeData" xmlns="smNativeData" val="SMDATA_15_pMFLZhMAAAAlAAAAZQAAAA0AAAAAkAAAAEgAAACQAAAASAAAAAAAAAAAAAAAAAAAAAEAAABQAAAA9S1zuiwmp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M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X0iIeAAAAaAAAAAAAAAAAAAAAAAAAAAAAAAAAAAAAECcAABAnAAAAAAAAAAAAAAAAAAAAAAAAAAAAAAAAAABc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QwAALwQAAB3TQAAKy0AABAAAAAmAAAACAAAAP//////////"/>
              </a:ext>
            </a:extLst>
          </p:cNvSpPr>
          <p:nvPr/>
        </p:nvSpPr>
        <p:spPr>
          <a:xfrm>
            <a:off x="2037715" y="2720340"/>
            <a:ext cx="10554970" cy="4622165"/>
          </a:xfrm>
          <a:prstGeom prst="roundRect">
            <a:avLst>
              <a:gd name="adj" fmla="val 2163"/>
            </a:avLst>
          </a:prstGeom>
          <a:noFill/>
          <a:ln w="7620" cap="flat" cmpd="sng" algn="ctr">
            <a:solidFill>
              <a:srgbClr val="000000">
                <a:alpha val="8000"/>
              </a:srgbClr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Shape 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Sz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MgQAABrTQAAsxQAABAAAAAmAAAACAAAAP//////////"/>
              </a:ext>
            </a:extLst>
          </p:cNvSpPr>
          <p:nvPr/>
        </p:nvSpPr>
        <p:spPr>
          <a:xfrm>
            <a:off x="2045335" y="2727960"/>
            <a:ext cx="10539730" cy="6369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7" name="Text 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7f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KURAACcKwAA1RMAABAgAAAmAAAACAAAAP//////////"/>
              </a:ext>
            </a:extLst>
          </p:cNvSpPr>
          <p:nvPr/>
        </p:nvSpPr>
        <p:spPr>
          <a:xfrm>
            <a:off x="2267585" y="2868295"/>
            <a:ext cx="482155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Метрики</a:t>
            </a:r>
            <a:endParaRPr lang="en-us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KURAAANTAAA1RMAABAgAAAmAAAACAAAAP//////////"/>
              </a:ext>
            </a:extLst>
          </p:cNvSpPr>
          <p:nvPr/>
        </p:nvSpPr>
        <p:spPr>
          <a:xfrm>
            <a:off x="7541260" y="2868295"/>
            <a:ext cx="4821555" cy="355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Пример</a:t>
            </a:r>
            <a:endParaRPr lang="en-us" cap="none"/>
          </a:p>
        </p:txBody>
      </p:sp>
      <p:sp>
        <p:nvSpPr>
          <p:cNvPr id="9" name="Shape 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b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lQwAALMUAABrTQAAzhoAABAAAAAmAAAACAAAAP//////////"/>
              </a:ext>
            </a:extLst>
          </p:cNvSpPr>
          <p:nvPr/>
        </p:nvSpPr>
        <p:spPr>
          <a:xfrm>
            <a:off x="2045335" y="3364865"/>
            <a:ext cx="10539730" cy="992505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0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JEVAACcKwAAwBcAABAgAAAmAAAACAAAAP//////////"/>
              </a:ext>
            </a:extLst>
          </p:cNvSpPr>
          <p:nvPr/>
        </p:nvSpPr>
        <p:spPr>
          <a:xfrm>
            <a:off x="2267585" y="3505835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Покрытие тестами</a:t>
            </a:r>
            <a:endParaRPr lang="en-us" cap="none"/>
          </a:p>
        </p:txBody>
      </p:sp>
      <p:sp>
        <p:nvSpPr>
          <p:cNvPr id="11" name="Text 9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bm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JEVAAANTAAA8BkAABAAAAAmAAAACAAAAP//////////"/>
              </a:ext>
            </a:extLst>
          </p:cNvSpPr>
          <p:nvPr/>
        </p:nvSpPr>
        <p:spPr>
          <a:xfrm>
            <a:off x="7541260" y="3505835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95% строк кода покрыто автоматизированными тестами</a:t>
            </a:r>
            <a:endParaRPr lang="en-us" cap="none"/>
          </a:p>
        </p:txBody>
      </p:sp>
      <p:sp>
        <p:nvSpPr>
          <p:cNvPr id="12" name="Shape 1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M4aAABrTQAA6SAAABAAAAAmAAAACAAAAP//////////"/>
              </a:ext>
            </a:extLst>
          </p:cNvSpPr>
          <p:nvPr/>
        </p:nvSpPr>
        <p:spPr>
          <a:xfrm>
            <a:off x="2045335" y="4357370"/>
            <a:ext cx="10539730" cy="9925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13" name="Text 1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lY3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KwbAACcKwAA2x0AABAgAAAmAAAACAAAAP//////////"/>
              </a:ext>
            </a:extLst>
          </p:cNvSpPr>
          <p:nvPr/>
        </p:nvSpPr>
        <p:spPr>
          <a:xfrm>
            <a:off x="2267585" y="4498340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Скорость выполнения</a:t>
            </a:r>
            <a:endParaRPr lang="en-us" cap="none"/>
          </a:p>
        </p:txBody>
      </p:sp>
      <p:sp>
        <p:nvSpPr>
          <p:cNvPr id="14" name="Text 1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KwbAAANTAAACyAAABAAAAAmAAAACAAAAP//////////"/>
              </a:ext>
            </a:extLst>
          </p:cNvSpPr>
          <p:nvPr/>
        </p:nvSpPr>
        <p:spPr>
          <a:xfrm>
            <a:off x="7541260" y="4498340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Все тесты выполняются менее чем за 15 минут</a:t>
            </a:r>
            <a:endParaRPr lang="en-us" cap="none"/>
          </a:p>
        </p:txBody>
      </p:sp>
      <p:sp>
        <p:nvSpPr>
          <p:cNvPr id="15" name="Shape 1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AAAA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B/f38A5+bmA8zMzADAwP8Af39/AAAAAAAAAAAAAAAAAAAAAAAAAAAAIQAAABgAAAAUAAAAlQwAAOkgAABrTQAABCcAABAAAAAmAAAACAAAAP//////////"/>
              </a:ext>
            </a:extLst>
          </p:cNvSpPr>
          <p:nvPr/>
        </p:nvSpPr>
        <p:spPr>
          <a:xfrm>
            <a:off x="2045335" y="5349875"/>
            <a:ext cx="10539730" cy="992505"/>
          </a:xfrm>
          <a:prstGeom prst="rect">
            <a:avLst/>
          </a:prstGeom>
          <a:solidFill>
            <a:srgbClr val="000000">
              <a:alpha val="3000"/>
            </a:srgbClr>
          </a:solidFill>
          <a:ln>
            <a:noFill/>
          </a:ln>
          <a:effectLst/>
        </p:spPr>
      </p:sp>
      <p:sp>
        <p:nvSpPr>
          <p:cNvPr id="16" name="Text 1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MchAACcKwAA9iMAABAgAAAmAAAACAAAAP//////////"/>
              </a:ext>
            </a:extLst>
          </p:cNvSpPr>
          <p:nvPr/>
        </p:nvSpPr>
        <p:spPr>
          <a:xfrm>
            <a:off x="2267585" y="5490845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Стабильность</a:t>
            </a:r>
            <a:endParaRPr lang="en-us" cap="none"/>
          </a:p>
        </p:txBody>
      </p:sp>
      <p:sp>
        <p:nvSpPr>
          <p:cNvPr id="17" name="Text 1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MchAAANTAAAJiYAABAAAAAmAAAACAAAAP//////////"/>
              </a:ext>
            </a:extLst>
          </p:cNvSpPr>
          <p:nvPr/>
        </p:nvSpPr>
        <p:spPr>
          <a:xfrm>
            <a:off x="7541260" y="5490845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Менее 5% ошибок в результате выполнения тестов</a:t>
            </a:r>
            <a:endParaRPr lang="en-us" cap="none"/>
          </a:p>
        </p:txBody>
      </p:sp>
      <p:sp>
        <p:nvSpPr>
          <p:cNvPr id="18" name="Shape 1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//AP///whh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lQwAAAQnAABrTQAAHy0AABAAAAAmAAAACAAAAP//////////"/>
              </a:ext>
            </a:extLst>
          </p:cNvSpPr>
          <p:nvPr/>
        </p:nvSpPr>
        <p:spPr>
          <a:xfrm>
            <a:off x="2045335" y="6342380"/>
            <a:ext cx="10539730" cy="992505"/>
          </a:xfrm>
          <a:prstGeom prst="rect">
            <a:avLst/>
          </a:prstGeom>
          <a:solidFill>
            <a:srgbClr val="FFFFFF">
              <a:alpha val="3000"/>
            </a:srgbClr>
          </a:solidFill>
          <a:ln>
            <a:noFill/>
          </a:ln>
          <a:effectLst/>
        </p:spPr>
      </p:sp>
      <p:sp>
        <p:nvSpPr>
          <p:cNvPr id="19" name="Text 1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8w0AAOInAACcKwAAESoAABAgAAAmAAAACAAAAP//////////"/>
              </a:ext>
            </a:extLst>
          </p:cNvSpPr>
          <p:nvPr/>
        </p:nvSpPr>
        <p:spPr>
          <a:xfrm>
            <a:off x="2267585" y="6483350"/>
            <a:ext cx="4821555" cy="354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Трассируемость</a:t>
            </a:r>
            <a:endParaRPr lang="en-us" cap="none"/>
          </a:p>
        </p:txBody>
      </p:sp>
      <p:sp>
        <p:nvSpPr>
          <p:cNvPr id="20" name="Text 1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C4AAOInAAANTAAAQSwAABAAAAAmAAAACAAAAP//////////"/>
              </a:ext>
            </a:extLst>
          </p:cNvSpPr>
          <p:nvPr/>
        </p:nvSpPr>
        <p:spPr>
          <a:xfrm>
            <a:off x="7541260" y="6483350"/>
            <a:ext cx="4821555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Каждый тест связан с соответствующими требованиями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qry2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1NT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ry2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EAAAAAAAAA//jw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jw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  <a:effectLst/>
        </p:spPr>
      </p:sp>
      <p:pic>
        <p:nvPicPr>
          <p:cNvPr id="4" name="Image 0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T///8AAAAAdBY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2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BsAAGcFAABMVQAAPg0AABAAAAAmAAAACAAAAP//////////"/>
              </a:ext>
            </a:extLst>
          </p:cNvSpPr>
          <p:nvPr/>
        </p:nvSpPr>
        <p:spPr>
          <a:xfrm>
            <a:off x="4422140" y="878205"/>
            <a:ext cx="9443720" cy="1274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>
              <a:lnSpc>
                <a:spcPts val="5015"/>
              </a:lnSpc>
              <a:buNone/>
            </a:pPr>
            <a:r>
              <a:rPr lang="en-us" sz="4010" cap="none" spc="-26">
                <a:solidFill>
                  <a:srgbClr val="2C3F42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Непрерывное улучшение и поддержка автоматизированных тестов</a:t>
            </a:r>
            <a:endParaRPr lang="en-us" sz="4010" cap="none"/>
          </a:p>
        </p:txBody>
      </p:sp>
      <p:pic>
        <p:nvPicPr>
          <p:cNvPr id="6" name="Image 1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QAB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QbAAAfDwAAeSEAACg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22140" y="2458085"/>
            <a:ext cx="1019175" cy="16313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3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B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yMAAGAQAAAIMwAAVhIAABAgAAAmAAAACAAAAP//////////"/>
              </a:ext>
            </a:extLst>
          </p:cNvSpPr>
          <p:nvPr/>
        </p:nvSpPr>
        <p:spPr>
          <a:xfrm>
            <a:off x="5747385" y="2661920"/>
            <a:ext cx="2548255" cy="318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cap="none" spc="-13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Анализ</a:t>
            </a:r>
            <a:endParaRPr lang="en-us" sz="2005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yMAABYTAABMVQAAGhcAABAAAAAmAAAACAAAAP//////////"/>
              </a:ext>
            </a:extLst>
          </p:cNvSpPr>
          <p:nvPr/>
        </p:nvSpPr>
        <p:spPr>
          <a:xfrm>
            <a:off x="5747385" y="3102610"/>
            <a:ext cx="8118475" cy="652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5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Регулярный анализ эффективности и своевременности автоматизированных тестов.</a:t>
            </a:r>
            <a:endParaRPr lang="en-us" sz="1605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QbAAAoGQAAeSEAADAj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22140" y="4089400"/>
            <a:ext cx="1019175" cy="16306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1NT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yMAAGkaAAAIMwAAXhwAABAgAAAmAAAACAAAAP//////////"/>
              </a:ext>
            </a:extLst>
          </p:cNvSpPr>
          <p:nvPr/>
        </p:nvSpPr>
        <p:spPr>
          <a:xfrm>
            <a:off x="5747385" y="4293235"/>
            <a:ext cx="2548255" cy="318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cap="none" spc="-13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Оптимизация</a:t>
            </a:r>
            <a:endParaRPr lang="en-us" sz="2005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yMAAB8dAABMVQAAIR8AABAgAAAmAAAACAAAAP//////////"/>
              </a:ext>
            </a:extLst>
          </p:cNvSpPr>
          <p:nvPr/>
        </p:nvSpPr>
        <p:spPr>
          <a:xfrm>
            <a:off x="5747385" y="4733925"/>
            <a:ext cx="8118475" cy="326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5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Внесение улучшений в тестовые сценарии и обновление инструментов.</a:t>
            </a:r>
            <a:endParaRPr lang="en-us" sz="1605" cap="none"/>
          </a:p>
        </p:txBody>
      </p:sp>
      <p:pic>
        <p:nvPicPr>
          <p:cNvPr id="12" name="Image 3" descr="preencoded.png"/>
          <p:cNvPicPr>
            <a:picLocks noChangeAspect="1"/>
            <a:extLst>
              <a:ext uri="smNativeData">
                <pr:smNativeData xmlns:pr="smNativeData" xmlns="smNativeData" val="SMDATA_17_pMFLZh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pA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QbAAAwIwAAeSEAADkt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422140" y="5720080"/>
            <a:ext cx="1019175" cy="16313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 7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w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yMAAHEkAAAIMwAAZyYAABAgAAAmAAAACAAAAP//////////"/>
              </a:ext>
            </a:extLst>
          </p:cNvSpPr>
          <p:nvPr/>
        </p:nvSpPr>
        <p:spPr>
          <a:xfrm>
            <a:off x="5747385" y="5923915"/>
            <a:ext cx="2548255" cy="318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05"/>
              </a:lnSpc>
              <a:buNone/>
            </a:pPr>
            <a:r>
              <a:rPr lang="en-us" sz="2005" cap="none" spc="-13">
                <a:solidFill>
                  <a:srgbClr val="2B2E3C"/>
                </a:solidFill>
                <a:latin typeface="Bitter" pitchFamily="0" charset="0"/>
                <a:ea typeface="Bitter" pitchFamily="0" charset="0"/>
                <a:cs typeface="Bitter" pitchFamily="0" charset="0"/>
              </a:rPr>
              <a:t>Обучение</a:t>
            </a:r>
            <a:endParaRPr lang="en-us" sz="2005" cap="none"/>
          </a:p>
        </p:txBody>
      </p:sp>
      <p:sp>
        <p:nvSpPr>
          <p:cNvPr id="14" name="Text 8"/>
          <p:cNvSpPr>
            <a:extLst>
              <a:ext uri="smNativeData">
                <pr:smNativeData xmlns:pr="smNativeData" xmlns="smNativeData" val="SMDATA_15_pMFLZh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yMAACgnAABMVQAAKSkAABAgAAAmAAAACAAAAP//////////"/>
              </a:ext>
            </a:extLst>
          </p:cNvSpPr>
          <p:nvPr/>
        </p:nvSpPr>
        <p:spPr>
          <a:xfrm>
            <a:off x="5747385" y="6365240"/>
            <a:ext cx="8118475" cy="325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marL="0" indent="0" algn="l">
              <a:lnSpc>
                <a:spcPts val="2565"/>
              </a:lnSpc>
              <a:buNone/>
            </a:pPr>
            <a:r>
              <a:rPr lang="en-us" sz="1605" cap="none" spc="-7">
                <a:solidFill>
                  <a:srgbClr val="2B2E3C"/>
                </a:solidFill>
                <a:latin typeface="Open Sans" pitchFamily="1" charset="0"/>
                <a:ea typeface="Open Sans" pitchFamily="1" charset="0"/>
                <a:cs typeface="Open Sans" pitchFamily="1" charset="0"/>
              </a:rPr>
              <a:t>Обеспечение постоянной подготовки команды по методам автоматизации.</a:t>
            </a:r>
            <a:endParaRPr lang="en-us" sz="1605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darlix</cp:lastModifiedBy>
  <cp:revision>0</cp:revision>
  <dcterms:created xsi:type="dcterms:W3CDTF">2024-05-20T18:05:05Z</dcterms:created>
  <dcterms:modified xsi:type="dcterms:W3CDTF">2024-05-20T21:33:24Z</dcterms:modified>
</cp:coreProperties>
</file>