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5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44923" val="1068" rev64="64" revOS="3"/>
      <pr:smFileRevision xmlns:pr="smNativeData" xmlns="smNativeData" dt="1716244923" val="101"/>
      <pr:guideOptions xmlns:pr="smNativeData" xmlns="smNativeData" dt="171624492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77" d="100"/>
          <a:sy n="77" d="100"/>
        </p:scale>
        <p:origin x="459" y="58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 snapToObjects="1">
      <p:cViewPr>
        <p:scale>
          <a:sx n="77" d="100"/>
          <a:sy n="77" d="100"/>
        </p:scale>
        <p:origin x="459" y="583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6DBAA1A-54FB-8E5C-B563-A209E42D43F7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7CA707D-33FA-9F86-B472-C5D33E3C4290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2D3F625-6BAF-8600-E16B-9D55B82517C8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5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63CEE3A-748B-6918-C584-824DA0CA33D7}" type="slidenum">
              <a:t>1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Ma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721B3115-5B9F-4EC7-D1A3-AD927FED27F8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x+q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640E48A-C4BB-1512-F5F8-3247AAB60367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oTA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7BBEE33-7DBA-EE18-F403-8B4DA04D02DE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ODA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86870A0-EEF5-3D86-BBD0-18D33E9E4D4D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7E09D1D-53AA-B56B-E458-A53ED31612F0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SrgA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13C4AEC-A2AC-69BC-E284-54E904CA1401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ACD52C8-86A7-98A4-E975-70F11C3B1F25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u9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u9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32873C2D-63DF-D2CA-913F-959F727167C0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/vX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Xn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AQAABUDAACDRQAAMg8AAAAAAAAmAAAACAAAAP//////////"/>
              </a:ext>
            </a:extLst>
          </p:cNvSpPr>
          <p:nvPr/>
        </p:nvSpPr>
        <p:spPr>
          <a:xfrm>
            <a:off x="695960" y="501015"/>
            <a:ext cx="10603865" cy="1969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  <a:defRPr sz="5600" cap="none"/>
            </a:pPr>
            <a:r>
              <a:rPr lang="en-us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Практическая работа №13</a:t>
            </a:r>
            <a:endParaRPr lang="en-us" cap="none">
              <a:solidFill>
                <a:srgbClr val="38512F"/>
              </a:solidFill>
              <a:latin typeface="Lora" pitchFamily="0" charset="0"/>
              <a:ea typeface="Lora" pitchFamily="0" charset="0"/>
              <a:cs typeface="Lora" pitchFamily="0" charset="0"/>
            </a:endParaRPr>
          </a:p>
          <a:p>
            <a:pPr marL="0" indent="0">
              <a:lnSpc>
                <a:spcPts val="7545"/>
              </a:lnSpc>
              <a:buNone/>
              <a:defRPr sz="5600" cap="none"/>
            </a:pPr>
            <a:r>
              <a:rPr lang="en-us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Тема: «Формальные инспекции»</a:t>
            </a:r>
            <a:endParaRPr lang="en-us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Dkr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gQAADQlAACXFAAA8y0AAAAAAAAmAAAACAAAAP//////////"/>
              </a:ext>
            </a:extLst>
          </p:cNvSpPr>
          <p:nvPr/>
        </p:nvSpPr>
        <p:spPr>
          <a:xfrm>
            <a:off x="783590" y="6047740"/>
            <a:ext cx="256349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 Выполнил</a:t>
            </a:r>
            <a:endParaRPr lang="en-us" cap="none">
              <a:solidFill>
                <a:srgbClr val="3A3630"/>
              </a:solidFill>
              <a:latin typeface="Source Sans Pro" pitchFamily="1" charset="0"/>
              <a:ea typeface="Source Sans Pro" pitchFamily="1" charset="0"/>
              <a:cs typeface="Source Sans Pro" pitchFamily="1" charset="0"/>
            </a:endParaRPr>
          </a:p>
          <a:p>
            <a:pPr marL="0" indent="0">
              <a:lnSpc>
                <a:spcPts val="2795"/>
              </a:lnSpc>
              <a:buNone/>
              <a:def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defRPr>
            </a:pPr>
            <a:r>
              <a:t>студент группы 3ИСП-2</a:t>
            </a:r>
          </a:p>
          <a:p>
            <a:pPr marL="0" indent="0">
              <a:lnSpc>
                <a:spcPts val="2795"/>
              </a:lnSpc>
              <a:buNone/>
              <a:def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defRPr>
            </a:pPr>
            <a:r>
              <a:t>Сейдалиев А.Э.</a:t>
            </a: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u9F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qAABCEAAA7VUAAMUu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914515" y="2642870"/>
            <a:ext cx="7053580" cy="49599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hIAADcXAACxRwAAaBsAAAAgAAAmAAAACAAAAP//////////"/>
              </a:ext>
            </a:extLst>
          </p:cNvSpPr>
          <p:nvPr/>
        </p:nvSpPr>
        <p:spPr>
          <a:xfrm>
            <a:off x="2975610" y="3773805"/>
            <a:ext cx="8678545" cy="681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5360"/>
              </a:lnSpc>
              <a:buNone/>
              <a:defRPr sz="6400" cap="none"/>
            </a:pPr>
            <a:r>
              <a:rPr lang="en-us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Спасибо за внимание!</a:t>
            </a:r>
            <a:endParaRPr lang="en-us" cap="none">
              <a:solidFill>
                <a:srgbClr val="38512F"/>
              </a:solidFill>
              <a:latin typeface="Lora" pitchFamily="0" charset="0"/>
              <a:ea typeface="Lora" pitchFamily="0" charset="0"/>
              <a:cs typeface="Lor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4P+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/vX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Xn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RKE9X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w4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acB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AUOAAAgMwAAzxkAABAAAAAmAAAACAAAAP//////////"/>
              </a:ext>
            </a:extLst>
          </p:cNvSpPr>
          <p:nvPr/>
        </p:nvSpPr>
        <p:spPr>
          <a:xfrm>
            <a:off x="833120" y="2279015"/>
            <a:ext cx="7477760" cy="191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Формальные инспекции</a:t>
            </a:r>
            <a:endParaRPr lang="en-us" sz="6035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ECQl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NwbAAAgMwAAmyQAABAAAAAmAAAACAAAAP//////////"/>
              </a:ext>
            </a:extLst>
          </p:cNvSpPr>
          <p:nvPr/>
        </p:nvSpPr>
        <p:spPr>
          <a:xfrm>
            <a:off x="833120" y="4528820"/>
            <a:ext cx="747776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 Формальные инспекции - это структурированный процесс оценки программного обеспечения, документации или других артефактов на предмет ошибок, несоответствий и улучшений. Этот метод помогает повысить качество и надежность разрабатываемых систем.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CTNI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/vX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k9In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Xn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xD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BgGAABgPgAAow4AABAAAAAmAAAACAAAAP//////////"/>
              </a:ext>
            </a:extLst>
          </p:cNvSpPr>
          <p:nvPr/>
        </p:nvSpPr>
        <p:spPr>
          <a:xfrm>
            <a:off x="833120" y="990600"/>
            <a:ext cx="93065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Определение и цели формальных инспекций</a:t>
            </a:r>
            <a:endParaRPr lang="en-us" sz="437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u9FLZhMAAAAlAAAAZQAAAA0AAAAAkAAAAEgAAACQAAAASAAAAAAAAAAAAAAAAAAAAAEAAABQAAAA4q/JGvUQ0T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IAUAAMERAAAzCAAA1RQAABAAAAAmAAAACAAAAP//////////"/>
              </a:ext>
            </a:extLst>
          </p:cNvSpPr>
          <p:nvPr/>
        </p:nvSpPr>
        <p:spPr>
          <a:xfrm>
            <a:off x="833120" y="2886075"/>
            <a:ext cx="499745" cy="500380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kVC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gYAAAMSAAAJBwAAkxQAABAgAAAmAAAACAAAAP//////////"/>
              </a:ext>
            </a:extLst>
          </p:cNvSpPr>
          <p:nvPr/>
        </p:nvSpPr>
        <p:spPr>
          <a:xfrm>
            <a:off x="1022350" y="2927985"/>
            <a:ext cx="12128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1</a:t>
            </a:r>
            <a:endParaRPr lang="en-us" sz="2620" cap="none"/>
          </a:p>
        </p:txBody>
      </p:sp>
      <p:sp>
        <p:nvSpPr>
          <p:cNvPr id="8" name="Text 5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0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DoSAACnGgAAXBQAABAgAAAmAAAACAAAAP//////////"/>
              </a:ext>
            </a:extLst>
          </p:cNvSpPr>
          <p:nvPr/>
        </p:nvSpPr>
        <p:spPr>
          <a:xfrm>
            <a:off x="1555115" y="29629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Определение</a:t>
            </a:r>
            <a:endParaRPr lang="en-us" sz="2185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G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C4VAAARIQAATCIAABAAAAAmAAAACAAAAP//////////"/>
              </a:ext>
            </a:extLst>
          </p:cNvSpPr>
          <p:nvPr/>
        </p:nvSpPr>
        <p:spPr>
          <a:xfrm>
            <a:off x="1555115" y="3442970"/>
            <a:ext cx="3820160" cy="2132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Формальные инспекции - это тщательный, структурированный процесс анализа программного кода, документации или других артефактов с целью выявления ошибок и недостатков.</a:t>
            </a:r>
            <a:endParaRPr lang="en-us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u9FLZhMAAAAlAAAAZQAAAA0AAAAAkAAAAEgAAACQAAAASAAAAAAAAAAAAAAAAAAAAAEAAABQAAAA4q/JGvUQ0T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EB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byIAAMERAACCJQAA1RQAABAAAAAmAAAACAAAAP//////////"/>
              </a:ext>
            </a:extLst>
          </p:cNvSpPr>
          <p:nvPr/>
        </p:nvSpPr>
        <p:spPr>
          <a:xfrm>
            <a:off x="5597525" y="2886075"/>
            <a:ext cx="499745" cy="500380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C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CMAAAMSAACGJAAAkxQAABAgAAAmAAAACAAAAP//////////"/>
              </a:ext>
            </a:extLst>
          </p:cNvSpPr>
          <p:nvPr/>
        </p:nvSpPr>
        <p:spPr>
          <a:xfrm>
            <a:off x="5758180" y="2927985"/>
            <a:ext cx="17907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2</a:t>
            </a:r>
            <a:endParaRPr lang="en-us" sz="2620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DoSAAD2NwAAXBQAABAgAAAmAAAACAAAAP//////////"/>
              </a:ext>
            </a:extLst>
          </p:cNvSpPr>
          <p:nvPr/>
        </p:nvSpPr>
        <p:spPr>
          <a:xfrm>
            <a:off x="6319520" y="29629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Цели</a:t>
            </a:r>
            <a:endParaRPr lang="en-us" sz="2185" cap="none"/>
          </a:p>
        </p:txBody>
      </p:sp>
      <p:sp>
        <p:nvSpPr>
          <p:cNvPr id="13" name="Text 1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CYAAC4VAABgPgAAHSAAABAAAAAmAAAACAAAAP//////////"/>
              </a:ext>
            </a:extLst>
          </p:cNvSpPr>
          <p:nvPr/>
        </p:nvSpPr>
        <p:spPr>
          <a:xfrm>
            <a:off x="6319520" y="3442970"/>
            <a:ext cx="382016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Основные цели формальных инспекций - повышение качества, выявление ошибок на ранних этапах, снижение затрат на разработку и повышение эффективности.</a:t>
            </a:r>
            <a:endParaRPr lang="en-us" cap="none"/>
          </a:p>
        </p:txBody>
      </p:sp>
      <p:sp>
        <p:nvSpPr>
          <p:cNvPr id="14" name="Shape 11"/>
          <p:cNvSpPr>
            <a:extLst>
              <a:ext uri="smNativeData">
                <pr:smNativeData xmlns:pr="smNativeData" xmlns="smNativeData" val="SMDATA_15_u9FLZhMAAAAlAAAAZQAAAA0AAAAAkAAAAEgAAACQAAAASAAAAAAAAAAAAAAAAAAAAAEAAABQAAAA4q/JGvUQ0T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IAUAALwkAAAzCAAAzycAABAAAAAmAAAACAAAAP//////////"/>
              </a:ext>
            </a:extLst>
          </p:cNvSpPr>
          <p:nvPr/>
        </p:nvSpPr>
        <p:spPr>
          <a:xfrm>
            <a:off x="833120" y="5971540"/>
            <a:ext cx="499745" cy="499745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kAAA8BwAAjScAABAgAAAmAAAACAAAAP//////////"/>
              </a:ext>
            </a:extLst>
          </p:cNvSpPr>
          <p:nvPr/>
        </p:nvSpPr>
        <p:spPr>
          <a:xfrm>
            <a:off x="989965" y="6012815"/>
            <a:ext cx="18605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3</a:t>
            </a:r>
            <a:endParaRPr lang="en-us" sz="2620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DQlAACnGgAAVicAABAgAAAmAAAACAAAAP//////////"/>
              </a:ext>
            </a:extLst>
          </p:cNvSpPr>
          <p:nvPr/>
        </p:nvSpPr>
        <p:spPr>
          <a:xfrm>
            <a:off x="1555115" y="604774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Преимущества</a:t>
            </a:r>
            <a:endParaRPr lang="en-us" sz="2185" cap="none"/>
          </a:p>
        </p:txBody>
      </p:sp>
      <p:sp>
        <p:nvSpPr>
          <p:cNvPr id="17" name="Text 1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QkAACgoAABgPgAAiCwAABAAAAAmAAAACAAAAP//////////"/>
              </a:ext>
            </a:extLst>
          </p:cNvSpPr>
          <p:nvPr/>
        </p:nvSpPr>
        <p:spPr>
          <a:xfrm>
            <a:off x="1555115" y="6527800"/>
            <a:ext cx="858456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Формальные инспекции предоставляют дополнительную уверенность в правильности и надежности разрабатываемых систем.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/vX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c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Xn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Dfc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w8AAKMDAACRSgAA5wsAABAAAAAmAAAACAAAAP//////////"/>
              </a:ext>
            </a:extLst>
          </p:cNvSpPr>
          <p:nvPr/>
        </p:nvSpPr>
        <p:spPr>
          <a:xfrm>
            <a:off x="2508885" y="591185"/>
            <a:ext cx="9612630" cy="1343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290"/>
              </a:lnSpc>
              <a:buNone/>
            </a:pPr>
            <a:r>
              <a:rPr lang="en-us" sz="423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Основные этапы проведения формальных инспекций</a:t>
            </a:r>
            <a:endParaRPr lang="en-us" sz="423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OFE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Dfc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FEvAP///wEAAAAAAAAAAAAAAAAAAAAAAAAAAAAAAAAAAAAAAAAAAAAAAAB/f38A5+bmA8zMzADAwP8Af39/AAAAAAAAAAAAAAAAAAAAAAAAAAAAIQAAABgAAAAUAAAAbw8AALYdAACRSgAA4B0AABAAAAAmAAAACAAAAP//////////"/>
              </a:ext>
            </a:extLst>
          </p:cNvSpPr>
          <p:nvPr/>
        </p:nvSpPr>
        <p:spPr>
          <a:xfrm>
            <a:off x="2508885" y="4829810"/>
            <a:ext cx="9612630" cy="26670"/>
          </a:xfrm>
          <a:prstGeom prst="rect">
            <a:avLst/>
          </a:prstGeom>
          <a:solidFill>
            <a:srgbClr val="38512F"/>
          </a:solidFill>
          <a:ln>
            <a:noFill/>
          </a:ln>
          <a:effectLst/>
        </p:spPr>
      </p:sp>
      <p:sp>
        <p:nvSpPr>
          <p:cNvPr id="6" name="Shape 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OFE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FEvAP///wEAAAAAAAAAAAAAAAAAAAAAAAAAAAAAAAAAAAAAAAAAAAAAAAB/f38A5+bmA8zMzADAwP8Af39/AAAAAAAAAAAAAAAAAAAAAAAAAAAAIQAAABgAAAAUAAAAyBoAABUZAADyGgAAth0AABAAAAAmAAAACAAAAP//////////"/>
              </a:ext>
            </a:extLst>
          </p:cNvSpPr>
          <p:nvPr/>
        </p:nvSpPr>
        <p:spPr>
          <a:xfrm>
            <a:off x="4353560" y="4077335"/>
            <a:ext cx="26670" cy="752475"/>
          </a:xfrm>
          <a:prstGeom prst="rect">
            <a:avLst/>
          </a:prstGeom>
          <a:solidFill>
            <a:srgbClr val="38512F"/>
          </a:solidFill>
          <a:ln>
            <a:noFill/>
          </a:ln>
          <a:effectLst/>
        </p:spPr>
      </p:sp>
      <p:sp>
        <p:nvSpPr>
          <p:cNvPr id="7" name="Shape 5"/>
          <p:cNvSpPr>
            <a:extLst>
              <a:ext uri="smNativeData">
                <pr:smNativeData xmlns:pr="smNativeData" xmlns="smNativeData" val="SMDATA_15_u9FLZhMAAAAlAAAAZQAAAA0AAAAAkAAAAEgAAACQAAAASAAAAAAAAAAAAAAAAAAAAAEAAABQAAAA/fZ14JwR0T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YBkAADkcAABaHAAAMx8AABAAAAAmAAAACAAAAP//////////"/>
              </a:ext>
            </a:extLst>
          </p:cNvSpPr>
          <p:nvPr/>
        </p:nvSpPr>
        <p:spPr>
          <a:xfrm>
            <a:off x="4124960" y="4587875"/>
            <a:ext cx="483870" cy="483870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8" name="Text 6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BoAAHgcAAA5GwAA8x4AABAgAAAmAAAACAAAAP//////////"/>
              </a:ext>
            </a:extLst>
          </p:cNvSpPr>
          <p:nvPr/>
        </p:nvSpPr>
        <p:spPr>
          <a:xfrm>
            <a:off x="4307840" y="4627880"/>
            <a:ext cx="117475" cy="403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1</a:t>
            </a:r>
            <a:endParaRPr lang="en-us" sz="2540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0A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BIAAI0OAAAhIwAAnhAAABAgAAAmAAAACAAAAP//////////"/>
              </a:ext>
            </a:extLst>
          </p:cNvSpPr>
          <p:nvPr/>
        </p:nvSpPr>
        <p:spPr>
          <a:xfrm>
            <a:off x="3022600" y="2365375"/>
            <a:ext cx="2687955" cy="335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45"/>
              </a:lnSpc>
              <a:buNone/>
            </a:pPr>
            <a:r>
              <a:rPr lang="en-us" sz="211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Планирование</a:t>
            </a:r>
            <a:endParaRPr lang="en-us" sz="211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RAAAGkRAAD4JAAAwhcAABAAAAAmAAAACAAAAP//////////"/>
              </a:ext>
            </a:extLst>
          </p:cNvSpPr>
          <p:nvPr/>
        </p:nvSpPr>
        <p:spPr>
          <a:xfrm>
            <a:off x="2723515" y="2830195"/>
            <a:ext cx="3286125" cy="1031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05"/>
              </a:lnSpc>
              <a:buNone/>
            </a:pPr>
            <a:r>
              <a:rPr lang="en-us" sz="1690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Определение целей, участников, материалов, сроков и процедур инспекции.</a:t>
            </a:r>
            <a:endParaRPr lang="en-us" sz="1690" cap="none"/>
          </a:p>
        </p:txBody>
      </p:sp>
      <p:sp>
        <p:nvSpPr>
          <p:cNvPr id="11" name="Shape 9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OFE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eZ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FEvAP///wEAAAAAAAAAAAAAAAAAAAAAAAAAAAAAAAAAAAAAAAAAAAAAAAB/f38A5+bmA8zMzADAwP8Af39/AAAAAAAAAAAAAAAAAAAAAAAAAAAAIQAAABgAAAAUAAAA3yYAALYdAAAJJwAAVyIAABAAAAAmAAAACAAAAP//////////"/>
              </a:ext>
            </a:extLst>
          </p:cNvSpPr>
          <p:nvPr/>
        </p:nvSpPr>
        <p:spPr>
          <a:xfrm>
            <a:off x="6318885" y="4829810"/>
            <a:ext cx="26670" cy="752475"/>
          </a:xfrm>
          <a:prstGeom prst="rect">
            <a:avLst/>
          </a:prstGeom>
          <a:solidFill>
            <a:srgbClr val="38512F"/>
          </a:solidFill>
          <a:ln>
            <a:noFill/>
          </a:ln>
          <a:effectLst/>
        </p:spPr>
      </p:sp>
      <p:sp>
        <p:nvSpPr>
          <p:cNvPr id="12" name="Shape 10"/>
          <p:cNvSpPr>
            <a:extLst>
              <a:ext uri="smNativeData">
                <pr:smNativeData xmlns:pr="smNativeData" xmlns="smNativeData" val="SMDATA_15_u9FLZhMAAAAlAAAAZQAAAA0AAAAAkAAAAEgAAACQAAAASAAAAAAAAAAAAAAAAAAAAAEAAABQAAAA/fZ14JwR0T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A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dyUAADkcAABxKAAAMx8AABAAAAAmAAAACAAAAP//////////"/>
              </a:ext>
            </a:extLst>
          </p:cNvSpPr>
          <p:nvPr/>
        </p:nvSpPr>
        <p:spPr>
          <a:xfrm>
            <a:off x="6090285" y="4587875"/>
            <a:ext cx="483870" cy="483870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13" name="Text 1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X6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CYAAHgcAAB9JwAA8x4AABAgAAAmAAAACAAAAP//////////"/>
              </a:ext>
            </a:extLst>
          </p:cNvSpPr>
          <p:nvPr/>
        </p:nvSpPr>
        <p:spPr>
          <a:xfrm>
            <a:off x="6245860" y="4627880"/>
            <a:ext cx="173355" cy="403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2</a:t>
            </a:r>
            <a:endParaRPr lang="en-us" sz="2540" cap="none"/>
          </a:p>
        </p:txBody>
      </p:sp>
      <p:sp>
        <p:nvSpPr>
          <p:cNvPr id="14" name="Text 1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ItAi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4AAKojAAA5LwAAuyUAABAgAAAmAAAACAAAAP//////////"/>
              </a:ext>
            </a:extLst>
          </p:cNvSpPr>
          <p:nvPr/>
        </p:nvSpPr>
        <p:spPr>
          <a:xfrm>
            <a:off x="4988560" y="5797550"/>
            <a:ext cx="2687955" cy="335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45"/>
              </a:lnSpc>
              <a:buNone/>
            </a:pPr>
            <a:r>
              <a:rPr lang="en-us" sz="211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Подготовка</a:t>
            </a:r>
            <a:endParaRPr lang="en-us" sz="2115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kyMD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RwAAIYmAAAQMQAA/C4AABAAAAAmAAAACAAAAP//////////"/>
              </a:ext>
            </a:extLst>
          </p:cNvSpPr>
          <p:nvPr/>
        </p:nvSpPr>
        <p:spPr>
          <a:xfrm>
            <a:off x="4689475" y="6262370"/>
            <a:ext cx="3286125" cy="1375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05"/>
              </a:lnSpc>
              <a:buNone/>
            </a:pPr>
            <a:r>
              <a:rPr lang="en-us" sz="1690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Изучение материалов, распределение ролей и обязанностей между участниками.</a:t>
            </a:r>
            <a:endParaRPr lang="en-us" sz="1690" cap="none"/>
          </a:p>
        </p:txBody>
      </p:sp>
      <p:sp>
        <p:nvSpPr>
          <p:cNvPr id="16" name="Shape 1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OFE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MyQX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FEvAP///wEAAAAAAAAAAAAAAAAAAAAAAAAAAAAAAAAAAAAAAAAAAAAAAAB/f38A5+bmA8zMzADAwP8Af39/AAAAAAAAAAAAAAAAAAAAAAAAAAAAIQAAABgAAAAUAAAA9zIAABUZAAAhMwAAth0AABAAAAAmAAAACAAAAP//////////"/>
              </a:ext>
            </a:extLst>
          </p:cNvSpPr>
          <p:nvPr/>
        </p:nvSpPr>
        <p:spPr>
          <a:xfrm>
            <a:off x="8284845" y="4077335"/>
            <a:ext cx="26670" cy="752475"/>
          </a:xfrm>
          <a:prstGeom prst="rect">
            <a:avLst/>
          </a:prstGeom>
          <a:solidFill>
            <a:srgbClr val="38512F"/>
          </a:solidFill>
          <a:ln>
            <a:noFill/>
          </a:ln>
          <a:effectLst/>
        </p:spPr>
      </p:sp>
      <p:sp>
        <p:nvSpPr>
          <p:cNvPr id="17" name="Shape 15"/>
          <p:cNvSpPr>
            <a:extLst>
              <a:ext uri="smNativeData">
                <pr:smNativeData xmlns:pr="smNativeData" xmlns="smNativeData" val="SMDATA_15_u9FLZhMAAAAlAAAAZQAAAA0AAAAAkAAAAEgAAACQAAAASAAAAAAAAAAAAAAAAAAAAAEAAABQAAAA/fZ14JwR0T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jzEAADkcAACJNAAAMx8AABAAAAAmAAAACAAAAP//////////"/>
              </a:ext>
            </a:extLst>
          </p:cNvSpPr>
          <p:nvPr/>
        </p:nvSpPr>
        <p:spPr>
          <a:xfrm>
            <a:off x="8056245" y="4587875"/>
            <a:ext cx="483870" cy="483870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18" name="Text 16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jIAAHgcAACZMwAA8x4AABAgAAAmAAAACAAAAP//////////"/>
              </a:ext>
            </a:extLst>
          </p:cNvSpPr>
          <p:nvPr/>
        </p:nvSpPr>
        <p:spPr>
          <a:xfrm>
            <a:off x="8208010" y="4627880"/>
            <a:ext cx="179705" cy="403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3</a:t>
            </a:r>
            <a:endParaRPr lang="en-us" sz="2540" cap="none"/>
          </a:p>
        </p:txBody>
      </p:sp>
      <p:sp>
        <p:nvSpPr>
          <p:cNvPr id="19" name="Text 17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yoAAI0OAABQOwAAnhAAABAgAAAmAAAACAAAAP//////////"/>
              </a:ext>
            </a:extLst>
          </p:cNvSpPr>
          <p:nvPr/>
        </p:nvSpPr>
        <p:spPr>
          <a:xfrm>
            <a:off x="6953885" y="2365375"/>
            <a:ext cx="2687955" cy="335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45"/>
              </a:lnSpc>
              <a:buNone/>
            </a:pPr>
            <a:r>
              <a:rPr lang="en-us" sz="211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Проведение</a:t>
            </a:r>
            <a:endParaRPr lang="en-us" sz="2115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CgAAGkRAAAnPQAAwhcAABAAAAAmAAAACAAAAP//////////"/>
              </a:ext>
            </a:extLst>
          </p:cNvSpPr>
          <p:nvPr/>
        </p:nvSpPr>
        <p:spPr>
          <a:xfrm>
            <a:off x="6654800" y="2830195"/>
            <a:ext cx="3286125" cy="1031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05"/>
              </a:lnSpc>
              <a:buNone/>
            </a:pPr>
            <a:r>
              <a:rPr lang="en-us" sz="1690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Совместный анализ материалов, выявление дефектов и обсуждение решений.</a:t>
            </a:r>
            <a:endParaRPr lang="en-us" sz="1690" cap="none"/>
          </a:p>
        </p:txBody>
      </p:sp>
      <p:sp>
        <p:nvSpPr>
          <p:cNvPr id="21" name="Shape 19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OFE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OFEvAP///wEAAAAAAAAAAAAAAAAAAAAAAAAAAAAAAAAAAAAAAAAAAAAAAAB/f38A5+bmA8zMzADAwP8Af39/AAAAAAAAAAAAAAAAAAAAAAAAAAAAIQAAABgAAAAUAAAADj8AALYdAAA4PwAAVyIAABAAAAAmAAAACAAAAP//////////"/>
              </a:ext>
            </a:extLst>
          </p:cNvSpPr>
          <p:nvPr/>
        </p:nvSpPr>
        <p:spPr>
          <a:xfrm>
            <a:off x="10250170" y="4829810"/>
            <a:ext cx="26670" cy="752475"/>
          </a:xfrm>
          <a:prstGeom prst="rect">
            <a:avLst/>
          </a:prstGeom>
          <a:solidFill>
            <a:srgbClr val="38512F"/>
          </a:solidFill>
          <a:ln>
            <a:noFill/>
          </a:ln>
          <a:effectLst/>
        </p:spPr>
      </p:sp>
      <p:sp>
        <p:nvSpPr>
          <p:cNvPr id="22" name="Shape 20"/>
          <p:cNvSpPr>
            <a:extLst>
              <a:ext uri="smNativeData">
                <pr:smNativeData xmlns:pr="smNativeData" xmlns="smNativeData" val="SMDATA_15_u9FLZhMAAAAlAAAAZQAAAA0AAAAAkAAAAEgAAACQAAAASAAAAAAAAAAAAAAAAAAAAAEAAABQAAAA/fZ14JwR0T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pj0AADkcAACgQAAAMx8AABAAAAAmAAAACAAAAP//////////"/>
              </a:ext>
            </a:extLst>
          </p:cNvSpPr>
          <p:nvPr/>
        </p:nvSpPr>
        <p:spPr>
          <a:xfrm>
            <a:off x="10021570" y="4587875"/>
            <a:ext cx="483870" cy="483870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23" name="Text 2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Xotr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T4AAHgcAACtPwAA8x4AABAgAAAmAAAACAAAAP//////////"/>
              </a:ext>
            </a:extLst>
          </p:cNvSpPr>
          <p:nvPr/>
        </p:nvSpPr>
        <p:spPr>
          <a:xfrm>
            <a:off x="10175875" y="4627880"/>
            <a:ext cx="175260" cy="403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4</a:t>
            </a:r>
            <a:endParaRPr lang="en-us" sz="2540" cap="none"/>
          </a:p>
        </p:txBody>
      </p:sp>
      <p:sp>
        <p:nvSpPr>
          <p:cNvPr id="24" name="Text 2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9jZH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zYAAKojAABoRwAAuyUAABAgAAAmAAAACAAAAP//////////"/>
              </a:ext>
            </a:extLst>
          </p:cNvSpPr>
          <p:nvPr/>
        </p:nvSpPr>
        <p:spPr>
          <a:xfrm>
            <a:off x="8919845" y="5797550"/>
            <a:ext cx="2687955" cy="3359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645"/>
              </a:lnSpc>
              <a:buNone/>
            </a:pPr>
            <a:r>
              <a:rPr lang="en-us" sz="211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Отчетность</a:t>
            </a:r>
            <a:endParaRPr lang="en-us" sz="2115" cap="none"/>
          </a:p>
        </p:txBody>
      </p:sp>
      <p:sp>
        <p:nvSpPr>
          <p:cNvPr id="25" name="Text 2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5/0/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DUAAIYmAAA/SQAA3ywAABAAAAAmAAAACAAAAP//////////"/>
              </a:ext>
            </a:extLst>
          </p:cNvSpPr>
          <p:nvPr/>
        </p:nvSpPr>
        <p:spPr>
          <a:xfrm>
            <a:off x="8620760" y="6262370"/>
            <a:ext cx="3286125" cy="1031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05"/>
              </a:lnSpc>
              <a:buNone/>
            </a:pPr>
            <a:r>
              <a:rPr lang="en-us" sz="1690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Документирование результатов, корректирующих действий и извлеченных уроков.</a:t>
            </a:r>
            <a:endParaRPr lang="en-us" sz="169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/vX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Xn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7QwAAEICAAAJSgAAzQoAABAAAAAmAAAACAAAAP//////////"/>
              </a:ext>
            </a:extLst>
          </p:cNvSpPr>
          <p:nvPr/>
        </p:nvSpPr>
        <p:spPr>
          <a:xfrm>
            <a:off x="2101215" y="367030"/>
            <a:ext cx="99339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Роли и ответственность участников формальных инспекций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Ur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A4AAMUNAABOHwAA5w8AABAgAAAmAAAACAAAAP//////////"/>
              </a:ext>
            </a:extLst>
          </p:cNvSpPr>
          <p:nvPr/>
        </p:nvSpPr>
        <p:spPr>
          <a:xfrm>
            <a:off x="2311400" y="2238375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Ведущий</a:t>
            </a:r>
            <a:endParaRPr lang="en-us" sz="218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A4AAEURAABdIAAABBoAABAAAAAmAAAACAAAAP//////////"/>
              </a:ext>
            </a:extLst>
          </p:cNvSpPr>
          <p:nvPr/>
        </p:nvSpPr>
        <p:spPr>
          <a:xfrm>
            <a:off x="2311400" y="2807335"/>
            <a:ext cx="294957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Координирует процесс, следит за соблюдением процедур, модерирует обсуждения.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AUQ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yMAAJ4NAADVNAAAwA8AABAgAAAmAAAACAAAAP//////////"/>
              </a:ext>
            </a:extLst>
          </p:cNvSpPr>
          <p:nvPr/>
        </p:nvSpPr>
        <p:spPr>
          <a:xfrm>
            <a:off x="5810885" y="22136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Автор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G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yMAAEURAADjNQAABBoAABAAAAAmAAAACAAAAP//////////"/>
              </a:ext>
            </a:extLst>
          </p:cNvSpPr>
          <p:nvPr/>
        </p:nvSpPr>
        <p:spPr>
          <a:xfrm>
            <a:off x="5810885" y="2807335"/>
            <a:ext cx="294894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Представляет свою работу, отвечает на вопросы, принимает решения по исправлению дефектов.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b5yF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TkAAJ4NAABbSgAAwA8AABAgAAAmAAAACAAAAP//////////"/>
              </a:ext>
            </a:extLst>
          </p:cNvSpPr>
          <p:nvPr/>
        </p:nvSpPr>
        <p:spPr>
          <a:xfrm>
            <a:off x="9309735" y="22136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Инспекторы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HX19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TkAAB4RAABpSwAA3RkAABAAAAAmAAAACAAAAP//////////"/>
              </a:ext>
            </a:extLst>
          </p:cNvSpPr>
          <p:nvPr/>
        </p:nvSpPr>
        <p:spPr>
          <a:xfrm>
            <a:off x="9309735" y="2782570"/>
            <a:ext cx="294894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Внимательно изучают материалы, выявляют дефекты, предлагают улучшения.</a:t>
            </a:r>
            <a:endParaRPr lang="en-us" cap="none"/>
          </a:p>
        </p:txBody>
      </p:sp>
      <p:pic>
        <p:nvPicPr>
          <p:cNvPr id="11" name="Изображение1"/>
          <p:cNvPicPr>
            <a:picLocks noChangeAspect="1"/>
            <a:extLst>
              <a:ext uri="smNativeData">
                <pr:smNativeData xmlns:pr="smNativeData" xmlns="smNativeData" val="SMDATA_17_u9F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0YAABOHAAA2jwAAIMw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051935" y="4601210"/>
            <a:ext cx="5840095" cy="32848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Q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/vX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DsV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Xn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CvS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LMFAACOSwAAhBIAABAAAAAmAAAACAAAAP//////////"/>
              </a:ext>
            </a:extLst>
          </p:cNvSpPr>
          <p:nvPr/>
        </p:nvSpPr>
        <p:spPr>
          <a:xfrm>
            <a:off x="2348230" y="926465"/>
            <a:ext cx="9933940" cy="2083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Методы экспертных исследований программного кода или документации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u9FLZhMAAAAlAAAAZQAAAA0AAAAAkAAAAEgAAACQAAAASAAAAAAAAAAAAAAAAAAAAAEAAABQAAAAh+EjYkoksT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HWK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cg4AAEAVAABRLAAAfyEAABAAAAAmAAAACAAAAP//////////"/>
              </a:ext>
            </a:extLst>
          </p:cNvSpPr>
          <p:nvPr/>
        </p:nvSpPr>
        <p:spPr>
          <a:xfrm>
            <a:off x="2348230" y="3454400"/>
            <a:ext cx="4855845" cy="1990725"/>
          </a:xfrm>
          <a:prstGeom prst="roundRect">
            <a:avLst>
              <a:gd name="adj" fmla="val 3348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J0WAADmIAAAwBgAABAgAAAmAAAACAAAAP//////////"/>
              </a:ext>
            </a:extLst>
          </p:cNvSpPr>
          <p:nvPr/>
        </p:nvSpPr>
        <p:spPr>
          <a:xfrm>
            <a:off x="2570480" y="367601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Пошаговый анализ</a:t>
            </a:r>
            <a:endParaRPr lang="en-us" sz="2185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A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JIZAADzKgAA8R0AABAAAAAmAAAACAAAAP//////////"/>
              </a:ext>
            </a:extLst>
          </p:cNvSpPr>
          <p:nvPr/>
        </p:nvSpPr>
        <p:spPr>
          <a:xfrm>
            <a:off x="2570480" y="4156710"/>
            <a:ext cx="441134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Тщательный, пошаговый просмотр кода или документации с целью выявления ошибок.</a:t>
            </a:r>
            <a:endParaRPr lang="en-us" cap="none"/>
          </a:p>
        </p:txBody>
      </p:sp>
      <p:sp>
        <p:nvSpPr>
          <p:cNvPr id="8" name="Shape 6"/>
          <p:cNvSpPr>
            <a:extLst>
              <a:ext uri="smNativeData">
                <pr:smNativeData xmlns:pr="smNativeData" xmlns="smNativeData" val="SMDATA_15_u9FLZhMAAAAlAAAAZQAAAA0AAAAAkAAAAEgAAACQAAAASAAAAAAAAAAAAAAAAAAAAAEAAABQAAAAh+EjYkoksT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X6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ry0AAEAVAACOSwAAfyEAABAAAAAmAAAACAAAAP//////////"/>
              </a:ext>
            </a:extLst>
          </p:cNvSpPr>
          <p:nvPr/>
        </p:nvSpPr>
        <p:spPr>
          <a:xfrm>
            <a:off x="7426325" y="3454400"/>
            <a:ext cx="4855845" cy="1990725"/>
          </a:xfrm>
          <a:prstGeom prst="roundRect">
            <a:avLst>
              <a:gd name="adj" fmla="val 3348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9" name="Text 7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J0WAAAjQAAAwBgAABAgAAAmAAAACAAAAP//////////"/>
              </a:ext>
            </a:extLst>
          </p:cNvSpPr>
          <p:nvPr/>
        </p:nvSpPr>
        <p:spPr>
          <a:xfrm>
            <a:off x="7648575" y="367601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Чек-листы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JIZAAAwSgAAISAAABAAAAAmAAAACAAAAP//////////"/>
              </a:ext>
            </a:extLst>
          </p:cNvSpPr>
          <p:nvPr/>
        </p:nvSpPr>
        <p:spPr>
          <a:xfrm>
            <a:off x="7648575" y="4156710"/>
            <a:ext cx="441134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Использование проверочных списков для систематического анализа соответствия требованиям.</a:t>
            </a:r>
            <a:endParaRPr lang="en-us" cap="none"/>
          </a:p>
        </p:txBody>
      </p:sp>
      <p:sp>
        <p:nvSpPr>
          <p:cNvPr id="11" name="Shape 9"/>
          <p:cNvSpPr>
            <a:extLst>
              <a:ext uri="smNativeData">
                <pr:smNativeData xmlns:pr="smNativeData" xmlns="smNativeData" val="SMDATA_15_u9FLZhMAAAAlAAAAZQAAAA0AAAAAkAAAAEgAAACQAAAASAAAAAAAAAAAAAAAAAAAAAEAAABQAAAArUz4pX7etD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aA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cg4AAN0iAABRLAAA7SwAABAAAAAmAAAACAAAAP//////////"/>
              </a:ext>
            </a:extLst>
          </p:cNvSpPr>
          <p:nvPr/>
        </p:nvSpPr>
        <p:spPr>
          <a:xfrm>
            <a:off x="2348230" y="5667375"/>
            <a:ext cx="4855845" cy="1635760"/>
          </a:xfrm>
          <a:prstGeom prst="roundRect">
            <a:avLst>
              <a:gd name="adj" fmla="val 4076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12" name="Text 1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DskAADmIAAAXSYAABAgAAAmAAAACAAAAP//////////"/>
              </a:ext>
            </a:extLst>
          </p:cNvSpPr>
          <p:nvPr/>
        </p:nvSpPr>
        <p:spPr>
          <a:xfrm>
            <a:off x="2570480" y="5889625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Моделирование</a:t>
            </a:r>
            <a:endParaRPr lang="en-us" sz="2185" cap="none"/>
          </a:p>
        </p:txBody>
      </p:sp>
      <p:sp>
        <p:nvSpPr>
          <p:cNvPr id="13" name="Text 1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C8nAADzKgAAjysAABAAAAAmAAAACAAAAP//////////"/>
              </a:ext>
            </a:extLst>
          </p:cNvSpPr>
          <p:nvPr/>
        </p:nvSpPr>
        <p:spPr>
          <a:xfrm>
            <a:off x="2570480" y="6369685"/>
            <a:ext cx="441134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Построение моделей и симуляция работы программы для оценки ее поведения.</a:t>
            </a:r>
            <a:endParaRPr lang="en-us" cap="none"/>
          </a:p>
        </p:txBody>
      </p:sp>
      <p:sp>
        <p:nvSpPr>
          <p:cNvPr id="14" name="Shape 12"/>
          <p:cNvSpPr>
            <a:extLst>
              <a:ext uri="smNativeData">
                <pr:smNativeData xmlns:pr="smNativeData" xmlns="smNativeData" val="SMDATA_15_u9FLZhMAAAAlAAAAZQAAAA0AAAAAkAAAAEgAAACQAAAASAAAAAAAAAAAAAAAAAAAAAEAAABQAAAArUz4pX7etD8AAAAAAADwv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gAN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ry0AAN0iAACOSwAA7SwAABAAAAAmAAAACAAAAP//////////"/>
              </a:ext>
            </a:extLst>
          </p:cNvSpPr>
          <p:nvPr/>
        </p:nvSpPr>
        <p:spPr>
          <a:xfrm>
            <a:off x="7426325" y="5667375"/>
            <a:ext cx="4855845" cy="1635760"/>
          </a:xfrm>
          <a:prstGeom prst="roundRect">
            <a:avLst>
              <a:gd name="adj" fmla="val 4076"/>
            </a:avLst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15" name="Text 1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DskAABgRAAAXSYAABAgAAAmAAAACAAAAP//////////"/>
              </a:ext>
            </a:extLst>
          </p:cNvSpPr>
          <p:nvPr/>
        </p:nvSpPr>
        <p:spPr>
          <a:xfrm>
            <a:off x="7648575" y="5889625"/>
            <a:ext cx="346646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Парное инспектирование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C8nAAAwSgAAjysAABAAAAAmAAAACAAAAP//////////"/>
              </a:ext>
            </a:extLst>
          </p:cNvSpPr>
          <p:nvPr/>
        </p:nvSpPr>
        <p:spPr>
          <a:xfrm>
            <a:off x="7648575" y="6369685"/>
            <a:ext cx="4411345" cy="71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Совместный анализ кода или документации двумя специалистами.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/vX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Xn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Xp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wkAAPUFAABjRgAAgA4AABAAAAAmAAAACAAAAP//////////"/>
              </a:ext>
            </a:extLst>
          </p:cNvSpPr>
          <p:nvPr/>
        </p:nvSpPr>
        <p:spPr>
          <a:xfrm>
            <a:off x="1508125" y="968375"/>
            <a:ext cx="99339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Преимущества и ограничения формальных инспекций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IOAACkFQAA3REAAA8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48230" y="351790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Xp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G0aAAAvHAAAjxwAABAgAAAmAAAACAAAAP//////////"/>
              </a:ext>
            </a:extLst>
          </p:cNvSpPr>
          <p:nvPr/>
        </p:nvSpPr>
        <p:spPr>
          <a:xfrm>
            <a:off x="2348230" y="4295775"/>
            <a:ext cx="2233295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Преимущества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Xp9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GEdAAAvHAAAICYAABAAAAAmAAAACAAAAP//////////"/>
              </a:ext>
            </a:extLst>
          </p:cNvSpPr>
          <p:nvPr/>
        </p:nvSpPr>
        <p:spPr>
          <a:xfrm>
            <a:off x="2348230" y="4775835"/>
            <a:ext cx="223329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Раннее выявление ошибок, повышение качества, снижение затрат.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v/mn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weAACkFQAApyEAAA8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351790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/mpZ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B4AAG0aAAD5KwAAsh4AABAAAAAmAAAACAAAAP//////////"/>
              </a:ext>
            </a:extLst>
          </p:cNvSpPr>
          <p:nvPr/>
        </p:nvSpPr>
        <p:spPr>
          <a:xfrm>
            <a:off x="4914900" y="4295775"/>
            <a:ext cx="223329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Потребность в ресурсах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rDs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B4AAIQfAAD5KwAAQygAABAAAAAmAAAACAAAAP//////////"/>
              </a:ext>
            </a:extLst>
          </p:cNvSpPr>
          <p:nvPr/>
        </p:nvSpPr>
        <p:spPr>
          <a:xfrm>
            <a:off x="4914900" y="5123180"/>
            <a:ext cx="223329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Требует дополнительного времени и усилий команды.</a:t>
            </a:r>
            <a:endParaRPr lang="en-us" cap="none"/>
          </a:p>
        </p:txBody>
      </p:sp>
      <p:pic>
        <p:nvPicPr>
          <p:cNvPr id="11" name="Image 2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CkFQAAcTEAAA8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81570" y="351790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7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G0aAADDOwAAsh4AABAAAAAmAAAACAAAAP//////////"/>
              </a:ext>
            </a:extLst>
          </p:cNvSpPr>
          <p:nvPr/>
        </p:nvSpPr>
        <p:spPr>
          <a:xfrm>
            <a:off x="7481570" y="4295775"/>
            <a:ext cx="223329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Ограниченность охвата</a:t>
            </a:r>
            <a:endParaRPr lang="en-us" sz="2185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f1/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IQfAADDOwAAEyYAABAAAAAmAAAACAAAAP//////////"/>
              </a:ext>
            </a:extLst>
          </p:cNvSpPr>
          <p:nvPr/>
        </p:nvSpPr>
        <p:spPr>
          <a:xfrm>
            <a:off x="7481570" y="5123180"/>
            <a:ext cx="223329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Не всегда могут найти все скрытые ошибки и недостатки.</a:t>
            </a:r>
            <a:endParaRPr lang="en-us" cap="none"/>
          </a:p>
        </p:txBody>
      </p:sp>
      <p:pic>
        <p:nvPicPr>
          <p:cNvPr id="14" name="Image 3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gkZE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A9AACkFQAAO0EAAA8Z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0048240" y="3517900"/>
            <a:ext cx="555625" cy="555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9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88O+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D0AAG0aAACOSwAAsh4AABAAAAAmAAAACAAAAP//////////"/>
              </a:ext>
            </a:extLst>
          </p:cNvSpPr>
          <p:nvPr/>
        </p:nvSpPr>
        <p:spPr>
          <a:xfrm>
            <a:off x="10048240" y="4295775"/>
            <a:ext cx="2233930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Человеческий фактор</a:t>
            </a:r>
            <a:endParaRPr lang="en-us" sz="2185" cap="none"/>
          </a:p>
        </p:txBody>
      </p:sp>
      <p:sp>
        <p:nvSpPr>
          <p:cNvPr id="16" name="Text 1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D0AAIQfAACOSwAAQygAABAAAAAmAAAACAAAAP//////////"/>
              </a:ext>
            </a:extLst>
          </p:cNvSpPr>
          <p:nvPr/>
        </p:nvSpPr>
        <p:spPr>
          <a:xfrm>
            <a:off x="10048240" y="5123180"/>
            <a:ext cx="223393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Результаты зависят от опытности и объективности экспертов.</a:t>
            </a:r>
            <a:endParaRPr lang="en-us" cap="none"/>
          </a:p>
        </p:txBody>
      </p:sp>
      <p:pic>
        <p:nvPicPr>
          <p:cNvPr id="17" name="Изображение1"/>
          <p:cNvPicPr>
            <a:picLocks noChangeAspect="1"/>
            <a:extLst>
              <a:ext uri="smNativeData">
                <pr:smNativeData xmlns:pr="smNativeData" xmlns="smNativeData" val="SMDATA_17_u9F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tIAAACBgAAQ1UAAGoSAAAA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11843385" y="976630"/>
            <a:ext cx="2016760" cy="20167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0i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/vX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Sz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Xn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7f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g4AAP4DAACOSwAAzxAAABAAAAAmAAAACAAAAP//////////"/>
              </a:ext>
            </a:extLst>
          </p:cNvSpPr>
          <p:nvPr/>
        </p:nvSpPr>
        <p:spPr>
          <a:xfrm>
            <a:off x="2348230" y="648970"/>
            <a:ext cx="9933940" cy="2083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Практические рекомендации по эффективному проведению формальных инспекций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4JaB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IOAACKEwAAuR0AAAI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48230" y="3176270"/>
            <a:ext cx="2483485" cy="88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IQ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A8bAABbHAAAVB8AABAAAAAmAAAACAAAAP//////////"/>
              </a:ext>
            </a:extLst>
          </p:cNvSpPr>
          <p:nvPr/>
        </p:nvSpPr>
        <p:spPr>
          <a:xfrm>
            <a:off x="2570480" y="4398645"/>
            <a:ext cx="20389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Четкое планирование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q1r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0A8AACYgAABbHAAAFCsAABAAAAAmAAAACAAAAP//////////"/>
              </a:ext>
            </a:extLst>
          </p:cNvSpPr>
          <p:nvPr/>
        </p:nvSpPr>
        <p:spPr>
          <a:xfrm>
            <a:off x="2570480" y="5226050"/>
            <a:ext cx="2038985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Тщательно определите цели, участников, процедуры и временные рамки.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kdAACKEwAAAC0AAAI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831715" y="3176270"/>
            <a:ext cx="2483485" cy="88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QSYE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x8AAA8bAACiKwAAVB8AABAAAAAmAAAACAAAAP//////////"/>
              </a:ext>
            </a:extLst>
          </p:cNvSpPr>
          <p:nvPr/>
        </p:nvSpPr>
        <p:spPr>
          <a:xfrm>
            <a:off x="5053965" y="4398645"/>
            <a:ext cx="20389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Подготовка материалов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LWE2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x8AACYgAACiKwAAFCsAABAAAAAmAAAACAAAAP//////////"/>
              </a:ext>
            </a:extLst>
          </p:cNvSpPr>
          <p:nvPr/>
        </p:nvSpPr>
        <p:spPr>
          <a:xfrm>
            <a:off x="5053965" y="5226050"/>
            <a:ext cx="2038985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Обеспечьте доступность и проработанность всех необходимых артефактов.</a:t>
            </a:r>
            <a:endParaRPr lang="en-us" cap="none"/>
          </a:p>
        </p:txBody>
      </p:sp>
      <p:pic>
        <p:nvPicPr>
          <p:cNvPr id="11" name="Image 2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26ta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tAACKEwAARzwAAAI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176270"/>
            <a:ext cx="2483485" cy="88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7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wot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i4AAA8bAADpOgAAVB8AABAAAAAmAAAACAAAAP//////////"/>
              </a:ext>
            </a:extLst>
          </p:cNvSpPr>
          <p:nvPr/>
        </p:nvSpPr>
        <p:spPr>
          <a:xfrm>
            <a:off x="7537450" y="4398645"/>
            <a:ext cx="20389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Эффективный контроль</a:t>
            </a:r>
            <a:endParaRPr lang="en-us" sz="2185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EjC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i4AACYgAADpOgAARC0AABAAAAAmAAAACAAAAP//////////"/>
              </a:ext>
            </a:extLst>
          </p:cNvSpPr>
          <p:nvPr/>
        </p:nvSpPr>
        <p:spPr>
          <a:xfrm>
            <a:off x="7537450" y="5226050"/>
            <a:ext cx="2038985" cy="2132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Следите за соблюдением процедур и активным вовлечением всех участников.</a:t>
            </a:r>
            <a:endParaRPr lang="en-us" cap="none"/>
          </a:p>
        </p:txBody>
      </p:sp>
      <p:pic>
        <p:nvPicPr>
          <p:cNvPr id="14" name="Image 3" descr="preencoded.png"/>
          <p:cNvPicPr>
            <a:picLocks noChangeAspect="1"/>
            <a:extLst>
              <a:ext uri="smNativeData">
                <pr:smNativeData xmlns:pr="smNativeData" xmlns="smNativeData" val="SMDATA_17_u9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26ta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c8AACKEwAAjksAAAIZ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9798685" y="3176270"/>
            <a:ext cx="2483485" cy="88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9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q1r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T0AAA8bAAAwSgAAVB8AABAAAAAmAAAACAAAAP//////////"/>
              </a:ext>
            </a:extLst>
          </p:cNvSpPr>
          <p:nvPr/>
        </p:nvSpPr>
        <p:spPr>
          <a:xfrm>
            <a:off x="10020935" y="4398645"/>
            <a:ext cx="2038985" cy="694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Фокус на результатах</a:t>
            </a:r>
            <a:endParaRPr lang="en-us" sz="2185" cap="none"/>
          </a:p>
        </p:txBody>
      </p:sp>
      <p:sp>
        <p:nvSpPr>
          <p:cNvPr id="16" name="Text 1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AkNt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T0AACYgAAAwSgAAFCsAABAAAAAmAAAACAAAAP//////////"/>
              </a:ext>
            </a:extLst>
          </p:cNvSpPr>
          <p:nvPr/>
        </p:nvSpPr>
        <p:spPr>
          <a:xfrm>
            <a:off x="10020935" y="5226050"/>
            <a:ext cx="2038985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Документируйте выявленные проблемы и разработайте план их устранения.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8uTP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uTP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/vXn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vXnAP///wEAAAAAAAAAAAAAAAAAAAAAAAAAAAAAAAAAAAAAAAAAAAAAAAB/f38A5+bmA8zMzADAwP8Af39/AAAAAAAAAAAAAAAAAAAAAAAAAAAAIQAAABgAAAAUAAAAAAAAAAAAAAAAWgAApTIAABAAAAAmAAAACAAAAP//////////"/>
              </a:ext>
            </a:extLst>
          </p:cNvSpPr>
          <p:nvPr/>
        </p:nvSpPr>
        <p:spPr>
          <a:xfrm>
            <a:off x="0" y="0"/>
            <a:ext cx="14630400" cy="8232775"/>
          </a:xfrm>
          <a:prstGeom prst="rect">
            <a:avLst/>
          </a:prstGeom>
          <a:solidFill>
            <a:srgbClr val="FEF5E7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A8AALADAABrRAAA4QcAABAgAAAmAAAACAAAAP//////////"/>
              </a:ext>
            </a:extLst>
          </p:cNvSpPr>
          <p:nvPr/>
        </p:nvSpPr>
        <p:spPr>
          <a:xfrm>
            <a:off x="2443480" y="599440"/>
            <a:ext cx="8678545" cy="681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360"/>
              </a:lnSpc>
              <a:buNone/>
            </a:pPr>
            <a:r>
              <a:rPr lang="en-us" sz="4290" cap="none">
                <a:solidFill>
                  <a:srgbClr val="38512F"/>
                </a:solidFill>
                <a:latin typeface="Lora" pitchFamily="0" charset="0"/>
                <a:ea typeface="Lora" pitchFamily="0" charset="0"/>
                <a:cs typeface="Lora" pitchFamily="0" charset="0"/>
              </a:rPr>
              <a:t>Заключение и ключевые выводы</a:t>
            </a:r>
            <a:endParaRPr lang="en-us" sz="429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xAAAGkLAACjKwAAjg0AABAgAAAmAAAACAAAAP//////////"/>
              </a:ext>
            </a:extLst>
          </p:cNvSpPr>
          <p:nvPr/>
        </p:nvSpPr>
        <p:spPr>
          <a:xfrm>
            <a:off x="2661285" y="1854835"/>
            <a:ext cx="4432300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Сущность</a:t>
            </a:r>
            <a:endParaRPr lang="en-us" sz="171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S4AAGkLAAChSQAA2BEAABAAAAAmAAAACAAAAP//////////"/>
              </a:ext>
            </a:extLst>
          </p:cNvSpPr>
          <p:nvPr/>
        </p:nvSpPr>
        <p:spPr>
          <a:xfrm>
            <a:off x="7536815" y="1854835"/>
            <a:ext cx="4432300" cy="1045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Формальные инспекции - это структурированный процесс анализа ПО и документации.</a:t>
            </a:r>
            <a:endParaRPr lang="en-us" sz="1715" cap="none"/>
          </a:p>
        </p:txBody>
      </p:sp>
      <p:sp>
        <p:nvSpPr>
          <p:cNvPr id="7" name="Shape 5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CA8AALISAAD5SgAA1hoAABAAAAAmAAAACAAAAP//////////"/>
              </a:ext>
            </a:extLst>
          </p:cNvSpPr>
          <p:nvPr/>
        </p:nvSpPr>
        <p:spPr>
          <a:xfrm>
            <a:off x="2443480" y="3039110"/>
            <a:ext cx="9744075" cy="1323340"/>
          </a:xfrm>
          <a:prstGeom prst="rect">
            <a:avLst/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8" name="Text 6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xAAAIwTAACjKwAAsRUAABAgAAAmAAAACAAAAP//////////"/>
              </a:ext>
            </a:extLst>
          </p:cNvSpPr>
          <p:nvPr/>
        </p:nvSpPr>
        <p:spPr>
          <a:xfrm>
            <a:off x="2661285" y="3177540"/>
            <a:ext cx="4432300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Цели</a:t>
            </a:r>
            <a:endParaRPr lang="en-us" sz="1715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S4AAIwTAAChSQAA/BkAABAAAAAmAAAACAAAAP//////////"/>
              </a:ext>
            </a:extLst>
          </p:cNvSpPr>
          <p:nvPr/>
        </p:nvSpPr>
        <p:spPr>
          <a:xfrm>
            <a:off x="7536815" y="3177540"/>
            <a:ext cx="4432300" cy="1046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Повышение качества, выявление ошибок, снижение затрат, повышение эффективности.</a:t>
            </a:r>
            <a:endParaRPr lang="en-us" sz="171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xAAALAbAACjKwAA1R0AABAgAAAmAAAACAAAAP//////////"/>
              </a:ext>
            </a:extLst>
          </p:cNvSpPr>
          <p:nvPr/>
        </p:nvSpPr>
        <p:spPr>
          <a:xfrm>
            <a:off x="2661285" y="4500880"/>
            <a:ext cx="4432300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Преимущества</a:t>
            </a:r>
            <a:endParaRPr lang="en-us" sz="1715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S4AALAbAAChSQAA+h8AABAAAAAmAAAACAAAAP//////////"/>
              </a:ext>
            </a:extLst>
          </p:cNvSpPr>
          <p:nvPr/>
        </p:nvSpPr>
        <p:spPr>
          <a:xfrm>
            <a:off x="7536815" y="4500880"/>
            <a:ext cx="4432300" cy="697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Раннее выявление дефектов, повышение надежности, снижение рисков.</a:t>
            </a:r>
            <a:endParaRPr lang="en-us" sz="1715" cap="none"/>
          </a:p>
        </p:txBody>
      </p:sp>
      <p:sp>
        <p:nvSpPr>
          <p:cNvPr id="12" name="Shape 10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EAAAAAAAAA9unV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unVAP///wEAAAAAAAAAAAAAAAAAAAAAAAAAAAAAAAAAAAAAAAAAAAAAAAB/f38A5+bmA8zMzADAwP8Af39/AAAAAAAAAAAAAAAAAAAAAAAAAAAAIQAAABgAAAAUAAAACA8AANQgAAD5SgAA0iYAABAAAAAmAAAACAAAAP//////////"/>
              </a:ext>
            </a:extLst>
          </p:cNvSpPr>
          <p:nvPr/>
        </p:nvSpPr>
        <p:spPr>
          <a:xfrm>
            <a:off x="2443480" y="5336540"/>
            <a:ext cx="9744075" cy="974090"/>
          </a:xfrm>
          <a:prstGeom prst="rect">
            <a:avLst/>
          </a:prstGeom>
          <a:solidFill>
            <a:srgbClr val="F6E9D5"/>
          </a:solidFill>
          <a:ln>
            <a:noFill/>
          </a:ln>
          <a:effectLst/>
        </p:spPr>
      </p:sp>
      <p:sp>
        <p:nvSpPr>
          <p:cNvPr id="13" name="Text 11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xAAAK4hAACjKwAA0yMAABAgAAAmAAAACAAAAP//////////"/>
              </a:ext>
            </a:extLst>
          </p:cNvSpPr>
          <p:nvPr/>
        </p:nvSpPr>
        <p:spPr>
          <a:xfrm>
            <a:off x="2661285" y="5474970"/>
            <a:ext cx="4432300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Ограничения</a:t>
            </a:r>
            <a:endParaRPr lang="en-us" sz="1715" cap="none"/>
          </a:p>
        </p:txBody>
      </p:sp>
      <p:sp>
        <p:nvSpPr>
          <p:cNvPr id="14" name="Text 12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S4AAK4hAAChSQAA+CUAABAAAAAmAAAACAAAAP//////////"/>
              </a:ext>
            </a:extLst>
          </p:cNvSpPr>
          <p:nvPr/>
        </p:nvSpPr>
        <p:spPr>
          <a:xfrm>
            <a:off x="7536815" y="5474970"/>
            <a:ext cx="4432300" cy="697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Потребность в ресурсах, ограничения охвата, зависимость от человеческого фактора.</a:t>
            </a:r>
            <a:endParaRPr lang="en-us" sz="1715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xAAAKwnAACjKwAA0SkAABAgAAAmAAAACAAAAP//////////"/>
              </a:ext>
            </a:extLst>
          </p:cNvSpPr>
          <p:nvPr/>
        </p:nvSpPr>
        <p:spPr>
          <a:xfrm>
            <a:off x="2661285" y="6449060"/>
            <a:ext cx="4432300" cy="348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Рекомендации</a:t>
            </a:r>
            <a:endParaRPr lang="en-us" sz="171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u9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S4AAKwnAAChSQAAGy4AABAAAAAmAAAACAAAAP//////////"/>
              </a:ext>
            </a:extLst>
          </p:cNvSpPr>
          <p:nvPr/>
        </p:nvSpPr>
        <p:spPr>
          <a:xfrm>
            <a:off x="7536815" y="6449060"/>
            <a:ext cx="4432300" cy="1045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45"/>
              </a:lnSpc>
              <a:buNone/>
            </a:pPr>
            <a:r>
              <a:rPr lang="en-us" sz="1715" cap="none">
                <a:solidFill>
                  <a:srgbClr val="3A3630"/>
                </a:solidFill>
                <a:latin typeface="Source Sans Pro" pitchFamily="1" charset="0"/>
                <a:ea typeface="Source Sans Pro" pitchFamily="1" charset="0"/>
                <a:cs typeface="Source Sans Pro" pitchFamily="1" charset="0"/>
              </a:rPr>
              <a:t>Четкое планирование, подготовка материалов, эффективный контроль, фокус на результатах.</a:t>
            </a:r>
            <a:endParaRPr lang="en-us" sz="171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2024-05-20T18:42:19Z</dcterms:created>
  <dcterms:modified xsi:type="dcterms:W3CDTF">2024-05-20T22:42:03Z</dcterms:modified>
</cp:coreProperties>
</file>