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5414" val="1068" rev64="64" revOS="3"/>
      <pr:smFileRevision xmlns:pr="smNativeData" xmlns="smNativeData" dt="1716245414" val="0"/>
      <pr:guideOptions xmlns:pr="smNativeData" xmlns="smNativeData" dt="171624541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9E23500-4ED4-B7C3-9A5A-B8967B146CED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3E/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29A9D3A-74FF-CF6B-B122-823ED36C47D7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419BAA3-ED99-4C4C-D7A1-1B19F4EF214E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EY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h7L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BL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3426673-3DBE-1790-F0FA-CBC528B4069E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3E2BF3A-749E-B749-D05A-821CF11426D7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4228727-69B9-7771-F79A-9F24C9D401CA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A0F85D5-9BF7-5A73-B9B7-6D26CBF94F38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745E26F-21AA-1014-E4FD-D741ACB31282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2EDFD95-DBAF-B80B-E155-2D5EB31B1778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DC42789-C780-91D1-CE7C-318469323864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A2BD32B-65C7-7E25-8993-93709DDD7FC6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tN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tN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6D77F7A-34FB-8289-B56F-C2DC31214397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gD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AgAAKUDAAAGVQAAbQ8AAAAAAAAmAAAACAAAAP//////////"/>
              </a:ext>
            </a:extLst>
          </p:cNvSpPr>
          <p:nvPr/>
        </p:nvSpPr>
        <p:spPr>
          <a:xfrm>
            <a:off x="1346200" y="592455"/>
            <a:ext cx="12475210" cy="1915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 spc="-39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Практическая работа №13</a:t>
            </a:r>
            <a:endParaRPr lang="en-us" sz="6035" cap="none" spc="-39">
              <a:solidFill>
                <a:srgbClr val="FA95AF"/>
              </a:solidFill>
              <a:latin typeface="Anton" pitchFamily="0" charset="0"/>
              <a:ea typeface="Anton" pitchFamily="0" charset="0"/>
              <a:cs typeface="Anton" pitchFamily="0" charset="0"/>
            </a:endParaRPr>
          </a:p>
          <a:p>
            <a:pPr marL="0" indent="0">
              <a:lnSpc>
                <a:spcPts val="7545"/>
              </a:lnSpc>
              <a:buNone/>
            </a:pPr>
            <a:r>
              <a:rPr lang="en-us" sz="6035" cap="none" spc="-39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Тема: «Формальные инспекции»</a:t>
            </a:r>
            <a:endParaRPr lang="en-us" sz="6035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EIAAGckAAAHVQAA+iwAAAAAAAAmAAAACAAAAP//////////"/>
              </a:ext>
            </a:extLst>
          </p:cNvSpPr>
          <p:nvPr/>
        </p:nvSpPr>
        <p:spPr>
          <a:xfrm>
            <a:off x="10843260" y="5917565"/>
            <a:ext cx="2978785" cy="1393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795"/>
              </a:lnSpc>
              <a:buNone/>
              <a:defRPr lang="en-us" cap="none" spc="-7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defRPr>
            </a:pPr>
            <a:r>
              <a:t>Выполнила</a:t>
            </a:r>
          </a:p>
          <a:p>
            <a:pPr marL="0" indent="0" algn="r">
              <a:lnSpc>
                <a:spcPts val="2795"/>
              </a:lnSpc>
              <a:buNone/>
              <a:defRPr lang="en-us" cap="none" spc="-7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defRPr>
            </a:pPr>
            <a:r>
              <a:t>студентка группы 3ИСП-2</a:t>
            </a:r>
          </a:p>
          <a:p>
            <a:pPr marL="0" indent="0" algn="r">
              <a:lnSpc>
                <a:spcPts val="2795"/>
              </a:lnSpc>
              <a:buNone/>
              <a:defRPr lang="en-us" cap="none" spc="-7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defRPr>
            </a:pPr>
            <a:r>
              <a:t>Семиволос Д.А.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ptN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UIAADYEgAA7TMAAPYv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34135" y="3063240"/>
            <a:ext cx="7106920" cy="47332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ZIY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iw+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xUAAC0XAABVRAAAcxsAAAAgAAAmAAAACAAAAP//////////"/>
              </a:ext>
            </a:extLst>
          </p:cNvSpPr>
          <p:nvPr/>
        </p:nvSpPr>
        <p:spPr>
          <a:xfrm>
            <a:off x="3522345" y="3767455"/>
            <a:ext cx="758571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465"/>
              </a:lnSpc>
              <a:buNone/>
              <a:defRPr sz="6400" cap="none"/>
            </a:pPr>
            <a:r>
              <a:rPr lang="en-us" cap="none" spc="-41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Спасибо за внимание!</a:t>
            </a:r>
            <a:endParaRPr lang="en-us" cap="none" spc="-41">
              <a:solidFill>
                <a:srgbClr val="FA95AF"/>
              </a:solidFill>
              <a:latin typeface="Anton" pitchFamily="0" charset="0"/>
              <a:ea typeface="Anton" pitchFamily="0" charset="0"/>
              <a:cs typeface="Anton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Mg8e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qn/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PsJAADgVAAAqhsAABAAAAAmAAAACAAAAP//////////"/>
              </a:ext>
            </a:extLst>
          </p:cNvSpPr>
          <p:nvPr/>
        </p:nvSpPr>
        <p:spPr>
          <a:xfrm>
            <a:off x="6319520" y="1622425"/>
            <a:ext cx="7477760" cy="2874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 spc="-39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Введение в формальные инспекции</a:t>
            </a:r>
            <a:endParaRPr lang="en-us" sz="603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HA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LcdAADgVAAApSgAABAAAAAmAAAACAAAAP//////////"/>
              </a:ext>
            </a:extLst>
          </p:cNvSpPr>
          <p:nvPr/>
        </p:nvSpPr>
        <p:spPr>
          <a:xfrm>
            <a:off x="6319520" y="4830445"/>
            <a:ext cx="74777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Формальные инспекции - это структурированный процесс тщательной проверки программного обеспечения, направленный на выявление и устранение дефектов на ранних стадиях разработки. Этот метод экспертных исследований позволяет повысить качество кода, сократить затраты и ускорить разработку.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C4IAADgVAAAuRAAABAAAAAmAAAACAAAAP//////////"/>
              </a:ext>
            </a:extLst>
          </p:cNvSpPr>
          <p:nvPr/>
        </p:nvSpPr>
        <p:spPr>
          <a:xfrm>
            <a:off x="4490720" y="132969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Цели и преимущества формальных инспекций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ptNLZhMAAAAlAAAAZQAAAA0AAAAAkAAAAEgAAACQAAAASAAAAAAAAAAAAAAAAAAAAAEAAABQAAAAh+EjYkokw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w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oBsAAMUSAACRNwAABR8AABAAAAAmAAAACAAAAP//////////"/>
              </a:ext>
            </a:extLst>
          </p:cNvSpPr>
          <p:nvPr/>
        </p:nvSpPr>
        <p:spPr>
          <a:xfrm>
            <a:off x="4490720" y="3051175"/>
            <a:ext cx="4542155" cy="1991360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s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CMUAAAULgAARhYAABAgAAAmAAAACAAAAP//////////"/>
              </a:ext>
            </a:extLst>
          </p:cNvSpPr>
          <p:nvPr/>
        </p:nvSpPr>
        <p:spPr>
          <a:xfrm>
            <a:off x="4712970" y="327342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Повышение качества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M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BgXAAAzNgAApx0AABAAAAAmAAAACAAAAP//////////"/>
              </a:ext>
            </a:extLst>
          </p:cNvSpPr>
          <p:nvPr/>
        </p:nvSpPr>
        <p:spPr>
          <a:xfrm>
            <a:off x="4712970" y="3754120"/>
            <a:ext cx="40976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Формальные инспекции выявляют дефекты на ранних этапах, когда их легче и дешевле исправить.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ptNLZhMAAAAlAAAAZQAAAA0AAAAAkAAAAEgAAACQAAAASAAAAAAAAAAAAAAAAAAAAAEAAABQAAAAh+EjYkokw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w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7zgAAMUSAADgVAAABR8AABAAAAAmAAAACAAAAP//////////"/>
              </a:ext>
            </a:extLst>
          </p:cNvSpPr>
          <p:nvPr/>
        </p:nvSpPr>
        <p:spPr>
          <a:xfrm>
            <a:off x="9255125" y="3051175"/>
            <a:ext cx="4542155" cy="1991360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Aou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ToAACMUAAB/UgAARhYAABAgAAAmAAAACAAAAP//////////"/>
              </a:ext>
            </a:extLst>
          </p:cNvSpPr>
          <p:nvPr/>
        </p:nvSpPr>
        <p:spPr>
          <a:xfrm>
            <a:off x="9477375" y="3273425"/>
            <a:ext cx="39331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Экономия времени и ресурсов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oX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ToAABgXAACCUwAApx0AABAAAAAmAAAACAAAAP//////////"/>
              </a:ext>
            </a:extLst>
          </p:cNvSpPr>
          <p:nvPr/>
        </p:nvSpPr>
        <p:spPr>
          <a:xfrm>
            <a:off x="9477375" y="3754120"/>
            <a:ext cx="40976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Они помогают сократить трудозатраты на устранение ошибок на поздних стадиях разработки.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ptNLZhMAAAAlAAAAZQAAAA0AAAAAkAAAAEgAAACQAAAASAAAAAAAAAAAAAAAAAAAAAEAAABQAAAAkgVM4NbdxD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1K76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oBsAAGMgAADgVAAAcioAABAAAAAmAAAACAAAAP//////////"/>
              </a:ext>
            </a:extLst>
          </p:cNvSpPr>
          <p:nvPr/>
        </p:nvSpPr>
        <p:spPr>
          <a:xfrm>
            <a:off x="4490720" y="5264785"/>
            <a:ext cx="9306560" cy="1635125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FFK1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MEhAADyLwAA4yMAABAgAAAmAAAACAAAAP//////////"/>
              </a:ext>
            </a:extLst>
          </p:cNvSpPr>
          <p:nvPr/>
        </p:nvSpPr>
        <p:spPr>
          <a:xfrm>
            <a:off x="4712970" y="5487035"/>
            <a:ext cx="308102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Знание лучших практик</a:t>
            </a:r>
            <a:endParaRPr lang="en-us" sz="2185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nTa0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hwAALUkAACCUwAAFCkAABAAAAAmAAAACAAAAP//////////"/>
              </a:ext>
            </a:extLst>
          </p:cNvSpPr>
          <p:nvPr/>
        </p:nvSpPr>
        <p:spPr>
          <a:xfrm>
            <a:off x="4712970" y="5967095"/>
            <a:ext cx="88620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Участие в инспекциях позволяет разработчикам обучаться друг у друга и перенимать опыт.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CB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AIEAAB3TQAAjQwAABAAAAAmAAAACAAAAP//////////"/>
              </a:ext>
            </a:extLst>
          </p:cNvSpPr>
          <p:nvPr/>
        </p:nvSpPr>
        <p:spPr>
          <a:xfrm>
            <a:off x="2037715" y="65151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Основные этапы процесса формальной инспекции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kx8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ZAE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x87AP///wEAAAAAAAAAAAAAAAAAAAAAAAAAAAAAAAAAAAAAAAAAAAAAAAB/f38A5+bmA8zMzADAwP8Af39/AAAAAAAAAAAAAAAAAAAAAAAAAAAAIQAAABgAAAAUAAAAiQwAAPMeAAB3TQAAOR8AABAAAAAmAAAACAAAAP//////////"/>
              </a:ext>
            </a:extLst>
          </p:cNvSpPr>
          <p:nvPr/>
        </p:nvSpPr>
        <p:spPr>
          <a:xfrm>
            <a:off x="2037715" y="5031105"/>
            <a:ext cx="10554970" cy="44450"/>
          </a:xfrm>
          <a:prstGeom prst="rect">
            <a:avLst/>
          </a:prstGeom>
          <a:solidFill>
            <a:srgbClr val="931F3B"/>
          </a:solidFill>
          <a:ln>
            <a:noFill/>
          </a:ln>
          <a:effectLst/>
        </p:spPr>
      </p:sp>
      <p:sp>
        <p:nvSpPr>
          <p:cNvPr id="6" name="Shape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kx8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x87AP///wEAAAAAAAAAAAAAAAAAAAAAAAAAAAAAAAAAAAAAAAAAAAAAAAB/f38A5+bmA8zMzADAwP8Af39/AAAAAAAAAAAAAAAAAAAAAAAAAAAAIQAAABgAAAAUAAAA+hgAACsaAABAGQAA8x4AABAAAAAmAAAACAAAAP//////////"/>
              </a:ext>
            </a:extLst>
          </p:cNvSpPr>
          <p:nvPr/>
        </p:nvSpPr>
        <p:spPr>
          <a:xfrm>
            <a:off x="4060190" y="4253865"/>
            <a:ext cx="44450" cy="777240"/>
          </a:xfrm>
          <a:prstGeom prst="rect">
            <a:avLst/>
          </a:prstGeom>
          <a:solidFill>
            <a:srgbClr val="931F3B"/>
          </a:solidFill>
          <a:ln>
            <a:noFill/>
          </a:ln>
          <a:effectLst/>
        </p:spPr>
      </p:sp>
      <p:sp>
        <p:nvSpPr>
          <p:cNvPr id="7" name="Shape 5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SD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kxcAAGodAACmGgAAfSAAABAAAAAmAAAACAAAAP//////////"/>
              </a:ext>
            </a:extLst>
          </p:cNvSpPr>
          <p:nvPr/>
        </p:nvSpPr>
        <p:spPr>
          <a:xfrm>
            <a:off x="3832225" y="478155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hgAAKsdAABsGQAAOyAAABAgAAAmAAAACAAAAP//////////"/>
              </a:ext>
            </a:extLst>
          </p:cNvSpPr>
          <p:nvPr/>
        </p:nvSpPr>
        <p:spPr>
          <a:xfrm>
            <a:off x="4032250" y="4822825"/>
            <a:ext cx="10033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1</a:t>
            </a:r>
            <a:endParaRPr lang="en-us" sz="2620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9Ik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hAAAHkRAACoIQAAnBMAABAgAAAmAAAACAAAAP//////////"/>
              </a:ext>
            </a:extLst>
          </p:cNvSpPr>
          <p:nvPr/>
        </p:nvSpPr>
        <p:spPr>
          <a:xfrm>
            <a:off x="2693670" y="284035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RgN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G0UAABSJAAAzRgAABAAAAAmAAAACAAAAP//////////"/>
              </a:ext>
            </a:extLst>
          </p:cNvSpPr>
          <p:nvPr/>
        </p:nvSpPr>
        <p:spPr>
          <a:xfrm>
            <a:off x="2259965" y="3320415"/>
            <a:ext cx="36442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Определение целей, участников, графика и ресурсов инспекции.</a:t>
            </a:r>
            <a:endParaRPr lang="en-us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kx8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x87AP///wEAAAAAAAAAAAAAAAAAAAAAAAAAAAAAAAAAAAAAAAAAAAAAAAB/f38A5+bmA8zMzADAwP8Af39/AAAAAAAAAAAAAAAAAAAAAAAAAAAAIQAAABgAAAAUAAAAPCYAAPMeAACCJgAAvCMAABAAAAAmAAAACAAAAP//////////"/>
              </a:ext>
            </a:extLst>
          </p:cNvSpPr>
          <p:nvPr/>
        </p:nvSpPr>
        <p:spPr>
          <a:xfrm>
            <a:off x="6215380" y="5031105"/>
            <a:ext cx="44450" cy="777875"/>
          </a:xfrm>
          <a:prstGeom prst="rect">
            <a:avLst/>
          </a:prstGeom>
          <a:solidFill>
            <a:srgbClr val="931F3B"/>
          </a:solidFill>
          <a:ln>
            <a:noFill/>
          </a:ln>
          <a:effectLst/>
        </p:spPr>
      </p:sp>
      <p:sp>
        <p:nvSpPr>
          <p:cNvPr id="12" name="Shape 10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1SQAAGodAADoJwAAfSAAABAAAAAmAAAACAAAAP//////////"/>
              </a:ext>
            </a:extLst>
          </p:cNvSpPr>
          <p:nvPr/>
        </p:nvSpPr>
        <p:spPr>
          <a:xfrm>
            <a:off x="5987415" y="478155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3" name="Text 1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SUAAKsdAADZJgAAOyAAABAgAAAmAAAACAAAAP//////////"/>
              </a:ext>
            </a:extLst>
          </p:cNvSpPr>
          <p:nvPr/>
        </p:nvSpPr>
        <p:spPr>
          <a:xfrm>
            <a:off x="6160135" y="4822825"/>
            <a:ext cx="15494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2</a:t>
            </a:r>
            <a:endParaRPr lang="en-us" sz="2620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1B0AABolAADqLgAAPScAABAgAAAmAAAACAAAAP//////////"/>
              </a:ext>
            </a:extLst>
          </p:cNvSpPr>
          <p:nvPr/>
        </p:nvSpPr>
        <p:spPr>
          <a:xfrm>
            <a:off x="4848860" y="603123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Подготовка</a:t>
            </a:r>
            <a:endParaRPr lang="en-us" sz="2185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y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RsAAA8oAACUMQAAni4AABAAAAAmAAAACAAAAP//////////"/>
              </a:ext>
            </a:extLst>
          </p:cNvSpPr>
          <p:nvPr/>
        </p:nvSpPr>
        <p:spPr>
          <a:xfrm>
            <a:off x="4415155" y="6511925"/>
            <a:ext cx="364426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Сбор и распространение материалов, которые будут проверяться.</a:t>
            </a:r>
            <a:endParaRPr lang="en-us" cap="none"/>
          </a:p>
        </p:txBody>
      </p:sp>
      <p:sp>
        <p:nvSpPr>
          <p:cNvPr id="16" name="Shape 1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kx8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uLV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x87AP///wEAAAAAAAAAAAAAAAAAAAAAAAAAAAAAAAAAAAAAAAAAAAAAAAB/f38A5+bmA8zMzADAwP8Af39/AAAAAAAAAAAAAAAAAAAAAAAAAAAAIQAAABgAAAAUAAAAfjMAACsaAADEMwAA8x4AABAAAAAmAAAACAAAAP//////////"/>
              </a:ext>
            </a:extLst>
          </p:cNvSpPr>
          <p:nvPr/>
        </p:nvSpPr>
        <p:spPr>
          <a:xfrm>
            <a:off x="8370570" y="4253865"/>
            <a:ext cx="44450" cy="777240"/>
          </a:xfrm>
          <a:prstGeom prst="rect">
            <a:avLst/>
          </a:prstGeom>
          <a:solidFill>
            <a:srgbClr val="931F3B"/>
          </a:solidFill>
          <a:ln>
            <a:noFill/>
          </a:ln>
          <a:effectLst/>
        </p:spPr>
      </p:sp>
      <p:sp>
        <p:nvSpPr>
          <p:cNvPr id="17" name="Shape 15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FzIAAGodAAArNQAAfSAAABAAAAAmAAAACAAAAP//////////"/>
              </a:ext>
            </a:extLst>
          </p:cNvSpPr>
          <p:nvPr/>
        </p:nvSpPr>
        <p:spPr>
          <a:xfrm>
            <a:off x="8142605" y="478155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52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zMAAKsdAAAbNAAAOyAAABAgAAAmAAAACAAAAP//////////"/>
              </a:ext>
            </a:extLst>
          </p:cNvSpPr>
          <p:nvPr/>
        </p:nvSpPr>
        <p:spPr>
          <a:xfrm>
            <a:off x="8315325" y="4822825"/>
            <a:ext cx="15494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3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M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isAAEkPAAAsPAAAbBEAABAgAAAmAAAACAAAAP//////////"/>
              </a:ext>
            </a:extLst>
          </p:cNvSpPr>
          <p:nvPr/>
        </p:nvSpPr>
        <p:spPr>
          <a:xfrm>
            <a:off x="7004050" y="248475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Инспекция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JBb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CgAAD4SAADWPgAAzRgAABAAAAAmAAAACAAAAP//////////"/>
              </a:ext>
            </a:extLst>
          </p:cNvSpPr>
          <p:nvPr/>
        </p:nvSpPr>
        <p:spPr>
          <a:xfrm>
            <a:off x="6570980" y="2965450"/>
            <a:ext cx="364363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Совместный анализ документации или кода с целью обнаружения дефектов.</a:t>
            </a:r>
            <a:endParaRPr lang="en-us" cap="none"/>
          </a:p>
        </p:txBody>
      </p:sp>
      <p:sp>
        <p:nvSpPr>
          <p:cNvPr id="21" name="Shape 19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kx8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x87AP///wEAAAAAAAAAAAAAAAAAAAAAAAAAAAAAAAAAAAAAAAAAAAAAAAB/f38A5+bmA8zMzADAwP8Af39/AAAAAAAAAAAAAAAAAAAAAAAAAAAAIQAAABgAAAAUAAAAwEAAAPMeAAAGQQAAvCMAABAAAAAmAAAACAAAAP//////////"/>
              </a:ext>
            </a:extLst>
          </p:cNvSpPr>
          <p:nvPr/>
        </p:nvSpPr>
        <p:spPr>
          <a:xfrm>
            <a:off x="10525760" y="5031105"/>
            <a:ext cx="44450" cy="777875"/>
          </a:xfrm>
          <a:prstGeom prst="rect">
            <a:avLst/>
          </a:prstGeom>
          <a:solidFill>
            <a:srgbClr val="931F3B"/>
          </a:solidFill>
          <a:ln>
            <a:noFill/>
          </a:ln>
          <a:effectLst/>
        </p:spPr>
      </p:sp>
      <p:sp>
        <p:nvSpPr>
          <p:cNvPr id="22" name="Shape 20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wI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Wj8AAGodAABtQgAAfSAAABAAAAAmAAAACAAAAP//////////"/>
              </a:ext>
            </a:extLst>
          </p:cNvSpPr>
          <p:nvPr/>
        </p:nvSpPr>
        <p:spPr>
          <a:xfrm>
            <a:off x="10298430" y="478155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23" name="Text 2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Zhb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UAAAKsdAABdQQAAOyAAABAgAAAmAAAACAAAAP//////////"/>
              </a:ext>
            </a:extLst>
          </p:cNvSpPr>
          <p:nvPr/>
        </p:nvSpPr>
        <p:spPr>
          <a:xfrm>
            <a:off x="10470515" y="4822825"/>
            <a:ext cx="15494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4</a:t>
            </a:r>
            <a:endParaRPr lang="en-us" sz="2620" cap="none"/>
          </a:p>
        </p:txBody>
      </p:sp>
      <p:sp>
        <p:nvSpPr>
          <p:cNvPr id="24" name="Text 2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DgAABolAABuSQAAPScAABAgAAAmAAAACAAAAP//////////"/>
              </a:ext>
            </a:extLst>
          </p:cNvSpPr>
          <p:nvPr/>
        </p:nvSpPr>
        <p:spPr>
          <a:xfrm>
            <a:off x="9159240" y="603123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Отчёт</a:t>
            </a:r>
            <a:endParaRPr lang="en-us" sz="2185" cap="none"/>
          </a:p>
        </p:txBody>
      </p:sp>
      <p:sp>
        <p:nvSpPr>
          <p:cNvPr id="25" name="Text 2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JvZH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jUAAA8oAAAZTAAAni4AABAAAAAmAAAACAAAAP//////////"/>
              </a:ext>
            </a:extLst>
          </p:cNvSpPr>
          <p:nvPr/>
        </p:nvSpPr>
        <p:spPr>
          <a:xfrm>
            <a:off x="8726170" y="6511925"/>
            <a:ext cx="364426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Фиксирование результатов, классификация дефектов и планирование исправлений.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w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LANAAB3TQAAOxYAABAAAAAmAAAACAAAAP//////////"/>
              </a:ext>
            </a:extLst>
          </p:cNvSpPr>
          <p:nvPr/>
        </p:nvSpPr>
        <p:spPr>
          <a:xfrm>
            <a:off x="2037715" y="222504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Роли и ответственности участников инспекции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KYZAACfHQAAyBsAABAgAAAmAAAACAAAAP//////////"/>
              </a:ext>
            </a:extLst>
          </p:cNvSpPr>
          <p:nvPr/>
        </p:nvSpPr>
        <p:spPr>
          <a:xfrm>
            <a:off x="2037715" y="41694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Модератор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YdAAD0HwAAtSMAABAAAAAmAAAACAAAAP//////////"/>
              </a:ext>
            </a:extLst>
          </p:cNvSpPr>
          <p:nvPr/>
        </p:nvSpPr>
        <p:spPr>
          <a:xfrm>
            <a:off x="2037715" y="4738370"/>
            <a:ext cx="31565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Отвечает за планирование, проведение и документирование инспекции.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KYZAABsNAAAyBsAABAgAAAmAAAACAAAAP//////////"/>
              </a:ext>
            </a:extLst>
          </p:cNvSpPr>
          <p:nvPr/>
        </p:nvSpPr>
        <p:spPr>
          <a:xfrm>
            <a:off x="5744210" y="41694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Автор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CYdAADANgAAtSMAABAAAAAmAAAACAAAAP//////////"/>
              </a:ext>
            </a:extLst>
          </p:cNvSpPr>
          <p:nvPr/>
        </p:nvSpPr>
        <p:spPr>
          <a:xfrm>
            <a:off x="5744210" y="4738370"/>
            <a:ext cx="31559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Предоставляет материалы для инспекции и отвечает на вопросы участников.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KYZAAA4SwAAyBsAABAgAAAmAAAACAAAAP//////////"/>
              </a:ext>
            </a:extLst>
          </p:cNvSpPr>
          <p:nvPr/>
        </p:nvSpPr>
        <p:spPr>
          <a:xfrm>
            <a:off x="9450070" y="41694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Инспекторы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CYdAACMTQAAtSMAABAAAAAmAAAACAAAAP//////////"/>
              </a:ext>
            </a:extLst>
          </p:cNvSpPr>
          <p:nvPr/>
        </p:nvSpPr>
        <p:spPr>
          <a:xfrm>
            <a:off x="9450070" y="4738370"/>
            <a:ext cx="31559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Проводят тщательный анализ материалов и выявляют дефекты.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+/d9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++j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AKAAB3TQAAqxIAABAAAAAmAAAACAAAAP//////////"/>
              </a:ext>
            </a:extLst>
          </p:cNvSpPr>
          <p:nvPr/>
        </p:nvSpPr>
        <p:spPr>
          <a:xfrm>
            <a:off x="2037715" y="164592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Техники проведения формальных инспекций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2z/b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iQwAAHgWAACdDwAAjBkAABAAAAAmAAAACAAAAP//////////"/>
              </a:ext>
            </a:extLst>
          </p:cNvSpPr>
          <p:nvPr/>
        </p:nvSpPr>
        <p:spPr>
          <a:xfrm>
            <a:off x="2037715" y="3652520"/>
            <a:ext cx="500380" cy="500380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7Fl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A0AALoWAABiDgAAShkAABAgAAAmAAAACAAAAP//////////"/>
              </a:ext>
            </a:extLst>
          </p:cNvSpPr>
          <p:nvPr/>
        </p:nvSpPr>
        <p:spPr>
          <a:xfrm>
            <a:off x="2237740" y="3694430"/>
            <a:ext cx="10033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EiR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PEWAAARIgAAExkAABAgAAAmAAAACAAAAP//////////"/>
              </a:ext>
            </a:extLst>
          </p:cNvSpPr>
          <p:nvPr/>
        </p:nvSpPr>
        <p:spPr>
          <a:xfrm>
            <a:off x="2760345" y="372935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Пошаговый обзор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Wad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OUZAABRLAAARB4AABAAAAAmAAAACAAAAP//////////"/>
              </a:ext>
            </a:extLst>
          </p:cNvSpPr>
          <p:nvPr/>
        </p:nvSpPr>
        <p:spPr>
          <a:xfrm>
            <a:off x="2760345" y="4209415"/>
            <a:ext cx="444373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Последовательный анализ материалов с обсуждением каждого элемента.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8I/4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ry0AAHgWAADCMAAAjBkAABAAAAAmAAAACAAAAP//////////"/>
              </a:ext>
            </a:extLst>
          </p:cNvSpPr>
          <p:nvPr/>
        </p:nvSpPr>
        <p:spPr>
          <a:xfrm>
            <a:off x="7426325" y="3652520"/>
            <a:ext cx="499745" cy="500380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eiP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4AALoWAACyLwAAShkAABAgAAAmAAAACAAAAP//////////"/>
              </a:ext>
            </a:extLst>
          </p:cNvSpPr>
          <p:nvPr/>
        </p:nvSpPr>
        <p:spPr>
          <a:xfrm>
            <a:off x="7599045" y="3694430"/>
            <a:ext cx="15430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PEWAADtRgAAExkAABAgAAAmAAAACAAAAP//////////"/>
              </a:ext>
            </a:extLst>
          </p:cNvSpPr>
          <p:nvPr/>
        </p:nvSpPr>
        <p:spPr>
          <a:xfrm>
            <a:off x="8148320" y="3729355"/>
            <a:ext cx="338137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Проверка на соответствие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OUZAAB3TQAARB4AABAAAAAmAAAACAAAAP//////////"/>
              </a:ext>
            </a:extLst>
          </p:cNvSpPr>
          <p:nvPr/>
        </p:nvSpPr>
        <p:spPr>
          <a:xfrm>
            <a:off x="8148320" y="4209415"/>
            <a:ext cx="44443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Сравнение артефактов с установленными стандартами и требованиями.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iQwAALQgAACdDwAAxyMAABAAAAAmAAAACAAAAP//////////"/>
              </a:ext>
            </a:extLst>
          </p:cNvSpPr>
          <p:nvPr/>
        </p:nvSpPr>
        <p:spPr>
          <a:xfrm>
            <a:off x="2037715" y="5316220"/>
            <a:ext cx="500380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Q0AAPUgAACNDgAAhSMAABAgAAAmAAAACAAAAP//////////"/>
              </a:ext>
            </a:extLst>
          </p:cNvSpPr>
          <p:nvPr/>
        </p:nvSpPr>
        <p:spPr>
          <a:xfrm>
            <a:off x="2210435" y="5357495"/>
            <a:ext cx="15494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CwhAAARIgAATyMAABAgAAAmAAAACAAAAP//////////"/>
              </a:ext>
            </a:extLst>
          </p:cNvSpPr>
          <p:nvPr/>
        </p:nvSpPr>
        <p:spPr>
          <a:xfrm>
            <a:off x="2760345" y="539242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Мозговой штурм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CAkAABRLAAAgCgAABAAAAAmAAAACAAAAP//////////"/>
              </a:ext>
            </a:extLst>
          </p:cNvSpPr>
          <p:nvPr/>
        </p:nvSpPr>
        <p:spPr>
          <a:xfrm>
            <a:off x="2760345" y="5872480"/>
            <a:ext cx="444373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Генерация идей и решений для обнаруженных проблем.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ptNLZhMAAAAlAAAAZQAAAA0AAAAAkAAAAEgAAACQAAAASAAAAAAAAAAAAAAAAAAAAAEAAABQAAAAqcE0DB8R4T8AAAAAAADwv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XyL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ry0AALQgAADCMAAAxyMAABAAAAAmAAAACAAAAP//////////"/>
              </a:ext>
            </a:extLst>
          </p:cNvSpPr>
          <p:nvPr/>
        </p:nvSpPr>
        <p:spPr>
          <a:xfrm>
            <a:off x="7426325" y="5316220"/>
            <a:ext cx="499745" cy="499745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0h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4AAPUgAACyLwAAhSMAABAgAAAmAAAACAAAAP//////////"/>
              </a:ext>
            </a:extLst>
          </p:cNvSpPr>
          <p:nvPr/>
        </p:nvSpPr>
        <p:spPr>
          <a:xfrm>
            <a:off x="7599045" y="5357495"/>
            <a:ext cx="15430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HYf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whAAAlRgAATyMAABAgAAAmAAAACAAAAP//////////"/>
              </a:ext>
            </a:extLst>
          </p:cNvSpPr>
          <p:nvPr/>
        </p:nvSpPr>
        <p:spPr>
          <a:xfrm>
            <a:off x="8148320" y="5392420"/>
            <a:ext cx="325437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Классификация дефектов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AkAAB3TQAAgCgAABAAAAAmAAAACAAAAP//////////"/>
              </a:ext>
            </a:extLst>
          </p:cNvSpPr>
          <p:nvPr/>
        </p:nvSpPr>
        <p:spPr>
          <a:xfrm>
            <a:off x="8148320" y="5872480"/>
            <a:ext cx="44443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Оценка серьезности найденных ошибок и их приоритетность.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0KAAB3TQAA6BIAABAAAAAmAAAACAAAAP//////////"/>
              </a:ext>
            </a:extLst>
          </p:cNvSpPr>
          <p:nvPr/>
        </p:nvSpPr>
        <p:spPr>
          <a:xfrm>
            <a:off x="2037715" y="168465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Обнаружение и классификация дефектов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CkFQAA9A8AAA8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gTH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0aAAA7GwAAjxwAABAgAAAmAAAACAAAAP//////////"/>
              </a:ext>
            </a:extLst>
          </p:cNvSpPr>
          <p:nvPr/>
        </p:nvSpPr>
        <p:spPr>
          <a:xfrm>
            <a:off x="2037715" y="4295775"/>
            <a:ext cx="238887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Ошибки в коде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EdAAA7GwAAICYAABAAAAAmAAAACAAAAP//////////"/>
              </a:ext>
            </a:extLst>
          </p:cNvSpPr>
          <p:nvPr/>
        </p:nvSpPr>
        <p:spPr>
          <a:xfrm>
            <a:off x="2037715" y="4775835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Неправильная логика, синтаксические ошибки, некорректные вычисления.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CkFQAAsyAAAA8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0bS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G0aAAD6KwAAsh4AABAAAAAmAAAACAAAAP//////////"/>
              </a:ext>
            </a:extLst>
          </p:cNvSpPr>
          <p:nvPr/>
        </p:nvSpPr>
        <p:spPr>
          <a:xfrm>
            <a:off x="4759960" y="4295775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Ошибки в документации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RN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IQfAAD6KwAAQygAABAAAAAmAAAACAAAAP//////////"/>
              </a:ext>
            </a:extLst>
          </p:cNvSpPr>
          <p:nvPr/>
        </p:nvSpPr>
        <p:spPr>
          <a:xfrm>
            <a:off x="4759960" y="512318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Неточности, неполнота, несоответствие требованиям.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CkFQAAcTEAAA8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bm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G0aAAC4PAAAsh4AABAAAAAmAAAACAAAAP//////////"/>
              </a:ext>
            </a:extLst>
          </p:cNvSpPr>
          <p:nvPr/>
        </p:nvSpPr>
        <p:spPr>
          <a:xfrm>
            <a:off x="7481570" y="4295775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Ошибки в дизайне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IQfAAC4PAAAQygAABAAAAAmAAAACAAAAP//////////"/>
              </a:ext>
            </a:extLst>
          </p:cNvSpPr>
          <p:nvPr/>
        </p:nvSpPr>
        <p:spPr>
          <a:xfrm>
            <a:off x="7481570" y="512318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Неэффективные или неподходящие архитектурные решения.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CkFQAAL0IAAA8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203815" y="3517900"/>
            <a:ext cx="554990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o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G0aAAB3TQAAsh4AABAAAAAmAAAACAAAAP//////////"/>
              </a:ext>
            </a:extLst>
          </p:cNvSpPr>
          <p:nvPr/>
        </p:nvSpPr>
        <p:spPr>
          <a:xfrm>
            <a:off x="10203815" y="4295775"/>
            <a:ext cx="23888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Ошибки в тестировании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7l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IQfAAB3TQAAEyYAABAAAAAmAAAACAAAAP//////////"/>
              </a:ext>
            </a:extLst>
          </p:cNvSpPr>
          <p:nvPr/>
        </p:nvSpPr>
        <p:spPr>
          <a:xfrm>
            <a:off x="10203815" y="5123180"/>
            <a:ext cx="238887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Недостаточный охват тестов, ошибки в тестовых сценариях.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EFAAB3TQAADA4AABAAAAAmAAAACAAAAP//////////"/>
              </a:ext>
            </a:extLst>
          </p:cNvSpPr>
          <p:nvPr/>
        </p:nvSpPr>
        <p:spPr>
          <a:xfrm>
            <a:off x="2037715" y="89471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Измерение эффективности формальных инспекций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iQwAAMgQAAB3TQAAsxQAABAAAAAmAAAACAAAAP//////////"/>
              </a:ext>
            </a:extLst>
          </p:cNvSpPr>
          <p:nvPr/>
        </p:nvSpPr>
        <p:spPr>
          <a:xfrm>
            <a:off x="2037715" y="2727960"/>
            <a:ext cx="10554970" cy="636905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yM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KURAACcKwAA1RMAABAgAAAmAAAACAAAAP//////////"/>
              </a:ext>
            </a:extLst>
          </p:cNvSpPr>
          <p:nvPr/>
        </p:nvSpPr>
        <p:spPr>
          <a:xfrm>
            <a:off x="2259965" y="2868295"/>
            <a:ext cx="48291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Показатель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KURAAAZTAAA1RMAABAgAAAmAAAACAAAAP//////////"/>
              </a:ext>
            </a:extLst>
          </p:cNvSpPr>
          <p:nvPr/>
        </p:nvSpPr>
        <p:spPr>
          <a:xfrm>
            <a:off x="7541260" y="2868295"/>
            <a:ext cx="48291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Описание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JEVAACcKwAAwBcAABAgAAAmAAAACAAAAP//////////"/>
              </a:ext>
            </a:extLst>
          </p:cNvSpPr>
          <p:nvPr/>
        </p:nvSpPr>
        <p:spPr>
          <a:xfrm>
            <a:off x="2259965" y="3505835"/>
            <a:ext cx="482917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Коэффициент обнаружения дефектов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JEVAAAZTAAA8BkAABAAAAAmAAAACAAAAP//////////"/>
              </a:ext>
            </a:extLst>
          </p:cNvSpPr>
          <p:nvPr/>
        </p:nvSpPr>
        <p:spPr>
          <a:xfrm>
            <a:off x="7541260" y="3505835"/>
            <a:ext cx="482917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Доля дефектов, выявленных во время инспекции</a:t>
            </a:r>
            <a:endParaRPr lang="en-us" cap="none"/>
          </a:p>
        </p:txBody>
      </p:sp>
      <p:sp>
        <p:nvSpPr>
          <p:cNvPr id="10" name="Shape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iQwAAM4aAAB3TQAA6SAAABAAAAAmAAAACAAAAP//////////"/>
              </a:ext>
            </a:extLst>
          </p:cNvSpPr>
          <p:nvPr/>
        </p:nvSpPr>
        <p:spPr>
          <a:xfrm>
            <a:off x="2037715" y="4357370"/>
            <a:ext cx="10554970" cy="992505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1" name="Text 9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KwbAACcKwAA2x0AABAgAAAmAAAACAAAAP//////////"/>
              </a:ext>
            </a:extLst>
          </p:cNvSpPr>
          <p:nvPr/>
        </p:nvSpPr>
        <p:spPr>
          <a:xfrm>
            <a:off x="2259965" y="4498340"/>
            <a:ext cx="482917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Плотность дефектов</a:t>
            </a:r>
            <a:endParaRPr lang="en-us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KwbAAAZTAAACyAAABAAAAAmAAAACAAAAP//////////"/>
              </a:ext>
            </a:extLst>
          </p:cNvSpPr>
          <p:nvPr/>
        </p:nvSpPr>
        <p:spPr>
          <a:xfrm>
            <a:off x="7541260" y="4498340"/>
            <a:ext cx="482917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Количество дефектов на единицу объема кода или документации</a:t>
            </a:r>
            <a:endParaRPr lang="en-us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MchAACcKwAA9iMAABAgAAAmAAAACAAAAP//////////"/>
              </a:ext>
            </a:extLst>
          </p:cNvSpPr>
          <p:nvPr/>
        </p:nvSpPr>
        <p:spPr>
          <a:xfrm>
            <a:off x="2259965" y="5490845"/>
            <a:ext cx="482917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Время на устранение дефектов</a:t>
            </a:r>
            <a:endParaRPr lang="en-us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MchAAAZTAAAJiYAABAAAAAmAAAACAAAAP//////////"/>
              </a:ext>
            </a:extLst>
          </p:cNvSpPr>
          <p:nvPr/>
        </p:nvSpPr>
        <p:spPr>
          <a:xfrm>
            <a:off x="7541260" y="5490845"/>
            <a:ext cx="482917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Временные затраты на исправление обнаруженных проблем</a:t>
            </a:r>
            <a:endParaRPr lang="en-us" cap="none"/>
          </a:p>
        </p:txBody>
      </p:sp>
      <p:sp>
        <p:nvSpPr>
          <p:cNvPr id="15" name="Shape 1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DQ0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Q0NAP///wEAAAAAAAAAAAAAAAAAAAAAAAAAAAAAAAAAAAAAAAAAAAAAAAB/f38A5+bmA8zMzADAwP8Af39/AAAAAAAAAAAAAAAAAAAAAAAAAAAAIQAAABgAAAAUAAAAiQwAAAQnAAB3TQAAHy0AABAAAAAmAAAACAAAAP//////////"/>
              </a:ext>
            </a:extLst>
          </p:cNvSpPr>
          <p:nvPr/>
        </p:nvSpPr>
        <p:spPr>
          <a:xfrm>
            <a:off x="2037715" y="6342380"/>
            <a:ext cx="10554970" cy="992505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</p:sp>
      <p:sp>
        <p:nvSpPr>
          <p:cNvPr id="16" name="Text 1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OInAACcKwAAESoAABAgAAAmAAAACAAAAP//////////"/>
              </a:ext>
            </a:extLst>
          </p:cNvSpPr>
          <p:nvPr/>
        </p:nvSpPr>
        <p:spPr>
          <a:xfrm>
            <a:off x="2259965" y="6483350"/>
            <a:ext cx="482917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Рентабельность инвестиций</a:t>
            </a:r>
            <a:endParaRPr lang="en-us" cap="none"/>
          </a:p>
        </p:txBody>
      </p:sp>
      <p:sp>
        <p:nvSpPr>
          <p:cNvPr id="17" name="Text 1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SE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InAAAZTAAAQSwAABAAAAAmAAAACAAAAP//////////"/>
              </a:ext>
            </a:extLst>
          </p:cNvSpPr>
          <p:nvPr/>
        </p:nvSpPr>
        <p:spPr>
          <a:xfrm>
            <a:off x="7541260" y="6483350"/>
            <a:ext cx="482917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Сравнение затрат на инспекции и сэкономленных ресурсов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EhI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hIS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EAAAAAAAAAHx8f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x8f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MAFAABKSgAABgoAABAgAAAmAAAACAAAAP//////////"/>
              </a:ext>
            </a:extLst>
          </p:cNvSpPr>
          <p:nvPr/>
        </p:nvSpPr>
        <p:spPr>
          <a:xfrm>
            <a:off x="4490720" y="934720"/>
            <a:ext cx="758571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Заключение и рекомендации</a:t>
            </a:r>
            <a:endParaRPr lang="en-us" sz="437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ASDAAAdiIAAAI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0" y="1962150"/>
            <a:ext cx="1111250" cy="177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HANAACZNQAAkw8AABAgAAAmAAAACAAAAP//////////"/>
              </a:ext>
            </a:extLst>
          </p:cNvSpPr>
          <p:nvPr/>
        </p:nvSpPr>
        <p:spPr>
          <a:xfrm>
            <a:off x="5935345" y="218440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Регулярность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GUQAADgVAAAlRIAABAgAAAmAAAACAAAAP//////////"/>
              </a:ext>
            </a:extLst>
          </p:cNvSpPr>
          <p:nvPr/>
        </p:nvSpPr>
        <p:spPr>
          <a:xfrm>
            <a:off x="5935345" y="266509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Рекомендуется проводить формальные инспекции на регулярной основе.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ACFwAAdiIAAPEh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0720" y="374015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zle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F8YAAClNQAAghoAABAgAAAmAAAACAAAAP//////////"/>
              </a:ext>
            </a:extLst>
          </p:cNvSpPr>
          <p:nvPr/>
        </p:nvSpPr>
        <p:spPr>
          <a:xfrm>
            <a:off x="5935345" y="3961765"/>
            <a:ext cx="278511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Вовлечение команды</a:t>
            </a:r>
            <a:endParaRPr lang="en-us" sz="218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xa/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FQbAADgVAAAhB0AABAgAAAmAAAACAAAAP//////////"/>
              </a:ext>
            </a:extLst>
          </p:cNvSpPr>
          <p:nvPr/>
        </p:nvSpPr>
        <p:spPr>
          <a:xfrm>
            <a:off x="5935345" y="4442460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Важно обеспечить активное участие и сотрудничество всех причастных.</a:t>
            </a:r>
            <a:endParaRPr lang="en-us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ptN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6cHI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AbAADxIQAAdiIAAOAs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90720" y="551751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EY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E8jAAAwQAAAcSUAABAgAAAmAAAACAAAAP//////////"/>
              </a:ext>
            </a:extLst>
          </p:cNvSpPr>
          <p:nvPr/>
        </p:nvSpPr>
        <p:spPr>
          <a:xfrm>
            <a:off x="5935345" y="5739765"/>
            <a:ext cx="449897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FA95AF"/>
                </a:solidFill>
                <a:latin typeface="Anton" pitchFamily="0" charset="0"/>
                <a:ea typeface="Anton" pitchFamily="0" charset="0"/>
                <a:cs typeface="Anton" pitchFamily="0" charset="0"/>
              </a:rPr>
              <a:t>Непрерывное совершенствование</a:t>
            </a:r>
            <a:endParaRPr lang="en-us" sz="218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ptN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leH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QAAEMmAADgVAAAoyoAABAAAAAmAAAACAAAAP//////////"/>
              </a:ext>
            </a:extLst>
          </p:cNvSpPr>
          <p:nvPr/>
        </p:nvSpPr>
        <p:spPr>
          <a:xfrm>
            <a:off x="5935345" y="6219825"/>
            <a:ext cx="786193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E0D6DE"/>
                </a:solidFill>
                <a:latin typeface="Fira Sans" pitchFamily="0" charset="0"/>
                <a:ea typeface="Fira Sans" pitchFamily="0" charset="0"/>
                <a:cs typeface="Fira Sans" pitchFamily="0" charset="0"/>
              </a:rPr>
              <a:t>Необходимо анализировать результаты и постоянно улучшать процесс инспекций.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2024-05-20T18:57:20Z</dcterms:created>
  <dcterms:modified xsi:type="dcterms:W3CDTF">2024-05-20T22:50:14Z</dcterms:modified>
</cp:coreProperties>
</file>