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64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5" r:id="rId15"/>
    <p:sldId id="263" r:id="rId16"/>
  </p:sldIdLst>
  <p:sldSz cx="14630400" cy="8229600"/>
  <p:notesSz cx="8229600" cy="14630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6245999" val="1068" rev64="64" revOS="3"/>
      <pr:smFileRevision xmlns:pr="smNativeData" xmlns="smNativeData" dt="1716245999" val="101"/>
      <pr:guideOptions xmlns:pr="smNativeData" xmlns="smNativeData" dt="1716245999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48" d="100"/>
          <a:sy n="48" d="100"/>
        </p:scale>
        <p:origin x="629" y="252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1" d="100"/>
        <a:sy n="11" d="100"/>
      </p:scale>
      <p:origin x="0" y="0"/>
    </p:cViewPr>
  </p:sorterViewPr>
  <p:notesViewPr>
    <p:cSldViewPr snapToGrid="0" snapToObjects="1">
      <p:cViewPr>
        <p:scale>
          <a:sx n="48" d="100"/>
          <a:sy n="48" d="100"/>
        </p:scale>
        <p:origin x="629" y="252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17A757E7-A9FA-F2A1-B41F-5FF41951420A}" type="datetime1">
              <a:t>7/23/19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79V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Cng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endParaRPr lang="en-us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en-us" cap="none"/>
              <a:t>Click to edit Master text styles</a:t>
            </a:r>
            <a:endParaRPr lang="en-us" cap="none"/>
          </a:p>
          <a:p>
            <a:pPr lvl="1"/>
            <a:r>
              <a:rPr lang="en-us" cap="none"/>
              <a:t>Second level</a:t>
            </a:r>
            <a:endParaRPr lang="en-us" cap="none"/>
          </a:p>
          <a:p>
            <a:pPr lvl="2"/>
            <a:r>
              <a:rPr lang="en-us" cap="none"/>
              <a:t>Third level</a:t>
            </a:r>
            <a:endParaRPr lang="en-us" cap="none"/>
          </a:p>
          <a:p>
            <a:pPr lvl="3"/>
            <a:r>
              <a:rPr lang="en-us" cap="none"/>
              <a:t>Fourth level</a:t>
            </a:r>
            <a:endParaRPr lang="en-us" cap="none"/>
          </a:p>
          <a:p>
            <a:pPr lvl="4"/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AnKm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MAI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BC9C6F7-B9D6-9C30-9871-4F65883F6E1A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79V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08888C19-57E5-DD7A-AB30-A12FC27E5DF4}" type="slidenum">
              <a:t>1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79V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/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5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2A1C8544-0AC7-4973-89A4-FC26CBEA7FA9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79V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Y/J/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70512E6C-229D-04D8-D3E9-D48D60A72581}" type="slidenum">
              <a:rPr lang="en-us" cap="none"/>
              <a:t>2</a:t>
            </a:fld>
            <a:endParaRPr lang="en-us" cap="none"/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79V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07EB06DA-94EA-BEF0-A453-62A5481D5237}" type="slidenum">
              <a:rPr lang="en-us" cap="none"/>
              <a:t>3</a:t>
            </a:fld>
            <a:endParaRPr lang="en-us" cap="none"/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79V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563B92FD-B3BB-6E64-F583-4531DCCD0310}" type="slidenum">
              <a:rPr lang="en-us" cap="none"/>
              <a:t>4</a:t>
            </a:fld>
            <a:endParaRPr lang="en-us" cap="none"/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79V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55CC52B9-F7B8-99A4-F674-01F11C3A0054}" type="slidenum">
              <a:rPr lang="en-us" cap="none"/>
              <a:t>5</a:t>
            </a:fld>
            <a:endParaRPr lang="en-us" cap="none"/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79V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032C040A-44EE-79F2-A094-B2A74ADA56E7}" type="slidenum">
              <a:rPr lang="en-us" cap="none"/>
              <a:t>6</a:t>
            </a:fld>
            <a:endParaRPr lang="en-us" cap="none"/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79V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DA3y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Vl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75F6E693-DD98-A310-D64E-2B45A800207E}" type="slidenum">
              <a:rPr lang="en-us" cap="none"/>
              <a:t>7</a:t>
            </a:fld>
            <a:endParaRPr lang="en-us" cap="none"/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79V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Bnw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Y/J/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Vl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827FC59-17A5-720A-EB9F-E15FB2D11DB4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79V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79V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27B00AC3-8DCA-E5FC-8408-7BA94446722E}" type="slidenum">
              <a:t>1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79V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J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EAAAAAAAAACggb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9AP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ggb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FUEAAAXNgAAIxgAAAAAAAAmAAAACAAAAP//////////"/>
              </a:ext>
            </a:extLst>
          </p:cNvSpPr>
          <p:nvPr/>
        </p:nvSpPr>
        <p:spPr>
          <a:xfrm>
            <a:off x="833120" y="704215"/>
            <a:ext cx="7959725" cy="3219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F0FCFF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Практическая работа №14</a:t>
            </a:r>
            <a:endParaRPr lang="en-us" sz="4370" b="1" cap="none">
              <a:solidFill>
                <a:srgbClr val="F0FCFF"/>
              </a:solidFill>
              <a:latin typeface="Spline Sans" pitchFamily="0" charset="0"/>
              <a:ea typeface="Spline Sans" pitchFamily="0" charset="0"/>
              <a:cs typeface="Spline Sans" pitchFamily="0" charset="0"/>
            </a:endParaRPr>
          </a:p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F0FCFF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Тема: «Интеграционное тестирование в MVSTE»</a:t>
            </a:r>
            <a:endParaRPr lang="en-us" sz="4370" cap="none"/>
          </a:p>
        </p:txBody>
      </p:sp>
      <p:sp>
        <p:nvSpPr>
          <p:cNvPr id="5" name="Text 2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QdNQ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QwYAAH0iAADRIAAAdC0AAAAAAAAmAAAACAAAAP//////////"/>
              </a:ext>
            </a:extLst>
          </p:cNvSpPr>
          <p:nvPr/>
        </p:nvSpPr>
        <p:spPr>
          <a:xfrm>
            <a:off x="1017905" y="5606415"/>
            <a:ext cx="4316730" cy="1782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  <a:defRPr lang="en-us" sz="2200" cap="none">
                <a:solidFill>
                  <a:schemeClr val="bg1"/>
                </a:solidFill>
              </a:defRPr>
            </a:pPr>
            <a:r>
              <a:t>Выполнил</a:t>
            </a:r>
          </a:p>
          <a:p>
            <a:pPr marL="0" indent="0">
              <a:lnSpc>
                <a:spcPts val="2795"/>
              </a:lnSpc>
              <a:buNone/>
              <a:defRPr lang="en-us" sz="2200" cap="none">
                <a:solidFill>
                  <a:schemeClr val="bg1"/>
                </a:solidFill>
              </a:defRPr>
            </a:pPr>
            <a:r>
              <a:t>студент группы 3ИСП-2</a:t>
            </a:r>
          </a:p>
          <a:p>
            <a:pPr marL="0" indent="0">
              <a:lnSpc>
                <a:spcPts val="2795"/>
              </a:lnSpc>
              <a:buNone/>
              <a:defRPr lang="en-us" sz="2200" cap="none">
                <a:solidFill>
                  <a:schemeClr val="bg1"/>
                </a:solidFill>
              </a:defRPr>
            </a:pPr>
            <a:r>
              <a:t>Сейдалиев А.Э.</a:t>
            </a:r>
          </a:p>
        </p:txBody>
      </p:sp>
      <p:pic>
        <p:nvPicPr>
          <p:cNvPr id="6" name="Изображение1"/>
          <p:cNvPicPr>
            <a:picLocks noChangeAspect="1"/>
            <a:extLst>
              <a:ext uri="smNativeData">
                <pr:smNativeData xmlns:pr="smNativeData" xmlns="smNativeData" val="SMDATA_17_79VLZ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wuAACeGAAAylIAAD0uAAAA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495540" y="4001770"/>
            <a:ext cx="5962650" cy="35147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79V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 1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BAAAC4WAAA7SQAAcRwAAAAAAAAmAAAACAAAAP//////////"/>
              </a:ext>
            </a:extLst>
          </p:cNvSpPr>
          <p:nvPr/>
        </p:nvSpPr>
        <p:spPr>
          <a:xfrm>
            <a:off x="2725420" y="3605530"/>
            <a:ext cx="9178925" cy="10179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5360"/>
              </a:lnSpc>
              <a:buNone/>
              <a:defRPr sz="6400" cap="none"/>
            </a:pPr>
            <a:r>
              <a:rPr lang="en-us" b="1" cap="none">
                <a:solidFill>
                  <a:srgbClr val="F0FCFF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Спасибо за внимание!</a:t>
            </a:r>
            <a:endParaRPr lang="en-us" b="1" cap="none">
              <a:solidFill>
                <a:srgbClr val="F0FCFF"/>
              </a:solidFill>
              <a:latin typeface="Spline Sans" pitchFamily="0" charset="0"/>
              <a:ea typeface="Spline Sans" pitchFamily="0" charset="0"/>
              <a:cs typeface="Spline Sans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79V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EAAAAAAAAACggb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iW83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ggb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>
            <a:noFill/>
          </a:ln>
          <a:effectLst/>
        </p:spPr>
      </p:sp>
      <p:pic>
        <p:nvPicPr>
          <p:cNvPr id="4" name="Image 1" descr="preencoded.png"/>
          <p:cNvPicPr>
            <a:picLocks noChangeAspect="1"/>
            <a:extLst>
              <a:ext uri="smNativeData">
                <pr:smNativeData xmlns:pr="smNativeData" xmlns="smNativeData" val="SMDATA_17_79V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ACK10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w4AAAAAAAADFoAAKA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1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FFhL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FILAAAgMwAAIxgAABAAAAAmAAAACAAAAP//////////"/>
              </a:ext>
            </a:extLst>
          </p:cNvSpPr>
          <p:nvPr/>
        </p:nvSpPr>
        <p:spPr>
          <a:xfrm>
            <a:off x="833120" y="1840230"/>
            <a:ext cx="7477760" cy="2083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F0FCFF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Введение в интеграционное тестирование в MVSTE</a:t>
            </a:r>
            <a:endParaRPr lang="en-us" sz="4370" cap="none"/>
          </a:p>
        </p:txBody>
      </p:sp>
      <p:sp>
        <p:nvSpPr>
          <p:cNvPr id="6" name="Text 2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Dx2d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DAaAAAgMwAATicAABAAAAAmAAAACAAAAP//////////"/>
              </a:ext>
            </a:extLst>
          </p:cNvSpPr>
          <p:nvPr/>
        </p:nvSpPr>
        <p:spPr>
          <a:xfrm>
            <a:off x="833120" y="4257040"/>
            <a:ext cx="7477760" cy="2132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E0E4E6"/>
                </a:solidFill>
                <a:latin typeface="Barlow" pitchFamily="0" charset="0"/>
                <a:ea typeface="Barlow" pitchFamily="0" charset="0"/>
                <a:cs typeface="Barlow" pitchFamily="0" charset="0"/>
              </a:rPr>
              <a:t> Интеграционное тестирование - важный этап в разработке ПО, когда отдельные модули и компоненты системы проверяются на взаимодействие. Это помогает выявить ошибки и обеспечить качество конечного продукта. В контексте MVSTE, интеграционные тесты выполняются регулярно, чтобы гарантировать, что все части системы работают слаженно.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79V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EAAAAAAAAACggb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ggb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AgAAP4GAAAuQgAAiQ8AABAAAAAmAAAACAAAAP//////////"/>
              </a:ext>
            </a:extLst>
          </p:cNvSpPr>
          <p:nvPr/>
        </p:nvSpPr>
        <p:spPr>
          <a:xfrm>
            <a:off x="1376680" y="1136650"/>
            <a:ext cx="938149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F0FCFF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Определение интеграционного тестирования</a:t>
            </a:r>
            <a:endParaRPr lang="en-us" sz="4370" cap="none"/>
          </a:p>
        </p:txBody>
      </p:sp>
      <p:sp>
        <p:nvSpPr>
          <p:cNvPr id="5" name="Text 2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QcAAAcTAADMKAAAsioAABAAAAAmAAAACAAAAP//////////"/>
              </a:ext>
            </a:extLst>
          </p:cNvSpPr>
          <p:nvPr/>
        </p:nvSpPr>
        <p:spPr>
          <a:xfrm>
            <a:off x="1191895" y="3093085"/>
            <a:ext cx="5440045" cy="38474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E0E4E6"/>
                </a:solidFill>
                <a:latin typeface="Barlow" pitchFamily="0" charset="0"/>
                <a:ea typeface="Barlow" pitchFamily="0" charset="0"/>
                <a:cs typeface="Barlow" pitchFamily="0" charset="0"/>
              </a:rPr>
              <a:t> Интеграционное тестирование - это процесс проверки взаимодействия между различными компонентами программной системы. Оно направлено на выявление ошибок, возникающих на стыках модулей, которые могут быть пропущены при модульном тестировании. Основная цель - убедиться, что интегрированные компоненты работают правильно вместе.</a:t>
            </a:r>
            <a:endParaRPr lang="en-us" cap="none"/>
          </a:p>
        </p:txBody>
      </p:sp>
      <p:pic>
        <p:nvPicPr>
          <p:cNvPr id="6" name="Изображение1"/>
          <p:cNvPicPr>
            <a:picLocks noChangeAspect="1"/>
            <a:extLst>
              <a:ext uri="smNativeData">
                <pr:smNativeData xmlns:pr="smNativeData" xmlns="smNativeData" val="SMDATA_17_79VLZ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jAcAAAAAAABOBw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GQzAAA+EQAAcFEAAHwpAAAAAAAAJgAAAAgAAAD//////////w=="/>
              </a:ext>
            </a:extLst>
          </p:cNvPicPr>
          <p:nvPr/>
        </p:nvPicPr>
        <p:blipFill>
          <a:blip r:embed="rId4"/>
          <a:srcRect l="19320" t="0" r="18700" b="0"/>
          <a:stretch>
            <a:fillRect/>
          </a:stretch>
        </p:blipFill>
        <p:spPr>
          <a:xfrm>
            <a:off x="8354060" y="2802890"/>
            <a:ext cx="4884420" cy="39408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79V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EAAAAAAAAACggb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k9In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ggb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RAAAPEHAADbSQAAfBAAABAAAAAmAAAACAAAAP//////////"/>
              </a:ext>
            </a:extLst>
          </p:cNvSpPr>
          <p:nvPr/>
        </p:nvSpPr>
        <p:spPr>
          <a:xfrm>
            <a:off x="2624455" y="1290955"/>
            <a:ext cx="938149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F0FCFF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Цели интеграционного тестирования</a:t>
            </a:r>
            <a:endParaRPr lang="en-us" sz="4370" cap="none"/>
          </a:p>
        </p:txBody>
      </p:sp>
      <p:sp>
        <p:nvSpPr>
          <p:cNvPr id="5" name="Shape 2"/>
          <p:cNvSpPr>
            <a:extLst>
              <a:ext uri="smNativeData">
                <pr:smNativeData xmlns:pr="smNativeData" xmlns="smNativeData" val="SMDATA_15_79VLZhMAAAAlAAAAZQAAAA0AAAAAkAAAAEgAAACQAAAASAAAAAAAAAAAAAAAAAAAAAEAAABQAAAAfSJPkq6Z+T8AAAAAAADwvwAAAAAAAOA/AAAAAAAA4D8AAAAAAADgPwAAAAAAAOA/AAAAAAAA4D8AAAAAAADgPwAAAAAAAOA/AAAAAAAA4D8CAAAAjAAAAAEAAAAAAAAACggbAP///wgAAAAAAAAAAAAAAAAAAAAAAAAAAAAAAAAAAAAAeAAAAAEAAABAAAAAAAAAAAAAAABaAAAAAAAAAAAAAAAAAAAAAAAAAAAAAAAAAAAAAAAAAAAAAAAAAAAAAAAAAAAAAAAAAAAAAAAAAAAAAAAAAAAAAAAAAAAAAAAAAAAAFAAAADwAAAABAAAAAAAAAODk5gAk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ggbAP///wEAAAAAAAAAAAAAAAAAAAAAAAAAAAAAAAAAAAAAAAAAAODk5gB/f38A5+bmA8zMzADAwP8Af39/AAAAAAAAAAAAAAAAAAAAAAAAAAAAIQAAABgAAAAUAAAAJRAAAEkUAAA4EwAAXBcAABAAAAAmAAAACAAAAP//////////"/>
              </a:ext>
            </a:extLst>
          </p:cNvSpPr>
          <p:nvPr/>
        </p:nvSpPr>
        <p:spPr>
          <a:xfrm>
            <a:off x="2624455" y="3297555"/>
            <a:ext cx="499745" cy="499745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 cap="flat" cmpd="sng" algn="ctr">
            <a:solidFill>
              <a:srgbClr val="E0E4E6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Text 3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REAAIoUAAAgEgAAGhcAABAgAAAmAAAACAAAAP//////////"/>
              </a:ext>
            </a:extLst>
          </p:cNvSpPr>
          <p:nvPr/>
        </p:nvSpPr>
        <p:spPr>
          <a:xfrm>
            <a:off x="2802255" y="3338830"/>
            <a:ext cx="14414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>
                <a:solidFill>
                  <a:srgbClr val="16FFBB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1</a:t>
            </a:r>
            <a:endParaRPr lang="en-us" sz="2620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lhQAAMEUAACVKAAA5BYAABAgAAAmAAAACAAAAP//////////"/>
              </a:ext>
            </a:extLst>
          </p:cNvSpPr>
          <p:nvPr/>
        </p:nvSpPr>
        <p:spPr>
          <a:xfrm>
            <a:off x="3346450" y="3373755"/>
            <a:ext cx="325056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16FFBB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Проверка соединений</a:t>
            </a:r>
            <a:endParaRPr lang="en-us" sz="2185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lhQAALUXAABRLAAARB4AABAAAAAmAAAACAAAAP//////////"/>
              </a:ext>
            </a:extLst>
          </p:cNvSpPr>
          <p:nvPr/>
        </p:nvSpPr>
        <p:spPr>
          <a:xfrm>
            <a:off x="3346450" y="3853815"/>
            <a:ext cx="385762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E0E4E6"/>
                </a:solidFill>
                <a:latin typeface="Barlow" pitchFamily="0" charset="0"/>
                <a:ea typeface="Barlow" pitchFamily="0" charset="0"/>
                <a:cs typeface="Barlow" pitchFamily="0" charset="0"/>
              </a:rPr>
              <a:t>Убедиться, что интерфейсы между компонентами работают корректно.</a:t>
            </a:r>
            <a:endParaRPr lang="en-us" cap="none"/>
          </a:p>
        </p:txBody>
      </p:sp>
      <p:sp>
        <p:nvSpPr>
          <p:cNvPr id="9" name="Shape 6"/>
          <p:cNvSpPr>
            <a:extLst>
              <a:ext uri="smNativeData">
                <pr:smNativeData xmlns:pr="smNativeData" xmlns="smNativeData" val="SMDATA_15_79VLZhMAAAAlAAAAZQAAAA0AAAAAkAAAAEgAAACQAAAASAAAAAAAAAAAAAAAAAAAAAEAAABQAAAAfSJPkq6Z+T8AAAAAAADwvwAAAAAAAOA/AAAAAAAA4D8AAAAAAADgPwAAAAAAAOA/AAAAAAAA4D8AAAAAAADgPwAAAAAAAOA/AAAAAAAA4D8CAAAAjAAAAAEAAAAAAAAACggbAP///wgAAAAAAAAAAAAAAAAAAAAAAAAAAAAAAAAAAAAAeAAAAAEAAABAAAAAAAAAAAAAAABaAAAAAAAAAAAAAAAAAAAAAAAAAAAAAAAAAAAAAAAAAAAAAAAAAAAAAAAAAAAAAAAAAAAAAAAAAAAAAAAAAAAAAAAAAAAAAAAAAAAAFAAAADwAAAABAAAAAAAAAODk5gAk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ggbAP///wEAAAAAAAAAAAAAAAAAAAAAAAAAAAAAAAAAAAAAAAAAAODk5gB/f38A5+bmA8zMzADAwP8Af39/AAAAAAAAAAAAAAAAAAAAAAAAAAAAIQAAABgAAAAUAAAAry0AAEkUAADCMAAAXBcAABAAAAAmAAAACAAAAP//////////"/>
              </a:ext>
            </a:extLst>
          </p:cNvSpPr>
          <p:nvPr/>
        </p:nvSpPr>
        <p:spPr>
          <a:xfrm>
            <a:off x="7426325" y="3297555"/>
            <a:ext cx="499745" cy="499745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 cap="flat" cmpd="sng" algn="ctr">
            <a:solidFill>
              <a:srgbClr val="E0E4E6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 7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y4AAIoUAADLLwAAGhcAABAgAAAmAAAACAAAAP//////////"/>
              </a:ext>
            </a:extLst>
          </p:cNvSpPr>
          <p:nvPr/>
        </p:nvSpPr>
        <p:spPr>
          <a:xfrm>
            <a:off x="7583805" y="3338830"/>
            <a:ext cx="18542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>
                <a:solidFill>
                  <a:srgbClr val="29DDDA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2</a:t>
            </a:r>
            <a:endParaRPr lang="en-us" sz="2620" cap="none"/>
          </a:p>
        </p:txBody>
      </p:sp>
      <p:sp>
        <p:nvSpPr>
          <p:cNvPr id="11" name="Text 8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MEUAAC0QwAA5BYAABAgAAAmAAAACAAAAP//////////"/>
              </a:ext>
            </a:extLst>
          </p:cNvSpPr>
          <p:nvPr/>
        </p:nvSpPr>
        <p:spPr>
          <a:xfrm>
            <a:off x="8148320" y="3373755"/>
            <a:ext cx="285750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29DDDA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Выявление ошибок</a:t>
            </a:r>
            <a:endParaRPr lang="en-us" sz="2185" cap="none"/>
          </a:p>
        </p:txBody>
      </p:sp>
      <p:sp>
        <p:nvSpPr>
          <p:cNvPr id="12" name="Text 9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LUXAADbSQAAFRwAABAAAAAmAAAACAAAAP//////////"/>
              </a:ext>
            </a:extLst>
          </p:cNvSpPr>
          <p:nvPr/>
        </p:nvSpPr>
        <p:spPr>
          <a:xfrm>
            <a:off x="8148320" y="3853815"/>
            <a:ext cx="3857625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E0E4E6"/>
                </a:solidFill>
                <a:latin typeface="Barlow" pitchFamily="0" charset="0"/>
                <a:ea typeface="Barlow" pitchFamily="0" charset="0"/>
                <a:cs typeface="Barlow" pitchFamily="0" charset="0"/>
              </a:rPr>
              <a:t>Найти ошибки, возникающие на стыках модулей.</a:t>
            </a:r>
            <a:endParaRPr lang="en-us" cap="none"/>
          </a:p>
        </p:txBody>
      </p:sp>
      <p:sp>
        <p:nvSpPr>
          <p:cNvPr id="13" name="Shape 10"/>
          <p:cNvSpPr>
            <a:extLst>
              <a:ext uri="smNativeData">
                <pr:smNativeData xmlns:pr="smNativeData" xmlns="smNativeData" val="SMDATA_15_79VLZhMAAAAlAAAAZQAAAA0AAAAAkAAAAEgAAACQAAAASAAAAAAAAAAAAAAAAAAAAAEAAABQAAAAfSJPkq6Z+T8AAAAAAADwvwAAAAAAAOA/AAAAAAAA4D8AAAAAAADgPwAAAAAAAOA/AAAAAAAA4D8AAAAAAADgPwAAAAAAAOA/AAAAAAAA4D8CAAAAjAAAAAEAAAAAAAAACggbAP///wgAAAAAAAAAAAAAAAAAAAAAAAAAAAAAAAAAAAAAeAAAAAEAAABAAAAAAAAAAAAAAABaAAAAAAAAAAAAAAAAAAAAAAAAAAAAAAAAAAAAAAAAAAAAAAAAAAAAAAAAAAAAAAAAAAAAAAAAAAAAAAAAAAAAAAAAAAAAAAAAAAAAFAAAADwAAAABAAAAAAAAAODk5gAk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ggbAP///wEAAAAAAAAAAAAAAAAAAAAAAAAAAAAAAAAAAAAAAAAAAODk5gB/f38A5+bmA8zMzADAwP8Af39/AAAAAAAAAAAAAAAAAAAAAAAAAAAAIQAAABgAAAAUAAAAJRAAALQgAAA4EwAAxyMAABAAAAAmAAAACAAAAP//////////"/>
              </a:ext>
            </a:extLst>
          </p:cNvSpPr>
          <p:nvPr/>
        </p:nvSpPr>
        <p:spPr>
          <a:xfrm>
            <a:off x="2624455" y="5316220"/>
            <a:ext cx="499745" cy="499745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 cap="flat" cmpd="sng" algn="ctr">
            <a:solidFill>
              <a:srgbClr val="E0E4E6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Text 11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REAAPUgAABIEgAAhSMAABAgAAAmAAAACAAAAP//////////"/>
              </a:ext>
            </a:extLst>
          </p:cNvSpPr>
          <p:nvPr/>
        </p:nvSpPr>
        <p:spPr>
          <a:xfrm>
            <a:off x="2776855" y="5357495"/>
            <a:ext cx="19494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>
                <a:solidFill>
                  <a:srgbClr val="37A7E7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3</a:t>
            </a:r>
            <a:endParaRPr lang="en-us" sz="2620" cap="none"/>
          </a:p>
        </p:txBody>
      </p:sp>
      <p:sp>
        <p:nvSpPr>
          <p:cNvPr id="15" name="Text 12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lhQAACwhAADTKQAATyMAABAgAAAmAAAACAAAAP//////////"/>
              </a:ext>
            </a:extLst>
          </p:cNvSpPr>
          <p:nvPr/>
        </p:nvSpPr>
        <p:spPr>
          <a:xfrm>
            <a:off x="3346450" y="5392420"/>
            <a:ext cx="345249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37A7E7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Валидация требований</a:t>
            </a:r>
            <a:endParaRPr lang="en-us" sz="2185" cap="none"/>
          </a:p>
        </p:txBody>
      </p:sp>
      <p:sp>
        <p:nvSpPr>
          <p:cNvPr id="16" name="Text 13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lhQAACAkAABRLAAAsCoAABAAAAAmAAAACAAAAP//////////"/>
              </a:ext>
            </a:extLst>
          </p:cNvSpPr>
          <p:nvPr/>
        </p:nvSpPr>
        <p:spPr>
          <a:xfrm>
            <a:off x="3346450" y="5872480"/>
            <a:ext cx="3857625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E0E4E6"/>
                </a:solidFill>
                <a:latin typeface="Barlow" pitchFamily="0" charset="0"/>
                <a:ea typeface="Barlow" pitchFamily="0" charset="0"/>
                <a:cs typeface="Barlow" pitchFamily="0" charset="0"/>
              </a:rPr>
              <a:t>Проверить, что интегрированная система соответствует исходным требованиям.</a:t>
            </a:r>
            <a:endParaRPr lang="en-us" cap="none"/>
          </a:p>
        </p:txBody>
      </p:sp>
      <p:sp>
        <p:nvSpPr>
          <p:cNvPr id="17" name="Shape 14"/>
          <p:cNvSpPr>
            <a:extLst>
              <a:ext uri="smNativeData">
                <pr:smNativeData xmlns:pr="smNativeData" xmlns="smNativeData" val="SMDATA_15_79VLZhMAAAAlAAAAZQAAAA0AAAAAkAAAAEgAAACQAAAASAAAAAAAAAAAAAAAAAAAAAEAAABQAAAAfSJPkq6Z+T8AAAAAAADwvwAAAAAAAOA/AAAAAAAA4D8AAAAAAADgPwAAAAAAAOA/AAAAAAAA4D8AAAAAAADgPwAAAAAAAOA/AAAAAAAA4D8CAAAAjAAAAAEAAAAAAAAACggbAP///wgAAAAAAAAAAAAAAAAAAAAAAAAAAAAAAAAAAAAAeAAAAAEAAABAAAAAAAAAAAAAAABaAAAAAAAAAAAAAAAAAAAAAAAAAAAAAAAAAAAAAAAAAAAAAAAAAAAAAAAAAAAAAAAAAAAAAAAAAAAAAAAAAAAAAAAAAAAAAAAAAAAAFAAAADwAAAABAAAAAAAAAODk5gAk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ggbAP///wEAAAAAAAAAAAAAAAAAAAAAAAAAAAAAAAAAAAAAAAAAAODk5gB/f38A5+bmA8zMzADAwP8Af39/AAAAAAAAAAAAAAAAAAAAAAAAAAAAIQAAABgAAAAUAAAAry0AALQgAADCMAAAxyMAABAAAAAmAAAACAAAAP//////////"/>
              </a:ext>
            </a:extLst>
          </p:cNvSpPr>
          <p:nvPr/>
        </p:nvSpPr>
        <p:spPr>
          <a:xfrm>
            <a:off x="7426325" y="5316220"/>
            <a:ext cx="499745" cy="499745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 cap="flat" cmpd="sng" algn="ctr">
            <a:solidFill>
              <a:srgbClr val="E0E4E6"/>
            </a:solidFill>
            <a:prstDash val="solid"/>
            <a:headEnd type="none"/>
            <a:tailEnd type="none"/>
          </a:ln>
          <a:effectLst/>
        </p:spPr>
      </p:sp>
      <p:sp>
        <p:nvSpPr>
          <p:cNvPr id="18" name="Text 15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iW83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C4AAPUgAADNLwAAhSMAABAgAAAmAAAACAAAAP//////////"/>
              </a:ext>
            </a:extLst>
          </p:cNvSpPr>
          <p:nvPr/>
        </p:nvSpPr>
        <p:spPr>
          <a:xfrm>
            <a:off x="7581900" y="5357495"/>
            <a:ext cx="18859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>
                <a:solidFill>
                  <a:srgbClr val="5372DF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4</a:t>
            </a:r>
            <a:endParaRPr lang="en-us" sz="2620" cap="none"/>
          </a:p>
        </p:txBody>
      </p:sp>
      <p:sp>
        <p:nvSpPr>
          <p:cNvPr id="19" name="Text 16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3DeF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CwhAAB+RgAATyMAABAgAAAmAAAACAAAAP//////////"/>
              </a:ext>
            </a:extLst>
          </p:cNvSpPr>
          <p:nvPr/>
        </p:nvSpPr>
        <p:spPr>
          <a:xfrm>
            <a:off x="8148320" y="5392420"/>
            <a:ext cx="33108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5372DF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Обеспечение качества</a:t>
            </a:r>
            <a:endParaRPr lang="en-us" sz="2185" cap="none"/>
          </a:p>
        </p:txBody>
      </p:sp>
      <p:sp>
        <p:nvSpPr>
          <p:cNvPr id="20" name="Text 17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7Rc+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CAkAADbSQAAsCoAABAAAAAmAAAACAAAAP//////////"/>
              </a:ext>
            </a:extLst>
          </p:cNvSpPr>
          <p:nvPr/>
        </p:nvSpPr>
        <p:spPr>
          <a:xfrm>
            <a:off x="8148320" y="5872480"/>
            <a:ext cx="3857625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E0E4E6"/>
                </a:solidFill>
                <a:latin typeface="Barlow" pitchFamily="0" charset="0"/>
                <a:ea typeface="Barlow" pitchFamily="0" charset="0"/>
                <a:cs typeface="Barlow" pitchFamily="0" charset="0"/>
              </a:rPr>
              <a:t>Гарантировать, что конечный продукт соответствует ожиданиям пользователей.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79V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EAAAAAAAAACggb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ggb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RAAAJgMAADbSQAAIxUAABAAAAAmAAAACAAAAP//////////"/>
              </a:ext>
            </a:extLst>
          </p:cNvSpPr>
          <p:nvPr/>
        </p:nvSpPr>
        <p:spPr>
          <a:xfrm>
            <a:off x="2624455" y="2047240"/>
            <a:ext cx="938149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F0FCFF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Задачи интеграционного тестирования</a:t>
            </a:r>
            <a:endParaRPr lang="en-us" sz="4370" cap="none"/>
          </a:p>
        </p:txBody>
      </p:sp>
      <p:sp>
        <p:nvSpPr>
          <p:cNvPr id="5" name="Text 2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RAAAI4YAAAoIQAAsBoAABAgAAAmAAAACAAAAP//////////"/>
              </a:ext>
            </a:extLst>
          </p:cNvSpPr>
          <p:nvPr/>
        </p:nvSpPr>
        <p:spPr>
          <a:xfrm>
            <a:off x="2624455" y="3991610"/>
            <a:ext cx="2765425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F0FCFF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Планирование</a:t>
            </a:r>
            <a:endParaRPr lang="en-us" sz="2185" cap="none"/>
          </a:p>
        </p:txBody>
      </p:sp>
      <p:sp>
        <p:nvSpPr>
          <p:cNvPr id="6" name="Text 3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7vt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RAAAA4cAAAoIQAAnSIAABAAAAAmAAAACAAAAP//////////"/>
              </a:ext>
            </a:extLst>
          </p:cNvSpPr>
          <p:nvPr/>
        </p:nvSpPr>
        <p:spPr>
          <a:xfrm>
            <a:off x="2624455" y="4560570"/>
            <a:ext cx="276542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E0E4E6"/>
                </a:solidFill>
                <a:latin typeface="Barlow" pitchFamily="0" charset="0"/>
                <a:ea typeface="Barlow" pitchFamily="0" charset="0"/>
                <a:cs typeface="Barlow" pitchFamily="0" charset="0"/>
              </a:rPr>
              <a:t>Определение подхода, объема, графика и среды тестирования.</a:t>
            </a:r>
            <a:endParaRPr lang="en-us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F79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SQAAI4YAACNNQAAsBoAABAgAAAmAAAACAAAAP//////////"/>
              </a:ext>
            </a:extLst>
          </p:cNvSpPr>
          <p:nvPr/>
        </p:nvSpPr>
        <p:spPr>
          <a:xfrm>
            <a:off x="5939155" y="3991610"/>
            <a:ext cx="276606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F0FCFF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Разработка</a:t>
            </a:r>
            <a:endParaRPr lang="en-us" sz="2185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OL9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SQAAA4cAACNNQAAzSQAABAAAAAmAAAACAAAAP//////////"/>
              </a:ext>
            </a:extLst>
          </p:cNvSpPr>
          <p:nvPr/>
        </p:nvSpPr>
        <p:spPr>
          <a:xfrm>
            <a:off x="5939155" y="4560570"/>
            <a:ext cx="276606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E0E4E6"/>
                </a:solidFill>
                <a:latin typeface="Barlow" pitchFamily="0" charset="0"/>
                <a:ea typeface="Barlow" pitchFamily="0" charset="0"/>
                <a:cs typeface="Barlow" pitchFamily="0" charset="0"/>
              </a:rPr>
              <a:t>Создание тестовых сценариев и написание автоматизированных тестов.</a:t>
            </a:r>
            <a:endParaRPr lang="en-us" cap="none"/>
          </a:p>
        </p:txBody>
      </p:sp>
      <p:sp>
        <p:nvSpPr>
          <p:cNvPr id="9" name="Text 6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J86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7jgAAI4YAADxSQAAsBoAABAgAAAmAAAACAAAAP//////////"/>
              </a:ext>
            </a:extLst>
          </p:cNvSpPr>
          <p:nvPr/>
        </p:nvSpPr>
        <p:spPr>
          <a:xfrm>
            <a:off x="9254490" y="3991610"/>
            <a:ext cx="2765425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F0FCFF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Выполнение</a:t>
            </a:r>
            <a:endParaRPr lang="en-us" sz="2185" cap="none"/>
          </a:p>
        </p:txBody>
      </p:sp>
      <p:sp>
        <p:nvSpPr>
          <p:cNvPr id="10" name="Text 7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8IA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7jgAAA4cAADxSQAAnSIAABAAAAAmAAAACAAAAP//////////"/>
              </a:ext>
            </a:extLst>
          </p:cNvSpPr>
          <p:nvPr/>
        </p:nvSpPr>
        <p:spPr>
          <a:xfrm>
            <a:off x="9254490" y="4560570"/>
            <a:ext cx="276542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E0E4E6"/>
                </a:solidFill>
                <a:latin typeface="Barlow" pitchFamily="0" charset="0"/>
                <a:ea typeface="Barlow" pitchFamily="0" charset="0"/>
                <a:cs typeface="Barlow" pitchFamily="0" charset="0"/>
              </a:rPr>
              <a:t>Запуск тестов, анализ результатов и исправление ошибок.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79V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IlvNy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EAAAAAAAAACggb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BAg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ggb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>
            <a:noFill/>
          </a:ln>
          <a:effectLst/>
        </p:spPr>
      </p:sp>
      <p:pic>
        <p:nvPicPr>
          <p:cNvPr id="4" name="Image 1" descr="preencoded.png"/>
          <p:cNvPicPr>
            <a:picLocks noChangeAspect="1"/>
            <a:extLst>
              <a:ext uri="smNativeData">
                <pr:smNativeData xmlns:pr="smNativeData" xmlns="smNativeData" val="SMDATA_17_79V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OsN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2625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1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Zuj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xUAAPoQAACBRAAA8BcAABAAAAAmAAAACAAAAP//////////"/>
              </a:ext>
            </a:extLst>
          </p:cNvSpPr>
          <p:nvPr/>
        </p:nvSpPr>
        <p:spPr>
          <a:xfrm>
            <a:off x="3494405" y="2759710"/>
            <a:ext cx="7641590" cy="1131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60" b="1" cap="none">
                <a:solidFill>
                  <a:srgbClr val="F0FCFF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Основные этапы интеграционного тестирования</a:t>
            </a:r>
            <a:endParaRPr lang="en-us" sz="3560" cap="none"/>
          </a:p>
        </p:txBody>
      </p:sp>
      <p:sp>
        <p:nvSpPr>
          <p:cNvPr id="6" name="Shape 2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EAAAAAAAAAMC5B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3d8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5BAP///wEAAAAAAAAAAAAAAAAAAAAAAAAAAAAAAAAAAAAAAAAAAAAAAAB/f38A5+bmA8zMzADAwP8Af39/AAAAAAAAAAAAAAAAAAAAAAAAAAAAIQAAABgAAAAUAAAAfxUAAJYkAACBRAAAuSQAABAAAAAmAAAACAAAAP//////////"/>
              </a:ext>
            </a:extLst>
          </p:cNvSpPr>
          <p:nvPr/>
        </p:nvSpPr>
        <p:spPr>
          <a:xfrm>
            <a:off x="3494405" y="5947410"/>
            <a:ext cx="7641590" cy="22225"/>
          </a:xfrm>
          <a:prstGeom prst="rect">
            <a:avLst/>
          </a:prstGeom>
          <a:solidFill>
            <a:srgbClr val="302E41"/>
          </a:solidFill>
          <a:ln>
            <a:noFill/>
          </a:ln>
          <a:effectLst/>
        </p:spPr>
      </p:sp>
      <p:sp>
        <p:nvSpPr>
          <p:cNvPr id="7" name="Shape 3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EAAAAAAAAAFv+7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Czh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v+7AP///wEAAAAAAAAAAAAAAAAAAAAAAAAAAAAAAAAAAAAAAAAAAAAAAAB/f38A5+bmA8zMzADAwP8Af39/AAAAAAAAAAAAAAAAAAAAAAAAAAAAIQAAABgAAAAUAAAA5yAAALAgAAAKIQAAliQAABAAAAAmAAAACAAAAP//////////"/>
              </a:ext>
            </a:extLst>
          </p:cNvSpPr>
          <p:nvPr/>
        </p:nvSpPr>
        <p:spPr>
          <a:xfrm>
            <a:off x="5348605" y="5313680"/>
            <a:ext cx="22225" cy="633730"/>
          </a:xfrm>
          <a:prstGeom prst="rect">
            <a:avLst/>
          </a:prstGeom>
          <a:solidFill>
            <a:srgbClr val="16FFBB"/>
          </a:solidFill>
          <a:ln>
            <a:noFill/>
          </a:ln>
          <a:effectLst/>
        </p:spPr>
      </p:sp>
      <p:sp>
        <p:nvSpPr>
          <p:cNvPr id="8" name="Shape 4"/>
          <p:cNvSpPr>
            <a:extLst>
              <a:ext uri="smNativeData">
                <pr:smNativeData xmlns:pr="smNativeData" xmlns="smNativeData" val="SMDATA_15_79VLZhMAAAAlAAAAZQAAAA0AAAAAkAAAAEgAAACQAAAASAAAAAAAAAAAAAAAAAAAAAEAAABQAAAAfSJPkq6Z+T8AAAAAAADwvwAAAAAAAOA/AAAAAAAA4D8AAAAAAADgPwAAAAAAAOA/AAAAAAAA4D8AAAAAAADgPwAAAAAAAOA/AAAAAAAA4D8CAAAAjAAAAAEAAAAAAAAACggbAP///wgAAAAAAAAAAAAAAAAAAAAAAAAAAAAAAAAAAAAAeAAAAAEAAABAAAAAAAAAAAAAAABaAAAAAAAAAAAAAAAAAAAAAAAAAAAAAAAAAAAAAAAAAAAAAAAAAAAAAAAAAAAAAAAAAAAAAAAAAAAAAAAAAAAAAAAAAAAAAAAAAAAAFAAAADwAAAABAAAAAAAAAODk5gAY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Cdp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ggbAP///wEAAAAAAAAAAAAAAAAAAAAAAAAAAAAAAAAAAAAAAAAAAODk5gB/f38A5+bmA8zMzADAwP8Af39/AAAAAAAAAAAAAAAAAAAAAAAAAAAAIQAAABgAAAAUAAAAuB8AAFUjAAA5IgAA1yUAABAAAAAmAAAACAAAAP//////////"/>
              </a:ext>
            </a:extLst>
          </p:cNvSpPr>
          <p:nvPr/>
        </p:nvSpPr>
        <p:spPr>
          <a:xfrm>
            <a:off x="5156200" y="5743575"/>
            <a:ext cx="407035" cy="407670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15240" cap="flat" cmpd="sng" algn="ctr">
            <a:solidFill>
              <a:srgbClr val="E0E4E6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Text 5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+hy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nCAAAIsjAABVIQAAoSUAABAgAAAmAAAACAAAAP//////////"/>
              </a:ext>
            </a:extLst>
          </p:cNvSpPr>
          <p:nvPr/>
        </p:nvSpPr>
        <p:spPr>
          <a:xfrm>
            <a:off x="5300980" y="5777865"/>
            <a:ext cx="117475" cy="3390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670"/>
              </a:lnSpc>
              <a:buNone/>
            </a:pPr>
            <a:r>
              <a:rPr lang="en-us" sz="2135" b="1" cap="none">
                <a:solidFill>
                  <a:srgbClr val="16FFBB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1</a:t>
            </a:r>
            <a:endParaRPr lang="en-us" sz="2135" cap="none"/>
          </a:p>
        </p:txBody>
      </p:sp>
      <p:sp>
        <p:nvSpPr>
          <p:cNvPr id="10" name="Text 6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r09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xoAAJsZAADuJwAAWBsAABAgAAAmAAAACAAAAP//////////"/>
              </a:ext>
            </a:extLst>
          </p:cNvSpPr>
          <p:nvPr/>
        </p:nvSpPr>
        <p:spPr>
          <a:xfrm>
            <a:off x="4228465" y="4162425"/>
            <a:ext cx="2262505" cy="282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225"/>
              </a:lnSpc>
              <a:buNone/>
            </a:pPr>
            <a:r>
              <a:rPr lang="en-us" b="1" cap="none">
                <a:solidFill>
                  <a:srgbClr val="16FFBB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Планирование</a:t>
            </a:r>
            <a:endParaRPr lang="en-us" cap="none"/>
          </a:p>
        </p:txBody>
      </p:sp>
      <p:sp>
        <p:nvSpPr>
          <p:cNvPr id="11" name="Text 7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ymx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nBYAAAMcAABUKwAAkx8AABAAAAAmAAAACAAAAP//////////"/>
              </a:ext>
            </a:extLst>
          </p:cNvSpPr>
          <p:nvPr/>
        </p:nvSpPr>
        <p:spPr>
          <a:xfrm>
            <a:off x="3675380" y="4553585"/>
            <a:ext cx="33680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280"/>
              </a:lnSpc>
              <a:buNone/>
            </a:pPr>
            <a:r>
              <a:rPr lang="en-us" sz="1425" cap="none">
                <a:solidFill>
                  <a:srgbClr val="E0E4E6"/>
                </a:solidFill>
                <a:latin typeface="Barlow" pitchFamily="0" charset="0"/>
                <a:ea typeface="Barlow" pitchFamily="0" charset="0"/>
                <a:cs typeface="Barlow" pitchFamily="0" charset="0"/>
              </a:rPr>
              <a:t>Определение подхода, графика и ресурсов для тестирования.</a:t>
            </a:r>
            <a:endParaRPr lang="en-us" sz="1425" cap="none"/>
          </a:p>
        </p:txBody>
      </p:sp>
      <p:sp>
        <p:nvSpPr>
          <p:cNvPr id="12" name="Shape 8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EAAAAAAAAAKd3a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N+Q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d3aAP///wEAAAAAAAAAAAAAAAAAAAAAAAAAAAAAAAAAAAAAAAAAAAAAAAB/f38A5+bmA8zMzADAwP8Af39/AAAAAAAAAAAAAAAAAAAAAAAAAAAAIQAAABgAAAAUAAAA7iwAAJYkAAASLQAAeygAABAAAAAmAAAACAAAAP//////////"/>
              </a:ext>
            </a:extLst>
          </p:cNvSpPr>
          <p:nvPr/>
        </p:nvSpPr>
        <p:spPr>
          <a:xfrm>
            <a:off x="7303770" y="5947410"/>
            <a:ext cx="22860" cy="633095"/>
          </a:xfrm>
          <a:prstGeom prst="rect">
            <a:avLst/>
          </a:prstGeom>
          <a:solidFill>
            <a:srgbClr val="29DDDA"/>
          </a:solidFill>
          <a:ln>
            <a:noFill/>
          </a:ln>
          <a:effectLst/>
        </p:spPr>
      </p:sp>
      <p:sp>
        <p:nvSpPr>
          <p:cNvPr id="13" name="Shape 9"/>
          <p:cNvSpPr>
            <a:extLst>
              <a:ext uri="smNativeData">
                <pr:smNativeData xmlns:pr="smNativeData" xmlns="smNativeData" val="SMDATA_15_79VLZhMAAAAlAAAAZQAAAA0AAAAAkAAAAEgAAACQAAAASAAAAAAAAAAAAAAAAAAAAAEAAABQAAAAfSJPkq6Z+T8AAAAAAADwvwAAAAAAAOA/AAAAAAAA4D8AAAAAAADgPwAAAAAAAOA/AAAAAAAA4D8AAAAAAADgPwAAAAAAAOA/AAAAAAAA4D8CAAAAjAAAAAEAAAAAAAAACggbAP///wgAAAAAAAAAAAAAAAAAAAAAAAAAAAAAAAAAAAAAeAAAAAEAAABAAAAAAAAAAAAAAABaAAAAAAAAAAAAAAAAAAAAAAAAAAAAAAAAAAAAAAAAAAAAAAAAAAAAAAAAAAAAAAAAAAAAAAAAAAAAAAAAAAAAAAAAAAAAAAAAAAAAFAAAADwAAAABAAAAAAAAAODk5gAY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Ah6Q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ggbAP///wEAAAAAAAAAAAAAAAAAAAAAAAAAAAAAAAAAAAAAAAAAAODk5gB/f38A5+bmA8zMzADAwP8Af39/AAAAAAAAAAAAAAAAAAAAAAAAAAAAIQAAABgAAAAUAAAAvysAAFUjAABALgAA1yUAABAAAAAmAAAACAAAAP//////////"/>
              </a:ext>
            </a:extLst>
          </p:cNvSpPr>
          <p:nvPr/>
        </p:nvSpPr>
        <p:spPr>
          <a:xfrm>
            <a:off x="7111365" y="5743575"/>
            <a:ext cx="407035" cy="407670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15240" cap="flat" cmpd="sng" algn="ctr">
            <a:solidFill>
              <a:srgbClr val="E0E4E6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Text 10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D12A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SwAAIsjAAB3LQAAoSUAABAgAAAmAAAACAAAAP//////////"/>
              </a:ext>
            </a:extLst>
          </p:cNvSpPr>
          <p:nvPr/>
        </p:nvSpPr>
        <p:spPr>
          <a:xfrm>
            <a:off x="7239635" y="5777865"/>
            <a:ext cx="151130" cy="3390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670"/>
              </a:lnSpc>
              <a:buNone/>
            </a:pPr>
            <a:r>
              <a:rPr lang="en-us" sz="2135" b="1" cap="none">
                <a:solidFill>
                  <a:srgbClr val="29DDDA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2</a:t>
            </a:r>
            <a:endParaRPr lang="en-us" sz="2135" cap="none"/>
          </a:p>
        </p:txBody>
      </p:sp>
      <p:sp>
        <p:nvSpPr>
          <p:cNvPr id="15" name="Text 11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ECB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yYAAJgpAAD1MwAAVisAABAgAAAmAAAACAAAAP//////////"/>
              </a:ext>
            </a:extLst>
          </p:cNvSpPr>
          <p:nvPr/>
        </p:nvSpPr>
        <p:spPr>
          <a:xfrm>
            <a:off x="6184265" y="6761480"/>
            <a:ext cx="2261870" cy="2832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225"/>
              </a:lnSpc>
              <a:buNone/>
            </a:pPr>
            <a:r>
              <a:rPr lang="en-us" b="1" cap="none">
                <a:solidFill>
                  <a:srgbClr val="29DDDA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Разработка тестов</a:t>
            </a:r>
            <a:endParaRPr lang="en-us" cap="none"/>
          </a:p>
        </p:txBody>
      </p:sp>
      <p:sp>
        <p:nvSpPr>
          <p:cNvPr id="16" name="Text 12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5UAv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CIAAAEsAABcNwAAkS8AABAAAAAmAAAACAAAAP//////////"/>
              </a:ext>
            </a:extLst>
          </p:cNvSpPr>
          <p:nvPr/>
        </p:nvSpPr>
        <p:spPr>
          <a:xfrm>
            <a:off x="5631180" y="7153275"/>
            <a:ext cx="33680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280"/>
              </a:lnSpc>
              <a:buNone/>
            </a:pPr>
            <a:r>
              <a:rPr lang="en-us" sz="1425" cap="none">
                <a:solidFill>
                  <a:srgbClr val="E0E4E6"/>
                </a:solidFill>
                <a:latin typeface="Barlow" pitchFamily="0" charset="0"/>
                <a:ea typeface="Barlow" pitchFamily="0" charset="0"/>
                <a:cs typeface="Barlow" pitchFamily="0" charset="0"/>
              </a:rPr>
              <a:t>Создание тестовых сценариев, основанных на требованиях.</a:t>
            </a:r>
            <a:endParaRPr lang="en-us" sz="1425" cap="none"/>
          </a:p>
        </p:txBody>
      </p:sp>
      <p:sp>
        <p:nvSpPr>
          <p:cNvPr id="17" name="Shape 13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EAAAAAAAAAN6f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6fnAP///wEAAAAAAAAAAAAAAAAAAAAAAAAAAAAAAAAAAAAAAAAAAAAAAAB/f38A5+bmA8zMzADAwP8Af39/AAAAAAAAAAAAAAAAAAAAAAAAAAAAIQAAABgAAAAUAAAA9jgAALAgAAAZOQAAliQAABAAAAAmAAAACAAAAP//////////"/>
              </a:ext>
            </a:extLst>
          </p:cNvSpPr>
          <p:nvPr/>
        </p:nvSpPr>
        <p:spPr>
          <a:xfrm>
            <a:off x="9259570" y="5313680"/>
            <a:ext cx="22225" cy="633730"/>
          </a:xfrm>
          <a:prstGeom prst="rect">
            <a:avLst/>
          </a:prstGeom>
          <a:solidFill>
            <a:srgbClr val="37A7E7"/>
          </a:solidFill>
          <a:ln>
            <a:noFill/>
          </a:ln>
          <a:effectLst/>
        </p:spPr>
      </p:sp>
      <p:sp>
        <p:nvSpPr>
          <p:cNvPr id="18" name="Shape 14"/>
          <p:cNvSpPr>
            <a:extLst>
              <a:ext uri="smNativeData">
                <pr:smNativeData xmlns:pr="smNativeData" xmlns="smNativeData" val="SMDATA_15_79VLZhMAAAAlAAAAZQAAAA0AAAAAkAAAAEgAAACQAAAASAAAAAAAAAAAAAAAAAAAAAEAAABQAAAAfSJPkq6Z+T8AAAAAAADwvwAAAAAAAOA/AAAAAAAA4D8AAAAAAADgPwAAAAAAAOA/AAAAAAAA4D8AAAAAAADgPwAAAAAAAOA/AAAAAAAA4D8CAAAAjAAAAAEAAAAAAAAACggbAP///wgAAAAAAAAAAAAAAAAAAAAAAAAAAAAAAAAAAAAAeAAAAAEAAABAAAAAAAAAAAAAAABaAAAAAAAAAAAAAAAAAAAAAAAAAAAAAAAAAAAAAAAAAAAAAAAAAAAAAAAAAAAAAAAAAAAAAAAAAAAAAAAAAAAAAAAAAAAAAAAAAAAAFAAAADwAAAABAAAAAAAAAODk5gAY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47+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ggbAP///wEAAAAAAAAAAAAAAAAAAAAAAAAAAAAAAAAAAAAAAAAAAODk5gB/f38A5+bmA8zMzADAwP8Af39/AAAAAAAAAAAAAAAAAAAAAAAAAAAAIQAAABgAAAAUAAAAxzcAAFUjAABIOgAA1yUAABAAAAAmAAAACAAAAP//////////"/>
              </a:ext>
            </a:extLst>
          </p:cNvSpPr>
          <p:nvPr/>
        </p:nvSpPr>
        <p:spPr>
          <a:xfrm>
            <a:off x="9067165" y="5743575"/>
            <a:ext cx="407035" cy="407670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15240" cap="flat" cmpd="sng" algn="ctr">
            <a:solidFill>
              <a:srgbClr val="E0E4E6"/>
            </a:solidFill>
            <a:prstDash val="solid"/>
            <a:headEnd type="none"/>
            <a:tailEnd type="none"/>
          </a:ln>
          <a:effectLst/>
        </p:spPr>
      </p:sp>
      <p:sp>
        <p:nvSpPr>
          <p:cNvPr id="19" name="Text 15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jgAAIsjAACFOQAAoSUAABAgAAAmAAAACAAAAP//////////"/>
              </a:ext>
            </a:extLst>
          </p:cNvSpPr>
          <p:nvPr/>
        </p:nvSpPr>
        <p:spPr>
          <a:xfrm>
            <a:off x="9190990" y="5777865"/>
            <a:ext cx="159385" cy="3390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670"/>
              </a:lnSpc>
              <a:buNone/>
            </a:pPr>
            <a:r>
              <a:rPr lang="en-us" sz="2135" b="1" cap="none">
                <a:solidFill>
                  <a:srgbClr val="37A7E7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3</a:t>
            </a:r>
            <a:endParaRPr lang="en-us" sz="2135" cap="none"/>
          </a:p>
        </p:txBody>
      </p:sp>
      <p:sp>
        <p:nvSpPr>
          <p:cNvPr id="20" name="Text 16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AB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jIAAJsZAAD9PwAAWBsAABAgAAAmAAAACAAAAP//////////"/>
              </a:ext>
            </a:extLst>
          </p:cNvSpPr>
          <p:nvPr/>
        </p:nvSpPr>
        <p:spPr>
          <a:xfrm>
            <a:off x="8139430" y="4162425"/>
            <a:ext cx="2262505" cy="282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225"/>
              </a:lnSpc>
              <a:buNone/>
            </a:pPr>
            <a:r>
              <a:rPr lang="en-us" b="1" cap="none">
                <a:solidFill>
                  <a:srgbClr val="37A7E7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Выполнение</a:t>
            </a:r>
            <a:endParaRPr lang="en-us" cap="none"/>
          </a:p>
        </p:txBody>
      </p:sp>
      <p:sp>
        <p:nvSpPr>
          <p:cNvPr id="21" name="Text 17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MA/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rC4AAAMcAABkQwAAkx8AABAAAAAmAAAACAAAAP//////////"/>
              </a:ext>
            </a:extLst>
          </p:cNvSpPr>
          <p:nvPr/>
        </p:nvSpPr>
        <p:spPr>
          <a:xfrm>
            <a:off x="7586980" y="4553585"/>
            <a:ext cx="33680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280"/>
              </a:lnSpc>
              <a:buNone/>
            </a:pPr>
            <a:r>
              <a:rPr lang="en-us" sz="1425" cap="none">
                <a:solidFill>
                  <a:srgbClr val="E0E4E6"/>
                </a:solidFill>
                <a:latin typeface="Barlow" pitchFamily="0" charset="0"/>
                <a:ea typeface="Barlow" pitchFamily="0" charset="0"/>
                <a:cs typeface="Barlow" pitchFamily="0" charset="0"/>
              </a:rPr>
              <a:t>Выполнение тестов, анализ результатов и исправление ошибок.</a:t>
            </a:r>
            <a:endParaRPr lang="en-us" sz="1425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79V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EAAAAAAAAACggb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ggb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RAAAHYGAADbSQAAAQ8AABAAAAAmAAAACAAAAP//////////"/>
              </a:ext>
            </a:extLst>
          </p:cNvSpPr>
          <p:nvPr/>
        </p:nvSpPr>
        <p:spPr>
          <a:xfrm>
            <a:off x="2624455" y="1050290"/>
            <a:ext cx="938149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F0FCFF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Методы интеграционного тестирования</a:t>
            </a:r>
            <a:endParaRPr lang="en-us" sz="4370" cap="none"/>
          </a:p>
        </p:txBody>
      </p:sp>
      <p:sp>
        <p:nvSpPr>
          <p:cNvPr id="5" name="Shape 2"/>
          <p:cNvSpPr>
            <a:extLst>
              <a:ext uri="smNativeData">
                <pr:smNativeData xmlns:pr="smNativeData" xmlns="smNativeData" val="SMDATA_15_79VLZhMAAAAlAAAAZQAAAA0AAAAAkAAAAEgAAACQAAAASAAAAAAAAAAAAAAAAAAAAAEAAABQAAAAUFPL1voi2T8AAAAAAADwvwAAAAAAAOA/AAAAAAAA4D8AAAAAAADgPwAAAAAAAOA/AAAAAAAA4D8AAAAAAADgPwAAAAAAAOA/AAAAAAAA4D8CAAAAjAAAAAEAAAAAAAAACggbAP///wgAAAAAAAAAAAAAAAAAAAAAAAAAAAAAAAAAAAAAeAAAAAEAAABAAAAAAAAAAAAAAABaAAAAAAAAAAAAAAAAAAAAAAAAAAAAAAAAAAAAAAAAAAAAAAAAAAAAAAAAAAAAAAAAAAAAAAAAAAAAAAAAAAAAAAAAAAAAAAAAAAAAFAAAADwAAAABAAAAAAAAAODk5gAk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ggbAP///wEAAAAAAAAAAAAAAAAAAAAAAAAAAAAAAAAAAAAAAAAAAODk5gB/f38A5+bmA8zMzADAwP8Af39/AAAAAAAAAAAAAAAAAAAAAAAAAAAAIQAAABgAAAAUAAAAJRAAAL0RAABRLAAARB4AABAAAAAmAAAACAAAAP//////////"/>
              </a:ext>
            </a:extLst>
          </p:cNvSpPr>
          <p:nvPr/>
        </p:nvSpPr>
        <p:spPr>
          <a:xfrm>
            <a:off x="2624455" y="2883535"/>
            <a:ext cx="4579620" cy="2036445"/>
          </a:xfrm>
          <a:prstGeom prst="roundRect">
            <a:avLst>
              <a:gd name="adj" fmla="val 19638"/>
            </a:avLst>
          </a:prstGeom>
          <a:solidFill>
            <a:srgbClr val="0A081B"/>
          </a:solidFill>
          <a:ln w="22860" cap="flat" cmpd="sng" algn="ctr">
            <a:solidFill>
              <a:srgbClr val="E0E4E6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Text 3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w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xEAAD8TAAC9IgAAYhUAABAgAAAmAAAACAAAAP//////////"/>
              </a:ext>
            </a:extLst>
          </p:cNvSpPr>
          <p:nvPr/>
        </p:nvSpPr>
        <p:spPr>
          <a:xfrm>
            <a:off x="2869565" y="312864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16FFBB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Bottom-up</a:t>
            </a:r>
            <a:endParaRPr lang="en-us" sz="2185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g4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xEAADQWAADPKgAAwxwAABAAAAAmAAAACAAAAP//////////"/>
              </a:ext>
            </a:extLst>
          </p:cNvSpPr>
          <p:nvPr/>
        </p:nvSpPr>
        <p:spPr>
          <a:xfrm>
            <a:off x="2869565" y="3609340"/>
            <a:ext cx="408940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E0E4E6"/>
                </a:solidFill>
                <a:latin typeface="Barlow" pitchFamily="0" charset="0"/>
                <a:ea typeface="Barlow" pitchFamily="0" charset="0"/>
                <a:cs typeface="Barlow" pitchFamily="0" charset="0"/>
              </a:rPr>
              <a:t>Начинать с низкоуровневых компонентов и постепенно двигаться вверх.</a:t>
            </a:r>
            <a:endParaRPr lang="en-us" cap="none"/>
          </a:p>
        </p:txBody>
      </p:sp>
      <p:sp>
        <p:nvSpPr>
          <p:cNvPr id="8" name="Shape 5"/>
          <p:cNvSpPr>
            <a:extLst>
              <a:ext uri="smNativeData">
                <pr:smNativeData xmlns:pr="smNativeData" xmlns="smNativeData" val="SMDATA_15_79VLZhMAAAAlAAAAZQAAAA0AAAAAkAAAAEgAAACQAAAASAAAAAAAAAAAAAAAAAAAAAEAAABQAAAAUFPL1voi2T8AAAAAAADwvwAAAAAAAOA/AAAAAAAA4D8AAAAAAADgPwAAAAAAAOA/AAAAAAAA4D8AAAAAAADgPwAAAAAAAOA/AAAAAAAA4D8CAAAAjAAAAAEAAAAAAAAACggbAP///wgAAAAAAAAAAAAAAAAAAAAAAAAAAAAAAAAAAAAAeAAAAAEAAABAAAAAAAAAAAAAAABaAAAAAAAAAAAAAAAAAAAAAAAAAAAAAAAAAAAAAAAAAAAAAAAAAAAAAAAAAAAAAAAAAAAAAAAAAAAAAAAAAAAAAAAAAAAAAAAAAAAAFAAAADwAAAABAAAAAAAAAODk5gAk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Y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ggbAP///wEAAAAAAAAAAAAAAAAAAAAAAAAAAAAAAAAAAAAAAAAAAODk5gB/f38A5+bmA8zMzADAwP8Af39/AAAAAAAAAAAAAAAAAAAAAAAAAAAAIQAAABgAAAAUAAAAry0AAL0RAADbSQAARB4AABAAAAAmAAAACAAAAP//////////"/>
              </a:ext>
            </a:extLst>
          </p:cNvSpPr>
          <p:nvPr/>
        </p:nvSpPr>
        <p:spPr>
          <a:xfrm>
            <a:off x="7426325" y="2883535"/>
            <a:ext cx="4579620" cy="2036445"/>
          </a:xfrm>
          <a:prstGeom prst="roundRect">
            <a:avLst>
              <a:gd name="adj" fmla="val 19638"/>
            </a:avLst>
          </a:prstGeom>
          <a:solidFill>
            <a:srgbClr val="0A081B"/>
          </a:solidFill>
          <a:ln w="22860" cap="flat" cmpd="sng" algn="ctr">
            <a:solidFill>
              <a:srgbClr val="E0E4E6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Text 6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S8AAD8TAABHQAAAYhUAABAgAAAmAAAACAAAAP//////////"/>
              </a:ext>
            </a:extLst>
          </p:cNvSpPr>
          <p:nvPr/>
        </p:nvSpPr>
        <p:spPr>
          <a:xfrm>
            <a:off x="7671435" y="312864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29DDDA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Top-down</a:t>
            </a:r>
            <a:endParaRPr lang="en-us" sz="2185" cap="none"/>
          </a:p>
        </p:txBody>
      </p:sp>
      <p:sp>
        <p:nvSpPr>
          <p:cNvPr id="10" name="Text 7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S8AADQWAABZSAAAwxwAABAAAAAmAAAACAAAAP//////////"/>
              </a:ext>
            </a:extLst>
          </p:cNvSpPr>
          <p:nvPr/>
        </p:nvSpPr>
        <p:spPr>
          <a:xfrm>
            <a:off x="7671435" y="3609340"/>
            <a:ext cx="408940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E0E4E6"/>
                </a:solidFill>
                <a:latin typeface="Barlow" pitchFamily="0" charset="0"/>
                <a:ea typeface="Barlow" pitchFamily="0" charset="0"/>
                <a:cs typeface="Barlow" pitchFamily="0" charset="0"/>
              </a:rPr>
              <a:t>Начинать с высокоуровневых функций и постепенно переходить к компонентам.</a:t>
            </a:r>
            <a:endParaRPr lang="en-us" cap="none"/>
          </a:p>
        </p:txBody>
      </p:sp>
      <p:sp>
        <p:nvSpPr>
          <p:cNvPr id="11" name="Shape 8"/>
          <p:cNvSpPr>
            <a:extLst>
              <a:ext uri="smNativeData">
                <pr:smNativeData xmlns:pr="smNativeData" xmlns="smNativeData" val="SMDATA_15_79VLZhMAAAAlAAAAZQAAAA0AAAAAkAAAAEgAAACQAAAASAAAAAAAAAAAAAAAAAAAAAEAAABQAAAAUFPL1voi2T8AAAAAAADwvwAAAAAAAOA/AAAAAAAA4D8AAAAAAADgPwAAAAAAAOA/AAAAAAAA4D8AAAAAAADgPwAAAAAAAOA/AAAAAAAA4D8CAAAAjAAAAAEAAAAAAAAACggbAP///wgAAAAAAAAAAAAAAAAAAAAAAAAAAAAAAAAAAAAAeAAAAAEAAABAAAAAAAAAAAAAAABaAAAAAAAAAAAAAAAAAAAAAAAAAAAAAAAAAAAAAAAAAAAAAAAAAAAAAAAAAAAAAAAAAAAAAAAAAAAAAAAAAAAAAAAAAAAAAAAAAAAAFAAAADwAAAABAAAAAAAAAODk5gAk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ggbAP///wEAAAAAAAAAAAAAAAAAAAAAAAAAAAAAAAAAAAAAAAAAAODk5gB/f38A5+bmA8zMzADAwP8Af39/AAAAAAAAAAAAAAAAAAAAAAAAAAAAIQAAABgAAAAUAAAAJRAAAKIfAABRLAAAKiwAABAAAAAmAAAACAAAAP//////////"/>
              </a:ext>
            </a:extLst>
          </p:cNvSpPr>
          <p:nvPr/>
        </p:nvSpPr>
        <p:spPr>
          <a:xfrm>
            <a:off x="2624455" y="5142230"/>
            <a:ext cx="4579620" cy="2037080"/>
          </a:xfrm>
          <a:prstGeom prst="roundRect">
            <a:avLst>
              <a:gd name="adj" fmla="val 19638"/>
            </a:avLst>
          </a:prstGeom>
          <a:solidFill>
            <a:srgbClr val="0A081B"/>
          </a:solidFill>
          <a:ln w="22860" cap="flat" cmpd="sng" algn="ctr">
            <a:solidFill>
              <a:srgbClr val="E0E4E6"/>
            </a:solidFill>
            <a:prstDash val="solid"/>
            <a:headEnd type="none"/>
            <a:tailEnd type="none"/>
          </a:ln>
          <a:effectLst/>
        </p:spPr>
      </p:sp>
      <p:sp>
        <p:nvSpPr>
          <p:cNvPr id="12" name="Text 9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xEAACQhAAC9IgAARyMAABAgAAAmAAAACAAAAP//////////"/>
              </a:ext>
            </a:extLst>
          </p:cNvSpPr>
          <p:nvPr/>
        </p:nvSpPr>
        <p:spPr>
          <a:xfrm>
            <a:off x="2869565" y="538734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37A7E7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Сэндвич</a:t>
            </a:r>
            <a:endParaRPr lang="en-us" sz="2185" cap="none"/>
          </a:p>
        </p:txBody>
      </p:sp>
      <p:sp>
        <p:nvSpPr>
          <p:cNvPr id="13" name="Text 10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xEAABkkAADPKgAAeCgAABAAAAAmAAAACAAAAP//////////"/>
              </a:ext>
            </a:extLst>
          </p:cNvSpPr>
          <p:nvPr/>
        </p:nvSpPr>
        <p:spPr>
          <a:xfrm>
            <a:off x="2869565" y="5868035"/>
            <a:ext cx="408940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E0E4E6"/>
                </a:solidFill>
                <a:latin typeface="Barlow" pitchFamily="0" charset="0"/>
                <a:ea typeface="Barlow" pitchFamily="0" charset="0"/>
                <a:cs typeface="Barlow" pitchFamily="0" charset="0"/>
              </a:rPr>
              <a:t>Совмещать bottom-up и top-down подходы для всесторонних проверок.</a:t>
            </a:r>
            <a:endParaRPr lang="en-us" cap="none"/>
          </a:p>
        </p:txBody>
      </p:sp>
      <p:sp>
        <p:nvSpPr>
          <p:cNvPr id="14" name="Shape 11"/>
          <p:cNvSpPr>
            <a:extLst>
              <a:ext uri="smNativeData">
                <pr:smNativeData xmlns:pr="smNativeData" xmlns="smNativeData" val="SMDATA_15_79VLZhMAAAAlAAAAZQAAAA0AAAAAkAAAAEgAAACQAAAASAAAAAAAAAAAAAAAAAAAAAEAAABQAAAAUFPL1voi2T8AAAAAAADwvwAAAAAAAOA/AAAAAAAA4D8AAAAAAADgPwAAAAAAAOA/AAAAAAAA4D8AAAAAAADgPwAAAAAAAOA/AAAAAAAA4D8CAAAAjAAAAAEAAAAAAAAACggbAP///wgAAAAAAAAAAAAAAAAAAAAAAAAAAAAAAAAAAAAAeAAAAAEAAABAAAAAAAAAAAAAAABaAAAAAAAAAAAAAAAAAAAAAAAAAAAAAAAAAAAAAAAAAAAAAAAAAAAAAAAAAAAAAAAAAAAAAAAAAAAAAAAAAAAAAAAAAAAAAAAAAAAAFAAAADwAAAABAAAAAAAAAODk5gAk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ggbAP///wEAAAAAAAAAAAAAAAAAAAAAAAAAAAAAAAAAAAAAAAAAAODk5gB/f38A5+bmA8zMzADAwP8Af39/AAAAAAAAAAAAAAAAAAAAAAAAAAAAIQAAABgAAAAUAAAAry0AAKIfAADbSQAAKiwAABAAAAAmAAAACAAAAP//////////"/>
              </a:ext>
            </a:extLst>
          </p:cNvSpPr>
          <p:nvPr/>
        </p:nvSpPr>
        <p:spPr>
          <a:xfrm>
            <a:off x="7426325" y="5142230"/>
            <a:ext cx="4579620" cy="2037080"/>
          </a:xfrm>
          <a:prstGeom prst="roundRect">
            <a:avLst>
              <a:gd name="adj" fmla="val 19638"/>
            </a:avLst>
          </a:prstGeom>
          <a:solidFill>
            <a:srgbClr val="0A081B"/>
          </a:solidFill>
          <a:ln w="22860" cap="flat" cmpd="sng" algn="ctr">
            <a:solidFill>
              <a:srgbClr val="E0E4E6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Text 12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S8AACQhAABHQAAARyMAABAgAAAmAAAACAAAAP//////////"/>
              </a:ext>
            </a:extLst>
          </p:cNvSpPr>
          <p:nvPr/>
        </p:nvSpPr>
        <p:spPr>
          <a:xfrm>
            <a:off x="7671435" y="538734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5372DF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Big-bang</a:t>
            </a:r>
            <a:endParaRPr lang="en-us" sz="2185" cap="none"/>
          </a:p>
        </p:txBody>
      </p:sp>
      <p:sp>
        <p:nvSpPr>
          <p:cNvPr id="16" name="Text 13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S8AABkkAABZSAAAqCoAABAAAAAmAAAACAAAAP//////////"/>
              </a:ext>
            </a:extLst>
          </p:cNvSpPr>
          <p:nvPr/>
        </p:nvSpPr>
        <p:spPr>
          <a:xfrm>
            <a:off x="7671435" y="5868035"/>
            <a:ext cx="408940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E0E4E6"/>
                </a:solidFill>
                <a:latin typeface="Barlow" pitchFamily="0" charset="0"/>
                <a:ea typeface="Barlow" pitchFamily="0" charset="0"/>
                <a:cs typeface="Barlow" pitchFamily="0" charset="0"/>
              </a:rPr>
              <a:t>Тестировать всю систему одновременно после интеграции всех компонентов.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79V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EAAAAAAAAACggb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iW83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ggb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3DeF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RAAAF4JAADbSQAA6REAABAAAAAmAAAACAAAAP//////////"/>
              </a:ext>
            </a:extLst>
          </p:cNvSpPr>
          <p:nvPr/>
        </p:nvSpPr>
        <p:spPr>
          <a:xfrm>
            <a:off x="2624455" y="1522730"/>
            <a:ext cx="938149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>
                <a:solidFill>
                  <a:srgbClr val="F0FCFF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Инструменты для интеграционного тестирования</a:t>
            </a:r>
            <a:endParaRPr lang="en-us" sz="4370" cap="none"/>
          </a:p>
        </p:txBody>
      </p:sp>
      <p:pic>
        <p:nvPicPr>
          <p:cNvPr id="5" name="Image 1" descr="preencoded.png"/>
          <p:cNvPicPr>
            <a:picLocks noChangeAspect="1"/>
            <a:extLst>
              <a:ext uri="smNativeData">
                <pr:smNativeData xmlns:pr="smNativeData" xmlns="smNativeData" val="SMDATA_17_79V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UQAAClFAAAXhMAAN4X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624455" y="3355975"/>
            <a:ext cx="523875" cy="5238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2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TOSP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RAAADwZAAAJHQAAgR0AABAAAAAmAAAACAAAAP//////////"/>
              </a:ext>
            </a:extLst>
          </p:cNvSpPr>
          <p:nvPr/>
        </p:nvSpPr>
        <p:spPr>
          <a:xfrm>
            <a:off x="2624455" y="4102100"/>
            <a:ext cx="209550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16FFBB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Unit Test Frameworks</a:t>
            </a:r>
            <a:endParaRPr lang="en-us" sz="2185" cap="none"/>
          </a:p>
        </p:txBody>
      </p:sp>
      <p:sp>
        <p:nvSpPr>
          <p:cNvPr id="7" name="Text 3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J+v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RAAAFMeAAAJHQAAQikAABAAAAAmAAAACAAAAP//////////"/>
              </a:ext>
            </a:extLst>
          </p:cNvSpPr>
          <p:nvPr/>
        </p:nvSpPr>
        <p:spPr>
          <a:xfrm>
            <a:off x="2624455" y="4929505"/>
            <a:ext cx="2095500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E0E4E6"/>
                </a:solidFill>
                <a:latin typeface="Barlow" pitchFamily="0" charset="0"/>
                <a:ea typeface="Barlow" pitchFamily="0" charset="0"/>
                <a:cs typeface="Barlow" pitchFamily="0" charset="0"/>
              </a:rPr>
              <a:t>Например, JUnit, NUnit, PyTest для написания автоматизированных тестов.</a:t>
            </a:r>
            <a:endParaRPr lang="en-us" cap="none"/>
          </a:p>
        </p:txBody>
      </p:sp>
      <p:pic>
        <p:nvPicPr>
          <p:cNvPr id="8" name="Image 2" descr="preencoded.png"/>
          <p:cNvPicPr>
            <a:picLocks noChangeAspect="1"/>
            <a:extLst>
              <a:ext uri="smNativeData">
                <pr:smNativeData xmlns:pr="smNativeData" xmlns="smNativeData" val="SMDATA_17_79V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UfAAClFAAATiIAAN4X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5052695" y="3355975"/>
            <a:ext cx="523875" cy="5238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 4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PwJ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R8AADwZAAD5KwAAgR0AABAAAAAmAAAACAAAAP//////////"/>
              </a:ext>
            </a:extLst>
          </p:cNvSpPr>
          <p:nvPr/>
        </p:nvSpPr>
        <p:spPr>
          <a:xfrm>
            <a:off x="5052695" y="4102100"/>
            <a:ext cx="209550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29DDDA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API Testing Tools</a:t>
            </a:r>
            <a:endParaRPr lang="en-us" sz="2185" cap="none"/>
          </a:p>
        </p:txBody>
      </p:sp>
      <p:sp>
        <p:nvSpPr>
          <p:cNvPr id="10" name="Text 5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fpMk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R8AAFMeAAD5KwAAQikAABAAAAAmAAAACAAAAP//////////"/>
              </a:ext>
            </a:extLst>
          </p:cNvSpPr>
          <p:nvPr/>
        </p:nvSpPr>
        <p:spPr>
          <a:xfrm>
            <a:off x="5052695" y="4929505"/>
            <a:ext cx="2095500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E0E4E6"/>
                </a:solidFill>
                <a:latin typeface="Barlow" pitchFamily="0" charset="0"/>
                <a:ea typeface="Barlow" pitchFamily="0" charset="0"/>
                <a:cs typeface="Barlow" pitchFamily="0" charset="0"/>
              </a:rPr>
              <a:t>Например, Postman, SoapUI для тестирования интеграции между API.</a:t>
            </a:r>
            <a:endParaRPr lang="en-us" cap="none"/>
          </a:p>
        </p:txBody>
      </p:sp>
      <p:pic>
        <p:nvPicPr>
          <p:cNvPr id="11" name="Image 3" descr="preencoded.png"/>
          <p:cNvPicPr>
            <a:picLocks noChangeAspect="1"/>
            <a:extLst>
              <a:ext uri="smNativeData">
                <pr:smNativeData xmlns:pr="smNativeData" xmlns="smNativeData" val="SMDATA_17_79V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YuAAClFAAAPzEAAN4X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7481570" y="3355975"/>
            <a:ext cx="523875" cy="5238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 6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e0Xp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DwZAADqOgAAgR0AABAAAAAmAAAACAAAAP//////////"/>
              </a:ext>
            </a:extLst>
          </p:cNvSpPr>
          <p:nvPr/>
        </p:nvSpPr>
        <p:spPr>
          <a:xfrm>
            <a:off x="7481570" y="4102100"/>
            <a:ext cx="209550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37A7E7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Database Testing Tools</a:t>
            </a:r>
            <a:endParaRPr lang="en-us" sz="2185" cap="none"/>
          </a:p>
        </p:txBody>
      </p:sp>
      <p:sp>
        <p:nvSpPr>
          <p:cNvPr id="13" name="Text 7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vz1J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FMeAADqOgAAQikAABAAAAAmAAAACAAAAP//////////"/>
              </a:ext>
            </a:extLst>
          </p:cNvSpPr>
          <p:nvPr/>
        </p:nvSpPr>
        <p:spPr>
          <a:xfrm>
            <a:off x="7481570" y="4929505"/>
            <a:ext cx="2095500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E0E4E6"/>
                </a:solidFill>
                <a:latin typeface="Barlow" pitchFamily="0" charset="0"/>
                <a:ea typeface="Barlow" pitchFamily="0" charset="0"/>
                <a:cs typeface="Barlow" pitchFamily="0" charset="0"/>
              </a:rPr>
              <a:t>Например, DbFit, Selenium для проверки целостности данных.</a:t>
            </a:r>
            <a:endParaRPr lang="en-us" cap="none"/>
          </a:p>
        </p:txBody>
      </p:sp>
      <p:pic>
        <p:nvPicPr>
          <p:cNvPr id="14" name="Image 4" descr="preencoded.png"/>
          <p:cNvPicPr>
            <a:picLocks noChangeAspect="1"/>
            <a:extLst>
              <a:ext uri="smNativeData">
                <pr:smNativeData xmlns:pr="smNativeData" xmlns="smNativeData" val="SMDATA_17_79V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c8AAClFAAAMEAAAN4X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9910445" y="3355975"/>
            <a:ext cx="523875" cy="5238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 8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oAC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zwAADwZAADbSQAAgR0AABAAAAAmAAAACAAAAP//////////"/>
              </a:ext>
            </a:extLst>
          </p:cNvSpPr>
          <p:nvPr/>
        </p:nvSpPr>
        <p:spPr>
          <a:xfrm>
            <a:off x="9910445" y="4102100"/>
            <a:ext cx="209550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>
                <a:solidFill>
                  <a:srgbClr val="5372DF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Системы CI/CD</a:t>
            </a:r>
            <a:endParaRPr lang="en-us" sz="2185" cap="none"/>
          </a:p>
        </p:txBody>
      </p:sp>
      <p:sp>
        <p:nvSpPr>
          <p:cNvPr id="16" name="Text 9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zwAAFMeAADbSQAAQikAABAAAAAmAAAACAAAAP//////////"/>
              </a:ext>
            </a:extLst>
          </p:cNvSpPr>
          <p:nvPr/>
        </p:nvSpPr>
        <p:spPr>
          <a:xfrm>
            <a:off x="9910445" y="4929505"/>
            <a:ext cx="2095500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E0E4E6"/>
                </a:solidFill>
                <a:latin typeface="Barlow" pitchFamily="0" charset="0"/>
                <a:ea typeface="Barlow" pitchFamily="0" charset="0"/>
                <a:cs typeface="Barlow" pitchFamily="0" charset="0"/>
              </a:rPr>
              <a:t>Например, Jenkins, Travis CI для автоматизации выполнения тестов.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79V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Shape 0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EAAAAAAAAACggbAP///wgZ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ggb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>
            <a:noFill/>
          </a:ln>
          <a:effectLst/>
        </p:spPr>
      </p:sp>
      <p:sp>
        <p:nvSpPr>
          <p:cNvPr id="4" name="Text 1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hAAALEDAABOSQAAEwwAABAAAAAmAAAACAAAAP//////////"/>
              </a:ext>
            </a:extLst>
          </p:cNvSpPr>
          <p:nvPr/>
        </p:nvSpPr>
        <p:spPr>
          <a:xfrm>
            <a:off x="2713990" y="600075"/>
            <a:ext cx="9202420" cy="1362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360"/>
              </a:lnSpc>
              <a:buNone/>
            </a:pPr>
            <a:r>
              <a:rPr lang="en-us" sz="4290" b="1" cap="none">
                <a:solidFill>
                  <a:srgbClr val="F0FCFF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Заключение и ключевые выводы</a:t>
            </a:r>
            <a:endParaRPr lang="en-us" sz="4290" cap="none"/>
          </a:p>
        </p:txBody>
      </p:sp>
      <p:pic>
        <p:nvPicPr>
          <p:cNvPr id="5" name="Image 1" descr="preencoded.png"/>
          <p:cNvPicPr>
            <a:picLocks noChangeAspect="1"/>
            <a:extLst>
              <a:ext uri="smNativeData">
                <pr:smNativeData xmlns:pr="smNativeData" xmlns="smNativeData" val="SMDATA_17_79V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H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LIQAADBDgAAZhcAAHsZ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713990" y="2398395"/>
            <a:ext cx="1089660" cy="17437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2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RkAABgQAAArKgAAMBIAABAgAAAmAAAACAAAAP//////////"/>
              </a:ext>
            </a:extLst>
          </p:cNvSpPr>
          <p:nvPr/>
        </p:nvSpPr>
        <p:spPr>
          <a:xfrm>
            <a:off x="4130675" y="2616200"/>
            <a:ext cx="2724150" cy="340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680"/>
              </a:lnSpc>
              <a:buNone/>
            </a:pPr>
            <a:r>
              <a:rPr lang="en-us" sz="2145" b="1" cap="none">
                <a:solidFill>
                  <a:srgbClr val="16FFBB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Важность</a:t>
            </a:r>
            <a:endParaRPr lang="en-us" sz="2145" cap="none"/>
          </a:p>
        </p:txBody>
      </p:sp>
      <p:sp>
        <p:nvSpPr>
          <p:cNvPr id="7" name="Text 3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/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RkAAP4SAABOSQAAIxUAABAgAAAmAAAACAAAAP//////////"/>
              </a:ext>
            </a:extLst>
          </p:cNvSpPr>
          <p:nvPr/>
        </p:nvSpPr>
        <p:spPr>
          <a:xfrm>
            <a:off x="4130675" y="3087370"/>
            <a:ext cx="7785735" cy="348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45"/>
              </a:lnSpc>
              <a:buNone/>
            </a:pPr>
            <a:r>
              <a:rPr lang="en-us" sz="1715" cap="none">
                <a:solidFill>
                  <a:srgbClr val="E0E4E6"/>
                </a:solidFill>
                <a:latin typeface="Barlow" pitchFamily="0" charset="0"/>
                <a:ea typeface="Barlow" pitchFamily="0" charset="0"/>
                <a:cs typeface="Barlow" pitchFamily="0" charset="0"/>
              </a:rPr>
              <a:t>Интеграционное тестирование критично для обеспечения качества ПО.</a:t>
            </a:r>
            <a:endParaRPr lang="en-us" sz="1715" cap="none"/>
          </a:p>
        </p:txBody>
      </p:sp>
      <p:pic>
        <p:nvPicPr>
          <p:cNvPr id="8" name="Image 2" descr="preencoded.png"/>
          <p:cNvPicPr>
            <a:picLocks noChangeAspect="1"/>
            <a:extLst>
              <a:ext uri="smNativeData">
                <pr:smNativeData xmlns:pr="smNativeData" xmlns="smNativeData" val="SMDATA_17_79V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OQ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LIQAAB7GQAAZhcAADUk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2713990" y="4142105"/>
            <a:ext cx="1089660" cy="17437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 4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g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RkAANIaAAArKgAA6hwAABAgAAAmAAAACAAAAP//////////"/>
              </a:ext>
            </a:extLst>
          </p:cNvSpPr>
          <p:nvPr/>
        </p:nvSpPr>
        <p:spPr>
          <a:xfrm>
            <a:off x="4130675" y="4359910"/>
            <a:ext cx="2724150" cy="340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680"/>
              </a:lnSpc>
              <a:buNone/>
            </a:pPr>
            <a:r>
              <a:rPr lang="en-us" sz="2145" b="1" cap="none">
                <a:solidFill>
                  <a:srgbClr val="29DDDA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Подходы</a:t>
            </a:r>
            <a:endParaRPr lang="en-us" sz="2145" cap="none"/>
          </a:p>
        </p:txBody>
      </p:sp>
      <p:sp>
        <p:nvSpPr>
          <p:cNvPr id="10" name="Text 5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w/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RkAALgdAABOSQAA3R8AABAgAAAmAAAACAAAAP//////////"/>
              </a:ext>
            </a:extLst>
          </p:cNvSpPr>
          <p:nvPr/>
        </p:nvSpPr>
        <p:spPr>
          <a:xfrm>
            <a:off x="4130675" y="4831080"/>
            <a:ext cx="7785735" cy="348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45"/>
              </a:lnSpc>
              <a:buNone/>
            </a:pPr>
            <a:r>
              <a:rPr lang="en-us" sz="1715" cap="none">
                <a:solidFill>
                  <a:srgbClr val="E0E4E6"/>
                </a:solidFill>
                <a:latin typeface="Barlow" pitchFamily="0" charset="0"/>
                <a:ea typeface="Barlow" pitchFamily="0" charset="0"/>
                <a:cs typeface="Barlow" pitchFamily="0" charset="0"/>
              </a:rPr>
              <a:t>Существуют различные методы интеграционного тестирования.</a:t>
            </a:r>
            <a:endParaRPr lang="en-us" sz="1715" cap="none"/>
          </a:p>
        </p:txBody>
      </p:sp>
      <p:pic>
        <p:nvPicPr>
          <p:cNvPr id="11" name="Image 3" descr="preencoded.png"/>
          <p:cNvPicPr>
            <a:picLocks noChangeAspect="1"/>
            <a:extLst>
              <a:ext uri="smNativeData">
                <pr:smNativeData xmlns:pr="smNativeData" xmlns="smNativeData" val="SMDATA_17_79V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LIQAAA1JAAAZhcAAO8u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2713990" y="5885815"/>
            <a:ext cx="1089660" cy="17437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 6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RkAAIwlAAArKgAApCcAABAgAAAmAAAACAAAAP//////////"/>
              </a:ext>
            </a:extLst>
          </p:cNvSpPr>
          <p:nvPr/>
        </p:nvSpPr>
        <p:spPr>
          <a:xfrm>
            <a:off x="4130675" y="6103620"/>
            <a:ext cx="2724150" cy="340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680"/>
              </a:lnSpc>
              <a:buNone/>
            </a:pPr>
            <a:r>
              <a:rPr lang="en-us" sz="2145" b="1" cap="none">
                <a:solidFill>
                  <a:srgbClr val="37A7E7"/>
                </a:solidFill>
                <a:latin typeface="Spline Sans" pitchFamily="0" charset="0"/>
                <a:ea typeface="Spline Sans" pitchFamily="0" charset="0"/>
                <a:cs typeface="Spline Sans" pitchFamily="0" charset="0"/>
              </a:rPr>
              <a:t>Инструменты</a:t>
            </a:r>
            <a:endParaRPr lang="en-us" sz="2145" cap="none"/>
          </a:p>
        </p:txBody>
      </p:sp>
      <p:sp>
        <p:nvSpPr>
          <p:cNvPr id="13" name="Text 7"/>
          <p:cNvSpPr>
            <a:extLst>
              <a:ext uri="smNativeData">
                <pr:smNativeData xmlns:pr="smNativeData" xmlns="smNativeData" val="SMDATA_15_79V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Db6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RkAAHIoAABOSQAAvCwAABAAAAAmAAAACAAAAP//////////"/>
              </a:ext>
            </a:extLst>
          </p:cNvSpPr>
          <p:nvPr/>
        </p:nvSpPr>
        <p:spPr>
          <a:xfrm>
            <a:off x="4130675" y="6574790"/>
            <a:ext cx="7785735" cy="697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45"/>
              </a:lnSpc>
              <a:buNone/>
            </a:pPr>
            <a:r>
              <a:rPr lang="en-us" sz="1715" cap="none">
                <a:solidFill>
                  <a:srgbClr val="E0E4E6"/>
                </a:solidFill>
                <a:latin typeface="Barlow" pitchFamily="0" charset="0"/>
                <a:ea typeface="Barlow" pitchFamily="0" charset="0"/>
                <a:cs typeface="Barlow" pitchFamily="0" charset="0"/>
              </a:rPr>
              <a:t>Доступно множество специализированных инструментов для автоматизации.</a:t>
            </a:r>
            <a:endParaRPr lang="en-us" sz="1715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darlix</cp:lastModifiedBy>
  <cp:revision>0</cp:revision>
  <dcterms:created xsi:type="dcterms:W3CDTF">2024-05-20T19:12:22Z</dcterms:created>
  <dcterms:modified xsi:type="dcterms:W3CDTF">2024-05-20T22:59:59Z</dcterms:modified>
</cp:coreProperties>
</file>