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47086" val="1068" rev64="64" revOS="3"/>
      <pr:smFileRevision xmlns:pr="smNativeData" xmlns="smNativeData" dt="1716247086" val="0"/>
      <pr:guideOptions xmlns:pr="smNativeData" xmlns="smNativeData" dt="171624708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7" d="100"/>
          <a:sy n="77" d="100"/>
        </p:scale>
        <p:origin x="459" y="58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77" d="100"/>
          <a:sy n="77" d="100"/>
        </p:scale>
        <p:origin x="459" y="583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CD2FB66-28A1-870D-EF6A-DE58B524198B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0F6EA517-59E2-3B53-ACD6-AF06EB985AFA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E7A265D-1383-2FD0-CDC2-E585688C3BB0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E040821-6FD3-51FE-9DBC-99AB46F26BCC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313D11D-53BE-4627-F0AB-A5729FE506F0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40F3719-57C9-5AC1-87B7-A19479F971F4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08014AB-E58D-D5E2-C338-13B75A763546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961AD5C-12C4-345B-8AD9-E40EE3977CB1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FF45C01-4FC2-A1AA-8C4C-B9FF12027AEC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wS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756701B-55CA-0386-84EE-A3D33EA072F6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0BB064D-039D-EEF0-D303-F5A5484D25A0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Lt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Dss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Lt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5172EE0-AEA8-42D8-E6AF-588D60E1100D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gMAACcGAADpKwAA2hcAAAAAAAAmAAAACAAAAP//////////"/>
              </a:ext>
            </a:extLst>
          </p:cNvSpPr>
          <p:nvPr/>
        </p:nvSpPr>
        <p:spPr>
          <a:xfrm>
            <a:off x="610870" y="1000125"/>
            <a:ext cx="6527165" cy="2877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Практическая работа №16</a:t>
            </a:r>
            <a:endParaRPr lang="en-us" sz="4370" cap="none">
              <a:solidFill>
                <a:srgbClr val="EBCCBB"/>
              </a:solidFill>
              <a:latin typeface="Gelasio" pitchFamily="0" charset="0"/>
              <a:ea typeface="Gelasio" pitchFamily="0" charset="0"/>
              <a:cs typeface="Gelasio" pitchFamily="0" charset="0"/>
            </a:endParaRPr>
          </a:p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Тема: «Тестироавние в Microsoft Solutions Framework»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YAAD8hAADrHgAArSwAAAAAAAAmAAAACAAAAP//////////"/>
              </a:ext>
            </a:extLst>
          </p:cNvSpPr>
          <p:nvPr/>
        </p:nvSpPr>
        <p:spPr>
          <a:xfrm>
            <a:off x="1067435" y="5404485"/>
            <a:ext cx="3958590" cy="1858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sz="2200" cap="none"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 Выполнил</a:t>
            </a:r>
            <a:endParaRPr lang="en-us" cap="none">
              <a:solidFill>
                <a:srgbClr val="C9C2C0"/>
              </a:solidFill>
              <a:latin typeface="Gelasio" pitchFamily="0" charset="0"/>
              <a:ea typeface="Gelasio" pitchFamily="0" charset="0"/>
              <a:cs typeface="Gelasio" pitchFamily="0" charset="0"/>
            </a:endParaRPr>
          </a:p>
          <a:p>
            <a:pPr marL="0" indent="0">
              <a:lnSpc>
                <a:spcPts val="2795"/>
              </a:lnSpc>
              <a:buNone/>
              <a:defRPr sz="2200" cap="none"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студент группы 3ИСП-2</a:t>
            </a:r>
            <a:endParaRPr lang="en-us" cap="none">
              <a:solidFill>
                <a:srgbClr val="C9C2C0"/>
              </a:solidFill>
              <a:latin typeface="Gelasio" pitchFamily="0" charset="0"/>
              <a:ea typeface="Gelasio" pitchFamily="0" charset="0"/>
              <a:cs typeface="Gelasio" pitchFamily="0" charset="0"/>
            </a:endParaRPr>
          </a:p>
          <a:p>
            <a:pPr marL="0" indent="0">
              <a:lnSpc>
                <a:spcPts val="2795"/>
              </a:lnSpc>
              <a:buNone/>
              <a:defRPr sz="2200" cap="none"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Сейдалиев А.Э.</a:t>
            </a:r>
            <a:endParaRPr lang="en-us" cap="none">
              <a:solidFill>
                <a:srgbClr val="C9C2C0"/>
              </a:solidFill>
              <a:latin typeface="Gelasio" pitchFamily="0" charset="0"/>
              <a:ea typeface="Gelasio" pitchFamily="0" charset="0"/>
              <a:cs typeface="Gelasio" pitchFamily="0" charset="0"/>
            </a:endParaRP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Ltp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goAACGEwAA/1UAAFUt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507480" y="3173730"/>
            <a:ext cx="7472045" cy="41954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JDRs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iyn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RQAAC0XAACjRQAAcxsAAAAgAAAmAAAACAAAAP//////////"/>
              </a:ext>
            </a:extLst>
          </p:cNvSpPr>
          <p:nvPr/>
        </p:nvSpPr>
        <p:spPr>
          <a:xfrm>
            <a:off x="3310255" y="3767455"/>
            <a:ext cx="800989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  <a:defRPr sz="6400" cap="none"/>
            </a:pPr>
            <a:r>
              <a:rPr lang="en-us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Спасибо за внимание!</a:t>
            </a:r>
            <a:endParaRPr lang="en-us" cap="none">
              <a:solidFill>
                <a:srgbClr val="EBCCBB"/>
              </a:solidFill>
              <a:latin typeface="Gelasio" pitchFamily="0" charset="0"/>
              <a:ea typeface="Gelasio" pitchFamily="0" charset="0"/>
              <a:cs typeface="Gelasi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Z3V6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w4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r+pJ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HUNAAAgMwAAABYAABAAAAAmAAAACAAAAP//////////"/>
              </a:ext>
            </a:extLst>
          </p:cNvSpPr>
          <p:nvPr/>
        </p:nvSpPr>
        <p:spPr>
          <a:xfrm>
            <a:off x="833120" y="2187575"/>
            <a:ext cx="74777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Введение в Microsoft Solutions Framework (MSF)</a:t>
            </a:r>
            <a:endParaRPr lang="en-us" sz="4370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eTq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A0YAAAgMwAAKyUAABAAAAAmAAAACAAAAP//////////"/>
              </a:ext>
            </a:extLst>
          </p:cNvSpPr>
          <p:nvPr/>
        </p:nvSpPr>
        <p:spPr>
          <a:xfrm>
            <a:off x="833120" y="3909695"/>
            <a:ext cx="7477760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 Поскольку технологии развиваются быстрыми темпами, организациям необходимы гибкие методологии, позволяющие им быстро адаптироваться и внедрять решения. Microsoft Solutions Framework (MSF) представляет собой комплексный подход к управлению ИТ-проектами, который помогает повышать эффективность и результативность.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g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lJ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lJ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gUAAHIFAABVMQAAtwkAABAgAAAmAAAACAAAAP//////////"/>
              </a:ext>
            </a:extLst>
          </p:cNvSpPr>
          <p:nvPr/>
        </p:nvSpPr>
        <p:spPr>
          <a:xfrm>
            <a:off x="938530" y="885190"/>
            <a:ext cx="70808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Основные принципы MSF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lJ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gUAAAwOAAAxGQAAUhIAABAAAAAmAAAACAAAAP//////////"/>
              </a:ext>
            </a:extLst>
          </p:cNvSpPr>
          <p:nvPr/>
        </p:nvSpPr>
        <p:spPr>
          <a:xfrm>
            <a:off x="938530" y="2283460"/>
            <a:ext cx="3156585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Ориентация на клиента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lJ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AUAAOUUAAD3GAAAMyQAABAAAAAmAAAACAAAAP//////////"/>
              </a:ext>
            </a:extLst>
          </p:cNvSpPr>
          <p:nvPr/>
        </p:nvSpPr>
        <p:spPr>
          <a:xfrm>
            <a:off x="901700" y="3396615"/>
            <a:ext cx="3156585" cy="2487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MSF фокусируется на понимании и удовлетворении потребностей клиента, что позволяет создавать решения, отвечающие их требованиям.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lJ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RwAAOsLAAAiLgAADg4AABAgAAAmAAAACAAAAP//////////"/>
              </a:ext>
            </a:extLst>
          </p:cNvSpPr>
          <p:nvPr/>
        </p:nvSpPr>
        <p:spPr>
          <a:xfrm>
            <a:off x="4608195" y="1937385"/>
            <a:ext cx="289115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Итеративный подход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lJ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RwAAGwPAADDLwAAWhoAABAAAAAmAAAACAAAAP//////////"/>
              </a:ext>
            </a:extLst>
          </p:cNvSpPr>
          <p:nvPr/>
        </p:nvSpPr>
        <p:spPr>
          <a:xfrm>
            <a:off x="4608195" y="2506980"/>
            <a:ext cx="315595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Проекты MSF разбиваются на небольшие итерации, что обеспечивает гибкость и возможность быстрой адаптации к изменениям.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lJ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xsAAIceAADpLAAAqiAAABAgAAAmAAAACAAAAP//////////"/>
              </a:ext>
            </a:extLst>
          </p:cNvSpPr>
          <p:nvPr/>
        </p:nvSpPr>
        <p:spPr>
          <a:xfrm>
            <a:off x="4523105" y="496252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Командная работа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lJ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RsAAAgiAABjLwAA9iwAABAAAAAmAAAACAAAAP//////////"/>
              </a:ext>
            </a:extLst>
          </p:cNvSpPr>
          <p:nvPr/>
        </p:nvSpPr>
        <p:spPr>
          <a:xfrm>
            <a:off x="4547235" y="5532120"/>
            <a:ext cx="315595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MSF подчеркивает важность межфункциональной команды и четкого распределения ролей и ответственности.</a:t>
            </a:r>
            <a:endParaRPr lang="en-us" cap="none"/>
          </a:p>
        </p:txBody>
      </p:sp>
      <p:pic>
        <p:nvPicPr>
          <p:cNvPr id="11" name="Изображение1"/>
          <p:cNvPicPr>
            <a:picLocks noChangeAspect="1"/>
            <a:extLst>
              <a:ext uri="smNativeData">
                <pr:smNativeData xmlns:pr="smNativeData" xmlns="smNativeData" val="SMDATA_17_Ltp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w4AAA2DgAAJlAAABAm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2310130"/>
            <a:ext cx="3877310" cy="3877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WWQ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FH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EMMAABqPwAAiBAAABAgAAAmAAAACAAAAP//////////"/>
              </a:ext>
            </a:extLst>
          </p:cNvSpPr>
          <p:nvPr/>
        </p:nvSpPr>
        <p:spPr>
          <a:xfrm>
            <a:off x="2037715" y="1993265"/>
            <a:ext cx="827087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Роли и ответственности в MSF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LtpLZhMAAAAlAAAAZQAAAA0AAAAAkAAAAEgAAACQAAAASAAAAAAAAAAAAAAAAAAAAAEAAABQAAAAqcE0DB8R4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iQwAAFYUAACdDwAAaRcAABAAAAAmAAAACAAAAP//////////"/>
              </a:ext>
            </a:extLst>
          </p:cNvSpPr>
          <p:nvPr/>
        </p:nvSpPr>
        <p:spPr>
          <a:xfrm>
            <a:off x="2037715" y="3305810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g0AAJcUAACEDgAAJxcAABAgAAAmAAAACAAAAP//////////"/>
              </a:ext>
            </a:extLst>
          </p:cNvSpPr>
          <p:nvPr/>
        </p:nvSpPr>
        <p:spPr>
          <a:xfrm>
            <a:off x="2216150" y="3347085"/>
            <a:ext cx="14351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M4UAAARIgAA8BYAABAgAAAmAAAACAAAAP//////////"/>
              </a:ext>
            </a:extLst>
          </p:cNvSpPr>
          <p:nvPr/>
        </p:nvSpPr>
        <p:spPr>
          <a:xfrm>
            <a:off x="2760345" y="33820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Владелец бизнеса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MIXAABRLAAAIhwAABAAAAAmAAAACAAAAP//////////"/>
              </a:ext>
            </a:extLst>
          </p:cNvSpPr>
          <p:nvPr/>
        </p:nvSpPr>
        <p:spPr>
          <a:xfrm>
            <a:off x="2760345" y="3862070"/>
            <a:ext cx="444373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Определяет требования, приоритеты и ожидаемые результаты проекта.</a:t>
            </a:r>
            <a:endParaRPr lang="en-us" cap="none"/>
          </a:p>
        </p:txBody>
      </p:sp>
      <p:sp>
        <p:nvSpPr>
          <p:cNvPr id="9" name="Shape 7"/>
          <p:cNvSpPr>
            <a:extLst>
              <a:ext uri="smNativeData">
                <pr:smNativeData xmlns:pr="smNativeData" xmlns="smNativeData" val="SMDATA_15_LtpLZhMAAAAlAAAAZQAAAA0AAAAAkAAAAEgAAACQAAAASAAAAAAAAAAAAAAAAAAAAAEAAABQAAAAqcE0DB8R4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ry0AAFYUAADCMAAAaRcAABAAAAAmAAAACAAAAP//////////"/>
              </a:ext>
            </a:extLst>
          </p:cNvSpPr>
          <p:nvPr/>
        </p:nvSpPr>
        <p:spPr>
          <a:xfrm>
            <a:off x="7426325" y="330581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10" name="Text 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jZU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i4AAJcUAADLLwAAJxcAABAgAAAmAAAACAAAAP//////////"/>
              </a:ext>
            </a:extLst>
          </p:cNvSpPr>
          <p:nvPr/>
        </p:nvSpPr>
        <p:spPr>
          <a:xfrm>
            <a:off x="7583170" y="3347085"/>
            <a:ext cx="18605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9I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M4UAADDQwAA8BYAABAgAAAmAAAACAAAAP//////////"/>
              </a:ext>
            </a:extLst>
          </p:cNvSpPr>
          <p:nvPr/>
        </p:nvSpPr>
        <p:spPr>
          <a:xfrm>
            <a:off x="8148320" y="3382010"/>
            <a:ext cx="286702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Архитектор решения</a:t>
            </a:r>
            <a:endParaRPr lang="en-us" sz="2185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M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MIXAAB3TQAAIhwAABAAAAAmAAAACAAAAP//////////"/>
              </a:ext>
            </a:extLst>
          </p:cNvSpPr>
          <p:nvPr/>
        </p:nvSpPr>
        <p:spPr>
          <a:xfrm>
            <a:off x="8148320" y="3862070"/>
            <a:ext cx="444436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Разрабатывает техническую архитектуру и спецификации проекта.</a:t>
            </a:r>
            <a:endParaRPr lang="en-us" cap="none"/>
          </a:p>
        </p:txBody>
      </p:sp>
      <p:sp>
        <p:nvSpPr>
          <p:cNvPr id="13" name="Shape 11"/>
          <p:cNvSpPr>
            <a:extLst>
              <a:ext uri="smNativeData">
                <pr:smNativeData xmlns:pr="smNativeData" xmlns="smNativeData" val="SMDATA_15_LtpLZhMAAAAlAAAAZQAAAA0AAAAAkAAAAEgAAACQAAAASAAAAAAAAAAAAAAAAAAAAAEAAABQAAAAqcE0DB8R4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R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iQwAAJEeAACdDwAApCEAABAAAAAmAAAACAAAAP//////////"/>
              </a:ext>
            </a:extLst>
          </p:cNvSpPr>
          <p:nvPr/>
        </p:nvSpPr>
        <p:spPr>
          <a:xfrm>
            <a:off x="2037715" y="4968875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14" name="Text 1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+0J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g0AANMeAACkDgAAYiEAABAgAAAmAAAACAAAAP//////////"/>
              </a:ext>
            </a:extLst>
          </p:cNvSpPr>
          <p:nvPr/>
        </p:nvSpPr>
        <p:spPr>
          <a:xfrm>
            <a:off x="2195830" y="5010785"/>
            <a:ext cx="184150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1VUy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AkfAAARIgAALCEAABAgAAAmAAAACAAAAP//////////"/>
              </a:ext>
            </a:extLst>
          </p:cNvSpPr>
          <p:nvPr/>
        </p:nvSpPr>
        <p:spPr>
          <a:xfrm>
            <a:off x="2760345" y="504507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Тестировщик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P4hAABRLAAAXSYAABAAAAAmAAAACAAAAP//////////"/>
              </a:ext>
            </a:extLst>
          </p:cNvSpPr>
          <p:nvPr/>
        </p:nvSpPr>
        <p:spPr>
          <a:xfrm>
            <a:off x="2760345" y="5525770"/>
            <a:ext cx="444373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Разрабатывает и выполняет план тестирования, анализирует результаты.</a:t>
            </a:r>
            <a:endParaRPr lang="en-us" cap="none"/>
          </a:p>
        </p:txBody>
      </p:sp>
      <p:sp>
        <p:nvSpPr>
          <p:cNvPr id="17" name="Shape 15"/>
          <p:cNvSpPr>
            <a:extLst>
              <a:ext uri="smNativeData">
                <pr:smNativeData xmlns:pr="smNativeData" xmlns="smNativeData" val="SMDATA_15_LtpLZhMAAAAlAAAAZQAAAA0AAAAAkAAAAEgAAACQAAAASAAAAAAAAAAAAAAAAAAAAAEAAABQAAAAqcE0DB8R4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wRm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ry0AAJEeAADCMAAApCEAABAAAAAmAAAACAAAAP//////////"/>
              </a:ext>
            </a:extLst>
          </p:cNvSpPr>
          <p:nvPr/>
        </p:nvSpPr>
        <p:spPr>
          <a:xfrm>
            <a:off x="7426325" y="4968875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18" name="Text 16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C4AANMeAADNLwAAYiEAABAgAAAmAAAACAAAAP//////////"/>
              </a:ext>
            </a:extLst>
          </p:cNvSpPr>
          <p:nvPr/>
        </p:nvSpPr>
        <p:spPr>
          <a:xfrm>
            <a:off x="7581900" y="5010785"/>
            <a:ext cx="188595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4</a:t>
            </a:r>
            <a:endParaRPr lang="en-us" sz="2620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AkfAAB4RAAALCEAABAgAAAmAAAACAAAAP//////////"/>
              </a:ext>
            </a:extLst>
          </p:cNvSpPr>
          <p:nvPr/>
        </p:nvSpPr>
        <p:spPr>
          <a:xfrm>
            <a:off x="8148320" y="5045075"/>
            <a:ext cx="298196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Проектный менеджер</a:t>
            </a:r>
            <a:endParaRPr lang="en-us" sz="2185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P4hAAB3TQAAXSYAABAAAAAmAAAACAAAAP//////////"/>
              </a:ext>
            </a:extLst>
          </p:cNvSpPr>
          <p:nvPr/>
        </p:nvSpPr>
        <p:spPr>
          <a:xfrm>
            <a:off x="8148320" y="5525770"/>
            <a:ext cx="444436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Координирует работу команды и отслеживает прогресс проекта.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YeL+W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Up6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IMGAAA3SAAAyQoAABAgAAAmAAAACAAAAP//////////"/>
              </a:ext>
            </a:extLst>
          </p:cNvSpPr>
          <p:nvPr/>
        </p:nvSpPr>
        <p:spPr>
          <a:xfrm>
            <a:off x="2037715" y="1058545"/>
            <a:ext cx="970153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Планирование тестирования в MSF</a:t>
            </a:r>
            <a:endParaRPr lang="en-us" sz="4370" cap="none"/>
          </a:p>
        </p:txBody>
      </p:sp>
      <p:sp>
        <p:nvSpPr>
          <p:cNvPr id="6" name="Shape 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bVJE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jbV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VJEAP///wEAAAAAAAAAAAAAAAAAAAAAAAAAAAAAAAAAAAAAAAAAAAAAAAB/f38A5+bmA8zMzADAwP8Af39/AAAAAAAAAAAAAAAAAAAAAAAAAAAAIQAAABgAAAAUAAAAiQwAAFAaAAB3TQAAlhoAABAAAAAmAAAACAAAAP//////////"/>
              </a:ext>
            </a:extLst>
          </p:cNvSpPr>
          <p:nvPr/>
        </p:nvSpPr>
        <p:spPr>
          <a:xfrm>
            <a:off x="2037715" y="4277360"/>
            <a:ext cx="10554970" cy="44450"/>
          </a:xfrm>
          <a:prstGeom prst="rect">
            <a:avLst/>
          </a:prstGeom>
          <a:solidFill>
            <a:srgbClr val="6D5244"/>
          </a:solidFill>
          <a:ln>
            <a:noFill/>
          </a:ln>
          <a:effectLst/>
        </p:spPr>
      </p:sp>
      <p:sp>
        <p:nvSpPr>
          <p:cNvPr id="7" name="Shape 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bVJE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OxNs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VJEAP///wEAAAAAAAAAAAAAAAAAAAAAAAAAAAAAAAAAAAAAAAAAAAAAAAB/f38A5+bmA8zMzADAwP8Af39/AAAAAAAAAAAAAAAAAAAAAAAAAAAAIQAAABgAAAAUAAAAShwAAIcVAACQHAAAUBoAABAAAAAmAAAACAAAAP//////////"/>
              </a:ext>
            </a:extLst>
          </p:cNvSpPr>
          <p:nvPr/>
        </p:nvSpPr>
        <p:spPr>
          <a:xfrm>
            <a:off x="4598670" y="3499485"/>
            <a:ext cx="44450" cy="777875"/>
          </a:xfrm>
          <a:prstGeom prst="rect">
            <a:avLst/>
          </a:prstGeom>
          <a:solidFill>
            <a:srgbClr val="6D5244"/>
          </a:solidFill>
          <a:ln>
            <a:noFill/>
          </a:ln>
          <a:effectLst/>
        </p:spPr>
      </p:sp>
      <p:sp>
        <p:nvSpPr>
          <p:cNvPr id="8" name="Shape 6"/>
          <p:cNvSpPr>
            <a:extLst>
              <a:ext uri="smNativeData">
                <pr:smNativeData xmlns:pr="smNativeData" xmlns="smNativeData" val="SMDATA_15_LtpLZhMAAAAlAAAAZQAAAA0AAAAAkAAAAEgAAACQAAAASAAAAAAAAAAAAAAAAAAAAAEAAABQAAAAqcE0DB8R4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hr6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5BoAAMYYAAD3HQAA2hsAABAAAAAmAAAACAAAAP//////////"/>
              </a:ext>
            </a:extLst>
          </p:cNvSpPr>
          <p:nvPr/>
        </p:nvSpPr>
        <p:spPr>
          <a:xfrm>
            <a:off x="4371340" y="4027170"/>
            <a:ext cx="499745" cy="500380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9" name="Text 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fYp1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RsAAAgZAADeHAAAmBsAABAgAAAmAAAACAAAAP//////////"/>
              </a:ext>
            </a:extLst>
          </p:cNvSpPr>
          <p:nvPr/>
        </p:nvSpPr>
        <p:spPr>
          <a:xfrm>
            <a:off x="4549775" y="4069080"/>
            <a:ext cx="14287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1</a:t>
            </a:r>
            <a:endParaRPr lang="en-us" sz="2620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iT+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A4AANUMAADbKgAA+A4AABAgAAAmAAAACAAAAP//////////"/>
              </a:ext>
            </a:extLst>
          </p:cNvSpPr>
          <p:nvPr/>
        </p:nvSpPr>
        <p:spPr>
          <a:xfrm>
            <a:off x="2275840" y="2085975"/>
            <a:ext cx="469074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Определение целей тестирования</a:t>
            </a:r>
            <a:endParaRPr lang="en-us" sz="2185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G8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MoPAADzKgAAKRQAABAAAAAmAAAACAAAAP//////////"/>
              </a:ext>
            </a:extLst>
          </p:cNvSpPr>
          <p:nvPr/>
        </p:nvSpPr>
        <p:spPr>
          <a:xfrm>
            <a:off x="2259965" y="2566670"/>
            <a:ext cx="47218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Четко сформулируйте, что должно быть протестировано и зачем.</a:t>
            </a:r>
            <a:endParaRPr lang="en-us" cap="none"/>
          </a:p>
        </p:txBody>
      </p:sp>
      <p:sp>
        <p:nvSpPr>
          <p:cNvPr id="12" name="Shape 1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bVJE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1x+d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VJEAP///wEAAAAAAAAAAAAAAAAAAAAAAAAAAAAAAAAAAAAAAAAAAAAAAAB/f38A5+bmA8zMzADAwP8Af39/AAAAAAAAAAAAAAAAAAAAAAAAAAAAIQAAABgAAAAUAAAA3SwAAFAaAAAjLQAAGB8AABAAAAAmAAAACAAAAP//////////"/>
              </a:ext>
            </a:extLst>
          </p:cNvSpPr>
          <p:nvPr/>
        </p:nvSpPr>
        <p:spPr>
          <a:xfrm>
            <a:off x="7292975" y="4277360"/>
            <a:ext cx="44450" cy="777240"/>
          </a:xfrm>
          <a:prstGeom prst="rect">
            <a:avLst/>
          </a:prstGeom>
          <a:solidFill>
            <a:srgbClr val="6D5244"/>
          </a:solidFill>
          <a:ln>
            <a:noFill/>
          </a:ln>
          <a:effectLst/>
        </p:spPr>
      </p:sp>
      <p:sp>
        <p:nvSpPr>
          <p:cNvPr id="13" name="Shape 11"/>
          <p:cNvSpPr>
            <a:extLst>
              <a:ext uri="smNativeData">
                <pr:smNativeData xmlns:pr="smNativeData" xmlns="smNativeData" val="SMDATA_15_LtpLZhMAAAAlAAAAZQAAAA0AAAAAkAAAAEgAAACQAAAASAAAAAAAAAAAAAAAAAAAAAEAAABQAAAAqcE0DB8R4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tkpT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disAAMYYAACKLgAA2hsAABAAAAAmAAAACAAAAP//////////"/>
              </a:ext>
            </a:extLst>
          </p:cNvSpPr>
          <p:nvPr/>
        </p:nvSpPr>
        <p:spPr>
          <a:xfrm>
            <a:off x="7065010" y="4027170"/>
            <a:ext cx="500380" cy="500380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14" name="Text 1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ZL2N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SwAAAgZAACTLQAAmBsAABAgAAAmAAAACAAAAP//////////"/>
              </a:ext>
            </a:extLst>
          </p:cNvSpPr>
          <p:nvPr/>
        </p:nvSpPr>
        <p:spPr>
          <a:xfrm>
            <a:off x="7221855" y="4069080"/>
            <a:ext cx="18669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2</a:t>
            </a:r>
            <a:endParaRPr lang="en-us" sz="2620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901E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h4AAHcgAACGOwAAvCQAABAAAAAmAAAACAAAAP//////////"/>
              </a:ext>
            </a:extLst>
          </p:cNvSpPr>
          <p:nvPr/>
        </p:nvSpPr>
        <p:spPr>
          <a:xfrm>
            <a:off x="4954270" y="5277485"/>
            <a:ext cx="472186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Разработка стратегии тестирования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JD0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h4AAI4lAACGOwAAHSwAABAAAAAmAAAACAAAAP//////////"/>
              </a:ext>
            </a:extLst>
          </p:cNvSpPr>
          <p:nvPr/>
        </p:nvSpPr>
        <p:spPr>
          <a:xfrm>
            <a:off x="4954270" y="6104890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Определите подходы, методы и инструменты, которые будут использованы.</a:t>
            </a:r>
            <a:endParaRPr lang="en-us" cap="none"/>
          </a:p>
        </p:txBody>
      </p:sp>
      <p:sp>
        <p:nvSpPr>
          <p:cNvPr id="17" name="Shape 1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bVJE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r6IH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VJEAP///wEAAAAAAAAAAAAAAAAAAAAAAAAAAAAAAAAAAAAAAAAAAAAAAAB/f38A5+bmA8zMzADAwP8Af39/AAAAAAAAAAAAAAAAAAAAAAAAAAAAIQAAABgAAAAUAAAAcD0AAIcVAAC2PQAAUBoAABAAAAAmAAAACAAAAP//////////"/>
              </a:ext>
            </a:extLst>
          </p:cNvSpPr>
          <p:nvPr/>
        </p:nvSpPr>
        <p:spPr>
          <a:xfrm>
            <a:off x="9987280" y="3499485"/>
            <a:ext cx="44450" cy="777875"/>
          </a:xfrm>
          <a:prstGeom prst="rect">
            <a:avLst/>
          </a:prstGeom>
          <a:solidFill>
            <a:srgbClr val="6D5244"/>
          </a:solidFill>
          <a:ln>
            <a:noFill/>
          </a:ln>
          <a:effectLst/>
        </p:spPr>
      </p:sp>
      <p:sp>
        <p:nvSpPr>
          <p:cNvPr id="18" name="Shape 16"/>
          <p:cNvSpPr>
            <a:extLst>
              <a:ext uri="smNativeData">
                <pr:smNativeData xmlns:pr="smNativeData" xmlns="smNativeData" val="SMDATA_15_LtpLZhMAAAAlAAAAZQAAAA0AAAAAkAAAAEgAAACQAAAASAAAAAAAAAAAAAAAAAAAAAEAAABQAAAAqcE0DB8R4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CTwAAMYYAAAcPwAA2hsAABAAAAAmAAAACAAAAP//////////"/>
              </a:ext>
            </a:extLst>
          </p:cNvSpPr>
          <p:nvPr/>
        </p:nvSpPr>
        <p:spPr>
          <a:xfrm>
            <a:off x="9759315" y="4027170"/>
            <a:ext cx="499745" cy="500380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19" name="Text 1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OS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j0AAAgZAAAkPgAAmBsAABAgAAAmAAAACAAAAP//////////"/>
              </a:ext>
            </a:extLst>
          </p:cNvSpPr>
          <p:nvPr/>
        </p:nvSpPr>
        <p:spPr>
          <a:xfrm>
            <a:off x="9917430" y="4069080"/>
            <a:ext cx="18415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3</a:t>
            </a:r>
            <a:endParaRPr lang="en-us" sz="2620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hRT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8AANUMAAClSwAA+A4AABAgAAAmAAAACAAAAP//////////"/>
              </a:ext>
            </a:extLst>
          </p:cNvSpPr>
          <p:nvPr/>
        </p:nvSpPr>
        <p:spPr>
          <a:xfrm>
            <a:off x="7721600" y="2085975"/>
            <a:ext cx="457517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Составление плана тестирования</a:t>
            </a:r>
            <a:endParaRPr lang="en-us" sz="2185" cap="none"/>
          </a:p>
        </p:txBody>
      </p:sp>
      <p:sp>
        <p:nvSpPr>
          <p:cNvPr id="21" name="Text 19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NS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MoPAAAZTAAAKRQAABAAAAAmAAAACAAAAP//////////"/>
              </a:ext>
            </a:extLst>
          </p:cNvSpPr>
          <p:nvPr/>
        </p:nvSpPr>
        <p:spPr>
          <a:xfrm>
            <a:off x="7648575" y="2566670"/>
            <a:ext cx="47218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Детально распишите этапы, сроки и ресурсы, необходимые для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ys80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Z/t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s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PkJAADaOwAAPg4AABAgAAAmAAAACAAAAP//////////"/>
              </a:ext>
            </a:extLst>
          </p:cNvSpPr>
          <p:nvPr/>
        </p:nvSpPr>
        <p:spPr>
          <a:xfrm>
            <a:off x="2037715" y="1621155"/>
            <a:ext cx="769175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Разработка тестовых кейсов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LtpLZhMAAAAlAAAAZQAAAA0AAAAAkAAAAEgAAACQAAAASAAAAAAAAAAAAAAAAAAAAAEAAABQAAAAh+EjYkokw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iQwAAPoQAABRLAAAOR0AABAAAAAmAAAACAAAAP//////////"/>
              </a:ext>
            </a:extLst>
          </p:cNvSpPr>
          <p:nvPr/>
        </p:nvSpPr>
        <p:spPr>
          <a:xfrm>
            <a:off x="2037715" y="2759710"/>
            <a:ext cx="5166360" cy="1990725"/>
          </a:xfrm>
          <a:prstGeom prst="roundRect">
            <a:avLst>
              <a:gd name="adj" fmla="val 6696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FgSAABcKAAAexQAABAgAAAmAAAACAAAAP//////////"/>
              </a:ext>
            </a:extLst>
          </p:cNvSpPr>
          <p:nvPr/>
        </p:nvSpPr>
        <p:spPr>
          <a:xfrm>
            <a:off x="2259965" y="2981960"/>
            <a:ext cx="430085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Функциональное тестирование</a:t>
            </a:r>
            <a:endParaRPr lang="en-us" sz="218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E0VAADzKgAA3BsAABAAAAAmAAAACAAAAP//////////"/>
              </a:ext>
            </a:extLst>
          </p:cNvSpPr>
          <p:nvPr/>
        </p:nvSpPr>
        <p:spPr>
          <a:xfrm>
            <a:off x="2259965" y="3462655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Проверка соответствия системы указанным требованиям и спецификациям.</a:t>
            </a:r>
            <a:endParaRPr lang="en-us" cap="none"/>
          </a:p>
        </p:txBody>
      </p:sp>
      <p:sp>
        <p:nvSpPr>
          <p:cNvPr id="8" name="Shape 6"/>
          <p:cNvSpPr>
            <a:extLst>
              <a:ext uri="smNativeData">
                <pr:smNativeData xmlns:pr="smNativeData" xmlns="smNativeData" val="SMDATA_15_LtpLZhMAAAAlAAAAZQAAAA0AAAAAkAAAAEgAAACQAAAASAAAAAAAAAAAAAAAAAAAAAEAAABQAAAAh+EjYkokwT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ry0AAPoQAAB3TQAAOR0AABAAAAAmAAAACAAAAP//////////"/>
              </a:ext>
            </a:extLst>
          </p:cNvSpPr>
          <p:nvPr/>
        </p:nvSpPr>
        <p:spPr>
          <a:xfrm>
            <a:off x="7426325" y="2759710"/>
            <a:ext cx="5166360" cy="1990725"/>
          </a:xfrm>
          <a:prstGeom prst="roundRect">
            <a:avLst>
              <a:gd name="adj" fmla="val 6696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9" name="Text 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FgSAADdRQAAexQAABAgAAAmAAAACAAAAP//////////"/>
              </a:ext>
            </a:extLst>
          </p:cNvSpPr>
          <p:nvPr/>
        </p:nvSpPr>
        <p:spPr>
          <a:xfrm>
            <a:off x="7648575" y="2981960"/>
            <a:ext cx="370840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Нагрузочное тестирование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E0VAAAZTAAA3BsAABAAAAAmAAAACAAAAP//////////"/>
              </a:ext>
            </a:extLst>
          </p:cNvSpPr>
          <p:nvPr/>
        </p:nvSpPr>
        <p:spPr>
          <a:xfrm>
            <a:off x="7648575" y="3462655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Оценка производительности и стабильности системы при высокой нагрузке.</a:t>
            </a:r>
            <a:endParaRPr lang="en-us" cap="none"/>
          </a:p>
        </p:txBody>
      </p:sp>
      <p:sp>
        <p:nvSpPr>
          <p:cNvPr id="11" name="Shape 9"/>
          <p:cNvSpPr>
            <a:extLst>
              <a:ext uri="smNativeData">
                <pr:smNativeData xmlns:pr="smNativeData" xmlns="smNativeData" val="SMDATA_15_LtpLZhMAAAAlAAAAZQAAAA0AAAAAkAAAAEgAAACQAAAASAAAAAAAAAAAAAAAAAAAAAEAAABQAAAAkgVM4NbdxD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iQwAAJceAABRLAAApygAABAAAAAmAAAACAAAAP//////////"/>
              </a:ext>
            </a:extLst>
          </p:cNvSpPr>
          <p:nvPr/>
        </p:nvSpPr>
        <p:spPr>
          <a:xfrm>
            <a:off x="2037715" y="4972685"/>
            <a:ext cx="5166360" cy="1635760"/>
          </a:xfrm>
          <a:prstGeom prst="roundRect">
            <a:avLst>
              <a:gd name="adj" fmla="val 8151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12" name="Text 1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PUfAACJIwAAGCIAABAgAAAmAAAACAAAAP//////////"/>
              </a:ext>
            </a:extLst>
          </p:cNvSpPr>
          <p:nvPr/>
        </p:nvSpPr>
        <p:spPr>
          <a:xfrm>
            <a:off x="2259965" y="5194935"/>
            <a:ext cx="351663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Юзабилити тестирование</a:t>
            </a:r>
            <a:endParaRPr lang="en-us" sz="2185" cap="none"/>
          </a:p>
        </p:txBody>
      </p:sp>
      <p:sp>
        <p:nvSpPr>
          <p:cNvPr id="13" name="Text 1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zZO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OoiAADzKgAASScAABAAAAAmAAAACAAAAP//////////"/>
              </a:ext>
            </a:extLst>
          </p:cNvSpPr>
          <p:nvPr/>
        </p:nvSpPr>
        <p:spPr>
          <a:xfrm>
            <a:off x="2259965" y="5675630"/>
            <a:ext cx="47218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Анализ удобства использования и взаимодействия пользователя с системой.</a:t>
            </a:r>
            <a:endParaRPr lang="en-us" cap="none"/>
          </a:p>
        </p:txBody>
      </p:sp>
      <p:sp>
        <p:nvSpPr>
          <p:cNvPr id="14" name="Shape 12"/>
          <p:cNvSpPr>
            <a:extLst>
              <a:ext uri="smNativeData">
                <pr:smNativeData xmlns:pr="smNativeData" xmlns="smNativeData" val="SMDATA_15_LtpLZhMAAAAlAAAAZQAAAA0AAAAAkAAAAEgAAACQAAAASAAAAAAAAAAAAAAAAAAAAAEAAABQAAAAkgVM4NbdxD8AAAAAAADwv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ry0AAJceAAB3TQAApygAABAAAAAmAAAACAAAAP//////////"/>
              </a:ext>
            </a:extLst>
          </p:cNvSpPr>
          <p:nvPr/>
        </p:nvSpPr>
        <p:spPr>
          <a:xfrm>
            <a:off x="7426325" y="4972685"/>
            <a:ext cx="5166360" cy="1635760"/>
          </a:xfrm>
          <a:prstGeom prst="roundRect">
            <a:avLst>
              <a:gd name="adj" fmla="val 8151"/>
            </a:avLst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15" name="Text 1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PUfAABESQAAGCIAABAgAAAmAAAACAAAAP//////////"/>
              </a:ext>
            </a:extLst>
          </p:cNvSpPr>
          <p:nvPr/>
        </p:nvSpPr>
        <p:spPr>
          <a:xfrm>
            <a:off x="7648575" y="5194935"/>
            <a:ext cx="426148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Интеграционное тестирование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OoiAAAZTAAASScAABAAAAAmAAAACAAAAP//////////"/>
              </a:ext>
            </a:extLst>
          </p:cNvSpPr>
          <p:nvPr/>
        </p:nvSpPr>
        <p:spPr>
          <a:xfrm>
            <a:off x="7648575" y="5675630"/>
            <a:ext cx="47218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Проверка взаимодействия между различными компонентами системы.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zb3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gLAADVOQAArg8AABAgAAAmAAAACAAAAP//////////"/>
              </a:ext>
            </a:extLst>
          </p:cNvSpPr>
          <p:nvPr/>
        </p:nvSpPr>
        <p:spPr>
          <a:xfrm>
            <a:off x="2037715" y="1854200"/>
            <a:ext cx="736346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Выполнение тестирования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gDAFn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BpEgAA9A8AANQV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299275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vft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DIXAAA7GwAAVRkAABAgAAAmAAAACAAAAP//////////"/>
              </a:ext>
            </a:extLst>
          </p:cNvSpPr>
          <p:nvPr/>
        </p:nvSpPr>
        <p:spPr>
          <a:xfrm>
            <a:off x="2037715" y="377063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Анализ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5Sf5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CcaAAA7GwAAFSUAABAAAAAmAAAACAAAAP//////////"/>
              </a:ext>
            </a:extLst>
          </p:cNvSpPr>
          <p:nvPr/>
        </p:nvSpPr>
        <p:spPr>
          <a:xfrm>
            <a:off x="2037715" y="4251325"/>
            <a:ext cx="238887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Тщательно проверяйте и анализируйте все результаты тестирования.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gdAABpEgAAsyAAANQV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59960" y="299275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DIXAAD6KwAAdxsAABAAAAAmAAAACAAAAP//////////"/>
              </a:ext>
            </a:extLst>
          </p:cNvSpPr>
          <p:nvPr/>
        </p:nvSpPr>
        <p:spPr>
          <a:xfrm>
            <a:off x="4759960" y="3770630"/>
            <a:ext cx="238887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Отслеживание ошибок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rV2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EkcAAD6KwAACCUAABAAAAAmAAAACAAAAP//////////"/>
              </a:ext>
            </a:extLst>
          </p:cNvSpPr>
          <p:nvPr/>
        </p:nvSpPr>
        <p:spPr>
          <a:xfrm>
            <a:off x="4759960" y="4598035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Фиксируйте и отслеживайте все обнаруженные ошибки и дефекты.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BpEgAAcTEAANQV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81570" y="299275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C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DIXAAC4PAAAdxsAABAAAAAmAAAACAAAAP//////////"/>
              </a:ext>
            </a:extLst>
          </p:cNvSpPr>
          <p:nvPr/>
        </p:nvSpPr>
        <p:spPr>
          <a:xfrm>
            <a:off x="7481570" y="3770630"/>
            <a:ext cx="238887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Регрессионное тестирование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wB6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EkcAAC4PAAAOCcAABAAAAAmAAAACAAAAP//////////"/>
              </a:ext>
            </a:extLst>
          </p:cNvSpPr>
          <p:nvPr/>
        </p:nvSpPr>
        <p:spPr>
          <a:xfrm>
            <a:off x="7481570" y="4598035"/>
            <a:ext cx="238887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Повторяйте тесты, чтобы убедиться, что устранение ошибок не нарушило другой функционал.</a:t>
            </a:r>
            <a:endParaRPr lang="en-us" cap="none"/>
          </a:p>
        </p:txBody>
      </p:sp>
      <p:pic>
        <p:nvPicPr>
          <p:cNvPr id="14" name="Image 3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UZdh7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U+AABpEgAAL0IAANQV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0203815" y="2992755"/>
            <a:ext cx="554990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9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paJ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DIXAAB3TQAAdxsAABAAAAAmAAAACAAAAP//////////"/>
              </a:ext>
            </a:extLst>
          </p:cNvSpPr>
          <p:nvPr/>
        </p:nvSpPr>
        <p:spPr>
          <a:xfrm>
            <a:off x="10203815" y="3770630"/>
            <a:ext cx="238887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Документирование</a:t>
            </a:r>
            <a:endParaRPr lang="en-us" sz="2185" cap="none"/>
          </a:p>
        </p:txBody>
      </p:sp>
      <p:sp>
        <p:nvSpPr>
          <p:cNvPr id="16" name="Text 1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uGJ+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EkcAAB3TQAACCUAABAAAAAmAAAACAAAAP//////////"/>
              </a:ext>
            </a:extLst>
          </p:cNvSpPr>
          <p:nvPr/>
        </p:nvSpPr>
        <p:spPr>
          <a:xfrm>
            <a:off x="10203815" y="4598035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Тщательно документируйте все этапы и результаты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L4KAAB3TQAASRMAABAAAAAmAAAACAAAAP//////////"/>
              </a:ext>
            </a:extLst>
          </p:cNvSpPr>
          <p:nvPr/>
        </p:nvSpPr>
        <p:spPr>
          <a:xfrm>
            <a:off x="2037715" y="174625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Анализ и отчетность по результатам тестирования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iQwAAAUWAAB3TQAAIBwAABAAAAAmAAAACAAAAP//////////"/>
              </a:ext>
            </a:extLst>
          </p:cNvSpPr>
          <p:nvPr/>
        </p:nvSpPr>
        <p:spPr>
          <a:xfrm>
            <a:off x="2037715" y="3579495"/>
            <a:ext cx="10554970" cy="992505"/>
          </a:xfrm>
          <a:prstGeom prst="rect">
            <a:avLst/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A0AAOMWAABhGwAAEhkAABAgAAAmAAAACAAAAP//////////"/>
              </a:ext>
            </a:extLst>
          </p:cNvSpPr>
          <p:nvPr/>
        </p:nvSpPr>
        <p:spPr>
          <a:xfrm>
            <a:off x="2260600" y="3720465"/>
            <a:ext cx="219011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Тип теста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R4AAOMWAACcKwAAQhsAABAAAAAmAAAACAAAAP//////////"/>
              </a:ext>
            </a:extLst>
          </p:cNvSpPr>
          <p:nvPr/>
        </p:nvSpPr>
        <p:spPr>
          <a:xfrm>
            <a:off x="4902835" y="3720465"/>
            <a:ext cx="218630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Количество тест-кейсов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OMWAADYOwAAEhkAABAgAAAmAAAACAAAAP//////////"/>
              </a:ext>
            </a:extLst>
          </p:cNvSpPr>
          <p:nvPr/>
        </p:nvSpPr>
        <p:spPr>
          <a:xfrm>
            <a:off x="7541260" y="3720465"/>
            <a:ext cx="218694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Успешно пройдено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z4AAOMWAAAZTAAAEhkAABAgAAAmAAAACAAAAP//////////"/>
              </a:ext>
            </a:extLst>
          </p:cNvSpPr>
          <p:nvPr/>
        </p:nvSpPr>
        <p:spPr>
          <a:xfrm>
            <a:off x="10179685" y="3720465"/>
            <a:ext cx="219075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Требует доработки</a:t>
            </a:r>
            <a:endParaRPr lang="en-us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JDR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A0AAP4cAABhGwAALR8AABAgAAAmAAAACAAAAP//////////"/>
              </a:ext>
            </a:extLst>
          </p:cNvSpPr>
          <p:nvPr/>
        </p:nvSpPr>
        <p:spPr>
          <a:xfrm>
            <a:off x="2260600" y="4712970"/>
            <a:ext cx="219011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Функциональные</a:t>
            </a:r>
            <a:endParaRPr lang="en-us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JDR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R4AAP4cAACcKwAALR8AABAgAAAmAAAACAAAAP//////////"/>
              </a:ext>
            </a:extLst>
          </p:cNvSpPr>
          <p:nvPr/>
        </p:nvSpPr>
        <p:spPr>
          <a:xfrm>
            <a:off x="4902835" y="4712970"/>
            <a:ext cx="218630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45</a:t>
            </a:r>
            <a:endParaRPr lang="en-us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JDR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P4cAADYOwAALR8AABAgAAAmAAAACAAAAP//////////"/>
              </a:ext>
            </a:extLst>
          </p:cNvSpPr>
          <p:nvPr/>
        </p:nvSpPr>
        <p:spPr>
          <a:xfrm>
            <a:off x="7541260" y="4712970"/>
            <a:ext cx="218694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38</a:t>
            </a:r>
            <a:endParaRPr lang="en-us" cap="none"/>
          </a:p>
        </p:txBody>
      </p:sp>
      <p:sp>
        <p:nvSpPr>
          <p:cNvPr id="13" name="Text 1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b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z4AAP4cAAAZTAAALR8AABAgAAAmAAAACAAAAP//////////"/>
              </a:ext>
            </a:extLst>
          </p:cNvSpPr>
          <p:nvPr/>
        </p:nvSpPr>
        <p:spPr>
          <a:xfrm>
            <a:off x="10179685" y="4712970"/>
            <a:ext cx="219075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7</a:t>
            </a:r>
            <a:endParaRPr lang="en-us" cap="none"/>
          </a:p>
        </p:txBody>
      </p:sp>
      <p:sp>
        <p:nvSpPr>
          <p:cNvPr id="14" name="Shape 1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ND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6Y0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DExAP///wEAAAAAAAAAAAAAAAAAAAAAAAAAAAAAAAAAAAAAAAAAAAAAAAB/f38A5+bmA8zMzADAwP8Af39/AAAAAAAAAAAAAAAAAAAAAAAAAAAAIQAAABgAAAAUAAAAiQwAAAsgAAB3TQAA9iMAABAAAAAmAAAACAAAAP//////////"/>
              </a:ext>
            </a:extLst>
          </p:cNvSpPr>
          <p:nvPr/>
        </p:nvSpPr>
        <p:spPr>
          <a:xfrm>
            <a:off x="2037715" y="5208905"/>
            <a:ext cx="10554970" cy="636905"/>
          </a:xfrm>
          <a:prstGeom prst="rect">
            <a:avLst/>
          </a:prstGeom>
          <a:solidFill>
            <a:srgbClr val="343131"/>
          </a:solidFill>
          <a:ln>
            <a:noFill/>
          </a:ln>
          <a:effectLst/>
        </p:spPr>
      </p:sp>
      <p:sp>
        <p:nvSpPr>
          <p:cNvPr id="15" name="Text 1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lQc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A0AAOkgAABhGwAAGSMAABAgAAAmAAAACAAAAP//////////"/>
              </a:ext>
            </a:extLst>
          </p:cNvSpPr>
          <p:nvPr/>
        </p:nvSpPr>
        <p:spPr>
          <a:xfrm>
            <a:off x="2260600" y="5349875"/>
            <a:ext cx="219011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Нагрузочные</a:t>
            </a:r>
            <a:endParaRPr lang="en-us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0R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R4AAOkgAACcKwAAGSMAABAgAAAmAAAACAAAAP//////////"/>
              </a:ext>
            </a:extLst>
          </p:cNvSpPr>
          <p:nvPr/>
        </p:nvSpPr>
        <p:spPr>
          <a:xfrm>
            <a:off x="4902835" y="5349875"/>
            <a:ext cx="218630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12</a:t>
            </a:r>
            <a:endParaRPr lang="en-us" cap="none"/>
          </a:p>
        </p:txBody>
      </p:sp>
      <p:sp>
        <p:nvSpPr>
          <p:cNvPr id="17" name="Text 1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OkgAADYOwAAGSMAABAgAAAmAAAACAAAAP//////////"/>
              </a:ext>
            </a:extLst>
          </p:cNvSpPr>
          <p:nvPr/>
        </p:nvSpPr>
        <p:spPr>
          <a:xfrm>
            <a:off x="7541260" y="5349875"/>
            <a:ext cx="2186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10</a:t>
            </a:r>
            <a:endParaRPr lang="en-us" cap="none"/>
          </a:p>
        </p:txBody>
      </p:sp>
      <p:sp>
        <p:nvSpPr>
          <p:cNvPr id="18" name="Text 16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cD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z4AAOkgAAAZTAAAGSMAABAgAAAmAAAACAAAAP//////////"/>
              </a:ext>
            </a:extLst>
          </p:cNvSpPr>
          <p:nvPr/>
        </p:nvSpPr>
        <p:spPr>
          <a:xfrm>
            <a:off x="10179685" y="5349875"/>
            <a:ext cx="219075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2</a:t>
            </a:r>
            <a:endParaRPr lang="en-us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1dX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A0AANQkAABhGwAABCcAABAgAAAmAAAACAAAAP//////////"/>
              </a:ext>
            </a:extLst>
          </p:cNvSpPr>
          <p:nvPr/>
        </p:nvSpPr>
        <p:spPr>
          <a:xfrm>
            <a:off x="2260600" y="5986780"/>
            <a:ext cx="219011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Юзабилити</a:t>
            </a:r>
            <a:endParaRPr lang="en-us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l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R4AANQkAACcKwAABCcAABAgAAAmAAAACAAAAP//////////"/>
              </a:ext>
            </a:extLst>
          </p:cNvSpPr>
          <p:nvPr/>
        </p:nvSpPr>
        <p:spPr>
          <a:xfrm>
            <a:off x="4902835" y="5986780"/>
            <a:ext cx="218630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23</a:t>
            </a:r>
            <a:endParaRPr lang="en-us" cap="none"/>
          </a:p>
        </p:txBody>
      </p:sp>
      <p:sp>
        <p:nvSpPr>
          <p:cNvPr id="21" name="Text 19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hOn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NQkAADYOwAABCcAABAgAAAmAAAACAAAAP//////////"/>
              </a:ext>
            </a:extLst>
          </p:cNvSpPr>
          <p:nvPr/>
        </p:nvSpPr>
        <p:spPr>
          <a:xfrm>
            <a:off x="7541260" y="5986780"/>
            <a:ext cx="2186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19</a:t>
            </a:r>
            <a:endParaRPr lang="en-us" cap="none"/>
          </a:p>
        </p:txBody>
      </p:sp>
      <p:sp>
        <p:nvSpPr>
          <p:cNvPr id="22" name="Text 2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ZTcF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z4AANQkAAAZTAAABCcAABAgAAAmAAAACAAAAP//////////"/>
              </a:ext>
            </a:extLst>
          </p:cNvSpPr>
          <p:nvPr/>
        </p:nvSpPr>
        <p:spPr>
          <a:xfrm>
            <a:off x="10179685" y="5986780"/>
            <a:ext cx="219075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4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MAFAABmNgAABgoAABAgAAAmAAAACAAAAP//////////"/>
              </a:ext>
            </a:extLst>
          </p:cNvSpPr>
          <p:nvPr/>
        </p:nvSpPr>
        <p:spPr>
          <a:xfrm>
            <a:off x="833120" y="934720"/>
            <a:ext cx="800989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Заключение и рекомендации</a:t>
            </a:r>
            <a:endParaRPr lang="en-us" sz="4370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A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ASDAAA9gsAAAI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33120" y="1962150"/>
            <a:ext cx="1111250" cy="177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HANAAAZHwAAkw8AABAgAAAmAAAACAAAAP//////////"/>
              </a:ext>
            </a:extLst>
          </p:cNvSpPr>
          <p:nvPr/>
        </p:nvSpPr>
        <p:spPr>
          <a:xfrm>
            <a:off x="2277745" y="218440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Подведение итогов</a:t>
            </a:r>
            <a:endParaRPr lang="en-us" sz="218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GUQAABgPgAAxBQAABAAAAAmAAAACAAAAP//////////"/>
              </a:ext>
            </a:extLst>
          </p:cNvSpPr>
          <p:nvPr/>
        </p:nvSpPr>
        <p:spPr>
          <a:xfrm>
            <a:off x="2277745" y="2665095"/>
            <a:ext cx="786193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Проанализируйте полученные результаты и определите, достигнуты ли поставленные цели.</a:t>
            </a:r>
            <a:endParaRPr lang="en-us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0P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ACFwAA9gsAAPEh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33120" y="3740150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F8YAADjIwAAghoAABAgAAAmAAAACAAAAP//////////"/>
              </a:ext>
            </a:extLst>
          </p:cNvSpPr>
          <p:nvPr/>
        </p:nvSpPr>
        <p:spPr>
          <a:xfrm>
            <a:off x="2277745" y="3961765"/>
            <a:ext cx="355600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Выработка рекомендаций</a:t>
            </a:r>
            <a:endParaRPr lang="en-us" sz="2185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g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FQbAABgPgAAsx8AABAAAAAmAAAACAAAAP//////////"/>
              </a:ext>
            </a:extLst>
          </p:cNvSpPr>
          <p:nvPr/>
        </p:nvSpPr>
        <p:spPr>
          <a:xfrm>
            <a:off x="2277745" y="4442460"/>
            <a:ext cx="786193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Сформулируйте рекомендации по улучшению процесса тестирования и дальнейшей разработке.</a:t>
            </a:r>
            <a:endParaRPr lang="en-us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Lt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cP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DxIQAA9gsAAOAs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33120" y="5517515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1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E8jAACgIwAAcSUAABAgAAAmAAAACAAAAP//////////"/>
              </a:ext>
            </a:extLst>
          </p:cNvSpPr>
          <p:nvPr/>
        </p:nvSpPr>
        <p:spPr>
          <a:xfrm>
            <a:off x="2277745" y="5739765"/>
            <a:ext cx="351345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Презентация результатов</a:t>
            </a:r>
            <a:endParaRPr lang="en-us" sz="2185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Lt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EMmAABgPgAAoyoAABAAAAAmAAAACAAAAP//////////"/>
              </a:ext>
            </a:extLst>
          </p:cNvSpPr>
          <p:nvPr/>
        </p:nvSpPr>
        <p:spPr>
          <a:xfrm>
            <a:off x="2277745" y="6219825"/>
            <a:ext cx="786193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Подготовьте и представьте отчет о тестировании заинтересованным сторонам.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2024-05-20T20:06:01Z</dcterms:created>
  <dcterms:modified xsi:type="dcterms:W3CDTF">2024-05-20T23:18:06Z</dcterms:modified>
</cp:coreProperties>
</file>