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65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4" r:id="rId15"/>
    <p:sldId id="263" r:id="rId16"/>
  </p:sldIdLst>
  <p:sldSz cx="14630400" cy="8229600"/>
  <p:notesSz cx="8229600" cy="146304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16247275" val="1068" rev64="64" revOS="3"/>
      <pr:smFileRevision xmlns:pr="smNativeData" xmlns="smNativeData" dt="1716247275" val="0"/>
      <pr:guideOptions xmlns:pr="smNativeData" xmlns="smNativeData" dt="1716247275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 snapToObjects="1">
      <p:cViewPr varScale="1">
        <p:scale>
          <a:sx n="77" d="100"/>
          <a:sy n="77" d="100"/>
        </p:scale>
        <p:origin x="459" y="583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6" d="100"/>
        <a:sy n="16" d="100"/>
      </p:scale>
      <p:origin x="0" y="0"/>
    </p:cViewPr>
  </p:sorterViewPr>
  <p:notesViewPr>
    <p:cSldViewPr snapToGrid="0" snapToObjects="1">
      <p:cViewPr>
        <p:scale>
          <a:sx n="77" d="100"/>
          <a:sy n="77" d="100"/>
        </p:scale>
        <p:origin x="459" y="583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3MzM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0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7C68B9E9-A791-3D4F-DFD0-511AF79E2904}" type="datetime1">
              <a:t>7/23/19</a:t>
            </a:fld>
          </a:p>
        </p:txBody>
      </p:sp>
      <p:sp>
        <p:nvSpPr>
          <p:cNvPr id="4" name="Slide Image Placeholder 3"/>
          <p:cNvSpPr>
            <a:spLocks noGrp="1" noChangeArrowheads="1"/>
            <a:extLst>
              <a:ext uri="smNativeData">
                <pr:smNativeData xmlns:pr="smNativeData" xmlns="smNativeData" val="SMDATA_15_69p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L8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endParaRPr lang="en-us" cap="none"/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D/Hw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rPr lang="en-us" cap="none"/>
              <a:t>Click to edit Master text styles</a:t>
            </a:r>
            <a:endParaRPr lang="en-us" cap="none"/>
          </a:p>
          <a:p>
            <a:pPr lvl="1"/>
            <a:r>
              <a:rPr lang="en-us" cap="none"/>
              <a:t>Second level</a:t>
            </a:r>
            <a:endParaRPr lang="en-us" cap="none"/>
          </a:p>
          <a:p>
            <a:pPr lvl="2"/>
            <a:r>
              <a:rPr lang="en-us" cap="none"/>
              <a:t>Third level</a:t>
            </a:r>
            <a:endParaRPr lang="en-us" cap="none"/>
          </a:p>
          <a:p>
            <a:pPr lvl="3"/>
            <a:r>
              <a:rPr lang="en-us" cap="none"/>
              <a:t>Fourth level</a:t>
            </a:r>
            <a:endParaRPr lang="en-us" cap="none"/>
          </a:p>
          <a:p>
            <a:pPr lvl="4"/>
            <a:r>
              <a:rPr lang="en-us" cap="none"/>
              <a:t>Fifth level</a:t>
            </a:r>
            <a:endParaRPr lang="en-us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69p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Bnl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D/HwAA"/>
              </a:ext>
            </a:extLst>
          </p:cNvSpPr>
          <p:nvPr>
            <p:ph type="ftr" sz="quarter" idx="11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69p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MAI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D/Hw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203D7AF8-B6CD-688C-8385-40D934CB7515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69p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69p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10C0F395-DBFD-9505-B378-2D50BD364578}" type="slidenum">
              <a:t>1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69p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0iU0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69p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0iU0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04D59D3E-70E9-806B-A76D-863ED32351D3}" type="slidenum">
              <a:t>1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69p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69p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28E81EA0-EEC5-BDE8-8B50-18BD501E7D4D}" type="slidenum">
              <a:rPr lang="en-us" cap="none"/>
              <a:t>2</a:t>
            </a:fld>
            <a:endParaRPr lang="en-us" cap="none"/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69p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69p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6915A657-1984-4050-CAAD-EF05E8E33CBA}" type="slidenum">
              <a:rPr lang="en-us" cap="none"/>
              <a:t>3</a:t>
            </a:fld>
            <a:endParaRPr lang="en-us" cap="none"/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69p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69p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0C5C74FF-B1E1-0982-AFE4-47D73AAA5912}" type="slidenum">
              <a:rPr lang="en-us" cap="none"/>
              <a:t>4</a:t>
            </a:fld>
            <a:endParaRPr lang="en-us" cap="none"/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69p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upNJ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S6Nt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69p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395541F2-BCD4-00B7-9AED-4AE20FA36C1F}" type="slidenum">
              <a:rPr lang="en-us" cap="none"/>
              <a:t>5</a:t>
            </a:fld>
            <a:endParaRPr lang="en-us" cap="none"/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69p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UBZ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Ajp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69p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Ajp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2B611189-C7C6-34E7-88D9-31B25F977E64}" type="slidenum">
              <a:rPr lang="en-us" cap="none"/>
              <a:t>6</a:t>
            </a:fld>
            <a:endParaRPr lang="en-us" cap="none"/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69p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X0i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Sz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69p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z7fg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1D73CB65-2BF0-263D-BECB-DD6885854888}" type="slidenum">
              <a:rPr lang="en-us" cap="none"/>
              <a:t>7</a:t>
            </a:fld>
            <a:endParaRPr lang="en-us" cap="none"/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69p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upNJ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69p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S6Nt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73803E46-089E-D5C8-D038-FE9D707626AB}" type="slidenum">
              <a:rPr lang="en-us" cap="none"/>
              <a:t>8</a:t>
            </a:fld>
            <a:endParaRPr lang="en-us" cap="none"/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69p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69p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0B8D556E-20E6-D8A3-A835-D6F61B7B5E83}" type="slidenum">
              <a:rPr lang="en-us" cap="none"/>
              <a:t>8</a:t>
            </a:fld>
            <a:endParaRPr lang="en-us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 Light" pitchFamily="0" charset="0"/>
          <a:ea typeface="Calibri Light" pitchFamily="0" charset="0"/>
          <a:cs typeface="Calibri Light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69p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EAAAAAAAAA////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QwAAG8IAADgVAAAMBgAAAAAAAAmAAAACAAAAP//////////"/>
              </a:ext>
            </a:extLst>
          </p:cNvSpPr>
          <p:nvPr/>
        </p:nvSpPr>
        <p:spPr>
          <a:xfrm>
            <a:off x="1951355" y="1370965"/>
            <a:ext cx="11845925" cy="2560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5465"/>
              </a:lnSpc>
              <a:buNone/>
            </a:pPr>
            <a:r>
              <a:rPr lang="en-us" sz="4370" b="1" cap="none" spc="-9">
                <a:solidFill>
                  <a:srgbClr val="FF75D3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Практическая работа №16</a:t>
            </a:r>
            <a:endParaRPr lang="en-us" sz="4370" b="1" cap="none" spc="-9">
              <a:solidFill>
                <a:srgbClr val="FF75D3"/>
              </a:solidFill>
              <a:latin typeface="adonis-web" pitchFamily="0" charset="0"/>
              <a:ea typeface="adonis-web" pitchFamily="0" charset="0"/>
              <a:cs typeface="adonis-web" pitchFamily="0" charset="0"/>
            </a:endParaRPr>
          </a:p>
          <a:p>
            <a:pPr marL="0" indent="0" algn="ctr">
              <a:lnSpc>
                <a:spcPts val="5465"/>
              </a:lnSpc>
              <a:buNone/>
            </a:pPr>
            <a:r>
              <a:rPr lang="en-us" sz="4370" b="1" cap="none" spc="-9">
                <a:solidFill>
                  <a:srgbClr val="FF75D3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Тема: «Тестирование в Microsoft Solutions Framework»</a:t>
            </a:r>
            <a:endParaRPr lang="en-us" sz="4370" cap="none"/>
          </a:p>
        </p:txBody>
      </p:sp>
      <p:sp>
        <p:nvSpPr>
          <p:cNvPr id="5" name="Text 2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CYAAC0lAAD0VAAA7C0AAAAAAAAmAAAACAAAAP//////////"/>
              </a:ext>
            </a:extLst>
          </p:cNvSpPr>
          <p:nvPr/>
        </p:nvSpPr>
        <p:spPr>
          <a:xfrm>
            <a:off x="6332220" y="6043295"/>
            <a:ext cx="747776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r">
              <a:lnSpc>
                <a:spcPts val="2795"/>
              </a:lnSpc>
              <a:buNone/>
              <a:defRPr sz="2200" cap="none">
                <a:solidFill>
                  <a:srgbClr val="272525"/>
                </a:solidFill>
              </a:defRPr>
            </a:pPr>
            <a:r>
              <a:rPr lang="en-us" cap="none" spc="-8"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Выполнила</a:t>
            </a:r>
            <a:endParaRPr lang="en-us" cap="none" spc="-8">
              <a:latin typeface="Source Sans Pro" pitchFamily="1" charset="0"/>
              <a:ea typeface="Source Sans Pro" pitchFamily="1" charset="0"/>
              <a:cs typeface="Source Sans Pro" pitchFamily="1" charset="0"/>
            </a:endParaRPr>
          </a:p>
          <a:p>
            <a:pPr marL="0" indent="0" algn="r">
              <a:lnSpc>
                <a:spcPts val="2795"/>
              </a:lnSpc>
              <a:buNone/>
              <a:defRPr sz="2200" cap="none">
                <a:solidFill>
                  <a:srgbClr val="272525"/>
                </a:solidFill>
              </a:defRPr>
            </a:pPr>
            <a:r>
              <a:rPr lang="en-us" cap="none" spc="-8"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студентка группы 3ИСП-2</a:t>
            </a:r>
            <a:endParaRPr lang="en-us" cap="none" spc="-8">
              <a:latin typeface="Source Sans Pro" pitchFamily="1" charset="0"/>
              <a:ea typeface="Source Sans Pro" pitchFamily="1" charset="0"/>
              <a:cs typeface="Source Sans Pro" pitchFamily="1" charset="0"/>
            </a:endParaRPr>
          </a:p>
          <a:p>
            <a:pPr marL="0" indent="0" algn="r">
              <a:lnSpc>
                <a:spcPts val="2795"/>
              </a:lnSpc>
              <a:buNone/>
              <a:defRPr sz="2200" cap="none">
                <a:solidFill>
                  <a:srgbClr val="272525"/>
                </a:solidFill>
              </a:defRPr>
            </a:pPr>
            <a:r>
              <a:rPr lang="en-us" cap="none" spc="-8"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Семиволос Д.А.</a:t>
            </a:r>
            <a:endParaRPr lang="en-us" cap="none" spc="-8">
              <a:latin typeface="Source Sans Pro" pitchFamily="1" charset="0"/>
              <a:ea typeface="Source Sans Pro" pitchFamily="1" charset="0"/>
              <a:cs typeface="Source Sans Pro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69p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 1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6q8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AoVAACOSwAAlR0AAAAAAAAmAAAACAAAAP//////////"/>
              </a:ext>
            </a:extLst>
          </p:cNvSpPr>
          <p:nvPr/>
        </p:nvSpPr>
        <p:spPr>
          <a:xfrm>
            <a:off x="2348230" y="3420110"/>
            <a:ext cx="993394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5465"/>
              </a:lnSpc>
              <a:buNone/>
              <a:defRPr sz="6400" cap="none"/>
            </a:pPr>
            <a:r>
              <a:rPr lang="en-us" b="1" cap="none" spc="-13">
                <a:solidFill>
                  <a:srgbClr val="FF75D3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Спасибо за внимание!</a:t>
            </a:r>
            <a:endParaRPr lang="en-us" b="1" cap="none" spc="-13">
              <a:solidFill>
                <a:srgbClr val="FF75D3"/>
              </a:solidFill>
              <a:latin typeface="adonis-web" pitchFamily="0" charset="0"/>
              <a:ea typeface="adonis-web" pitchFamily="0" charset="0"/>
              <a:cs typeface="adonis-web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69p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EAAAAAAAAA////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Jk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</p:sp>
      <p:pic>
        <p:nvPicPr>
          <p:cNvPr id="4" name="Image 1" descr="preencoded.png"/>
          <p:cNvPicPr>
            <a:picLocks noChangeAspect="1"/>
            <a:extLst>
              <a:ext uri="smNativeData">
                <pr:smNativeData xmlns:pr="smNativeData" xmlns="smNativeData" val="SMDATA_17_69p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/Izvv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T///8AAAAAtCEAAKAy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1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JhJN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CYAAKUPAADgVAAAMBgAABAAAAAmAAAACAAAAP//////////"/>
              </a:ext>
            </a:extLst>
          </p:cNvSpPr>
          <p:nvPr/>
        </p:nvSpPr>
        <p:spPr>
          <a:xfrm>
            <a:off x="6319520" y="2543175"/>
            <a:ext cx="747776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 spc="-9">
                <a:solidFill>
                  <a:srgbClr val="FF75D3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Введение в Microsoft Solutions Framework (MSF)</a:t>
            </a:r>
            <a:endParaRPr lang="en-us" sz="4370" cap="none"/>
          </a:p>
        </p:txBody>
      </p:sp>
      <p:sp>
        <p:nvSpPr>
          <p:cNvPr id="6" name="Text 2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wZc3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CYAADwaAADgVAAA+yIAABAAAAAmAAAACAAAAP//////////"/>
              </a:ext>
            </a:extLst>
          </p:cNvSpPr>
          <p:nvPr/>
        </p:nvSpPr>
        <p:spPr>
          <a:xfrm>
            <a:off x="6319520" y="4264660"/>
            <a:ext cx="747776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MSF - это набор гибких, масштабируемых и интегрируемых процессов для разработки программного обеспечения. Он предлагает структурированный подход, который помогает командам управлять проектами и обеспечивать высокое качество конечного продукта.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69p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EAAAAAAAAA////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Wz9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Wz9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KMNAAB7PwAA6BEAABAgAAAmAAAACAAAAP//////////"/>
              </a:ext>
            </a:extLst>
          </p:cNvSpPr>
          <p:nvPr/>
        </p:nvSpPr>
        <p:spPr>
          <a:xfrm>
            <a:off x="2348230" y="2216785"/>
            <a:ext cx="797115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 spc="-9">
                <a:solidFill>
                  <a:srgbClr val="FF75D3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Основные компоненты MSF</a:t>
            </a:r>
            <a:endParaRPr lang="en-us" sz="4370" cap="none"/>
          </a:p>
        </p:txBody>
      </p:sp>
      <p:sp>
        <p:nvSpPr>
          <p:cNvPr id="5" name="Text 2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E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FMVAACIHwAAdhcAABAgAAAmAAAACAAAAP//////////"/>
              </a:ext>
            </a:extLst>
          </p:cNvSpPr>
          <p:nvPr/>
        </p:nvSpPr>
        <p:spPr>
          <a:xfrm>
            <a:off x="2348230" y="3466465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 spc="-6">
                <a:solidFill>
                  <a:srgbClr val="FF75D3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Принципы</a:t>
            </a:r>
            <a:endParaRPr lang="en-us" sz="2185" cap="none"/>
          </a:p>
        </p:txBody>
      </p:sp>
      <p:sp>
        <p:nvSpPr>
          <p:cNvPr id="6" name="Text 3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NQYAACXIAAAwiMAABAAAAAmAAAACAAAAP//////////"/>
              </a:ext>
            </a:extLst>
          </p:cNvSpPr>
          <p:nvPr/>
        </p:nvSpPr>
        <p:spPr>
          <a:xfrm>
            <a:off x="2348230" y="4036060"/>
            <a:ext cx="2949575" cy="177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MSF базируется на ключевых принципах, таких как эффективная коммуникация, итеративная разработка и регулярное тестирование.</a:t>
            </a:r>
            <a:endParaRPr lang="en-us" cap="none"/>
          </a:p>
        </p:txBody>
      </p:sp>
      <p:sp>
        <p:nvSpPr>
          <p:cNvPr id="7" name="Text 4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SMAAFMVAAAPNQAAdhcAABAgAAAmAAAACAAAAP//////////"/>
              </a:ext>
            </a:extLst>
          </p:cNvSpPr>
          <p:nvPr/>
        </p:nvSpPr>
        <p:spPr>
          <a:xfrm>
            <a:off x="5847715" y="3466465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 spc="-6">
                <a:solidFill>
                  <a:srgbClr val="FF75D3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Роли</a:t>
            </a:r>
            <a:endParaRPr lang="en-us" sz="2185" cap="none"/>
          </a:p>
        </p:txBody>
      </p:sp>
      <p:sp>
        <p:nvSpPr>
          <p:cNvPr id="8" name="Text 5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8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SMAANQYAAAdNgAAwiMAABAAAAAmAAAACAAAAP//////////"/>
              </a:ext>
            </a:extLst>
          </p:cNvSpPr>
          <p:nvPr/>
        </p:nvSpPr>
        <p:spPr>
          <a:xfrm>
            <a:off x="5847715" y="4036060"/>
            <a:ext cx="2948940" cy="177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Чётко определённые роли помогают командам эффективно организовывать свою работу и достигать целей.</a:t>
            </a:r>
            <a:endParaRPr lang="en-us" cap="none"/>
          </a:p>
        </p:txBody>
      </p:sp>
      <p:sp>
        <p:nvSpPr>
          <p:cNvPr id="9" name="Text 6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8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zkAAFMVAACVSgAAdhcAABAgAAAmAAAACAAAAP//////////"/>
              </a:ext>
            </a:extLst>
          </p:cNvSpPr>
          <p:nvPr/>
        </p:nvSpPr>
        <p:spPr>
          <a:xfrm>
            <a:off x="9346565" y="3466465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 spc="-6">
                <a:solidFill>
                  <a:srgbClr val="FF75D3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Модели</a:t>
            </a:r>
            <a:endParaRPr lang="en-us" sz="2185" cap="none"/>
          </a:p>
        </p:txBody>
      </p:sp>
      <p:sp>
        <p:nvSpPr>
          <p:cNvPr id="10" name="Text 7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8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zkAANQYAACjSwAAwiMAABAAAAAmAAAACAAAAP//////////"/>
              </a:ext>
            </a:extLst>
          </p:cNvSpPr>
          <p:nvPr/>
        </p:nvSpPr>
        <p:spPr>
          <a:xfrm>
            <a:off x="9346565" y="4036060"/>
            <a:ext cx="2948940" cy="177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Модели MSF, например, модель командного процесса, помогают структурировать разработку и обеспечивать предсказуемость.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69p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EAAAAAAAAA////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sGn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</p:sp>
      <p:pic>
        <p:nvPicPr>
          <p:cNvPr id="4" name="Image 1" descr="preencoded.png"/>
          <p:cNvPicPr>
            <a:picLocks noChangeAspect="1"/>
            <a:extLst>
              <a:ext uri="smNativeData">
                <pr:smNativeData xmlns:pr="smNativeData" xmlns="smNativeData" val="SMDATA_17_69p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xDAAAAAAAADFoAAKAy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1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IEH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AUAAEgIAABgPgAA0xAAABAAAAAmAAAACAAAAP//////////"/>
              </a:ext>
            </a:extLst>
          </p:cNvSpPr>
          <p:nvPr/>
        </p:nvSpPr>
        <p:spPr>
          <a:xfrm>
            <a:off x="833120" y="1346200"/>
            <a:ext cx="930656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 spc="-9">
                <a:solidFill>
                  <a:srgbClr val="FF75D3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Гибкость и масштабируемость MSF</a:t>
            </a:r>
            <a:endParaRPr lang="en-us" sz="4370" cap="none"/>
          </a:p>
        </p:txBody>
      </p:sp>
      <p:sp>
        <p:nvSpPr>
          <p:cNvPr id="6" name="Shape 2"/>
          <p:cNvSpPr>
            <a:extLst>
              <a:ext uri="smNativeData">
                <pr:smNativeData xmlns:pr="smNativeData" xmlns="smNativeData" val="SMDATA_15_69pLZhMAAAAlAAAAZQAAAA0AAAAAkAAAAEgAAACQAAAASAAAAAAAAAAAAAAAAAAAAAEAAABQAAAAmpmZmZmZ2T8AAAAAAADwvwAAAAAAAOA/AAAAAAAA4D8AAAAAAADgPwAAAAAAAOA/AAAAAAAA4D8AAAAAAADgPwAAAAAAAOA/AAAAAAAA4D8CAAAAjAAAAAEAAAAAAAAA69D7AP///wgAAAAAAAAAAAAAAAAAAAAAAAAAAAAAAAAAAAAAeAAAAAEAAABAAAAAAAAAAAAAAABaAAAAAAAAAAAAAAAAAAAAAAAAAAAAAAAAAAAAAAAAAAAAAAAAAAAAAAAAAAAAAAAAAAAAAAAAAAAAAAAAAAAAAAAAAAAAAAAAAAAAFAAAADwAAAABAAAAAAAAANG24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MEO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9D7AP///wEAAAAAAAAAAAAAAAAAAAAAAAAAAAAAAAAAAAAAAAAAANG24QB/f38A5+bmA8zMzADAwP8Af39/AAAAAAAAAAAAAAAAAAAAAAAAAAAAIQAAABgAAAAUAAAAIAUAAPETAAAzCAAABBcAABAAAAAmAAAACAAAAP//////////"/>
              </a:ext>
            </a:extLst>
          </p:cNvSpPr>
          <p:nvPr/>
        </p:nvSpPr>
        <p:spPr>
          <a:xfrm>
            <a:off x="833120" y="3241675"/>
            <a:ext cx="499745" cy="499745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 cap="flat" cmpd="sng" algn="ctr">
            <a:solidFill>
              <a:srgbClr val="D1B6E1"/>
            </a:solidFill>
            <a:prstDash val="solid"/>
            <a:headEnd type="none"/>
            <a:tailEnd type="none"/>
          </a:ln>
          <a:effectLst/>
        </p:spPr>
      </p:sp>
      <p:sp>
        <p:nvSpPr>
          <p:cNvPr id="7" name="Text 3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IH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AYAADMUAAA8BwAAwxYAABAgAAAmAAAACAAAAP//////////"/>
              </a:ext>
            </a:extLst>
          </p:cNvSpPr>
          <p:nvPr/>
        </p:nvSpPr>
        <p:spPr>
          <a:xfrm>
            <a:off x="990600" y="3283585"/>
            <a:ext cx="18542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 spc="-8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1</a:t>
            </a:r>
            <a:endParaRPr lang="en-us" sz="2620" cap="none"/>
          </a:p>
        </p:txBody>
      </p:sp>
      <p:sp>
        <p:nvSpPr>
          <p:cNvPr id="8" name="Text 4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kAAGkUAACnGgAAjBYAABAgAAAmAAAACAAAAP//////////"/>
              </a:ext>
            </a:extLst>
          </p:cNvSpPr>
          <p:nvPr/>
        </p:nvSpPr>
        <p:spPr>
          <a:xfrm>
            <a:off x="1555115" y="3317875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 spc="-6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Адаптируемость</a:t>
            </a:r>
            <a:endParaRPr lang="en-us" sz="2185" cap="none"/>
          </a:p>
        </p:txBody>
      </p:sp>
      <p:sp>
        <p:nvSpPr>
          <p:cNvPr id="9" name="Text 5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kAAF4XAAARIQAAHSAAABAAAAAmAAAACAAAAP//////////"/>
              </a:ext>
            </a:extLst>
          </p:cNvSpPr>
          <p:nvPr/>
        </p:nvSpPr>
        <p:spPr>
          <a:xfrm>
            <a:off x="1555115" y="3798570"/>
            <a:ext cx="382016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MSF можно настраивать под конкретные потребности проекта, позволяя командам выбирать наиболее подходящие практики.</a:t>
            </a:r>
            <a:endParaRPr lang="en-us" cap="none"/>
          </a:p>
        </p:txBody>
      </p:sp>
      <p:sp>
        <p:nvSpPr>
          <p:cNvPr id="10" name="Shape 6"/>
          <p:cNvSpPr>
            <a:extLst>
              <a:ext uri="smNativeData">
                <pr:smNativeData xmlns:pr="smNativeData" xmlns="smNativeData" val="SMDATA_15_69pLZhMAAAAlAAAAZQAAAA0AAAAAkAAAAEgAAACQAAAASAAAAAAAAAAAAAAAAAAAAAEAAABQAAAAmpmZmZmZ2T8AAAAAAADwvwAAAAAAAOA/AAAAAAAA4D8AAAAAAADgPwAAAAAAAOA/AAAAAAAA4D8AAAAAAADgPwAAAAAAAOA/AAAAAAAA4D8CAAAAjAAAAAEAAAAAAAAA69D7AP///wgAAAAAAAAAAAAAAAAAAAAAAAAAAAAAAAAAAAAAeAAAAAEAAABAAAAAAAAAAAAAAABaAAAAAAAAAAAAAAAAAAAAAAAAAAAAAAAAAAAAAAAAAAAAAAAAAAAAAAAAAAAAAAAAAAAAAAAAAAAAAAAAAAAAAAAAAAAAAAAAAAAAFAAAADwAAAABAAAAAAAAANG24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g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9D7AP///wEAAAAAAAAAAAAAAAAAAAAAAAAAAAAAAAAAAAAAAAAAANG24QB/f38A5+bmA8zMzADAwP8Af39/AAAAAAAAAAAAAAAAAAAAAAAAAAAAIQAAABgAAAAUAAAAbyIAAPETAACCJQAABBcAABAAAAAmAAAACAAAAP//////////"/>
              </a:ext>
            </a:extLst>
          </p:cNvSpPr>
          <p:nvPr/>
        </p:nvSpPr>
        <p:spPr>
          <a:xfrm>
            <a:off x="5597525" y="3241675"/>
            <a:ext cx="499745" cy="499745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 cap="flat" cmpd="sng" algn="ctr">
            <a:solidFill>
              <a:srgbClr val="D1B6E1"/>
            </a:solidFill>
            <a:prstDash val="solid"/>
            <a:headEnd type="none"/>
            <a:tailEnd type="none"/>
          </a:ln>
          <a:effectLst/>
        </p:spPr>
      </p:sp>
      <p:sp>
        <p:nvSpPr>
          <p:cNvPr id="11" name="Text 7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yMAADMUAACKJAAAwxYAABAgAAAmAAAACAAAAP//////////"/>
              </a:ext>
            </a:extLst>
          </p:cNvSpPr>
          <p:nvPr/>
        </p:nvSpPr>
        <p:spPr>
          <a:xfrm>
            <a:off x="5755005" y="3283585"/>
            <a:ext cx="18478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 spc="-8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2</a:t>
            </a:r>
            <a:endParaRPr lang="en-us" sz="2620" cap="none"/>
          </a:p>
        </p:txBody>
      </p:sp>
      <p:sp>
        <p:nvSpPr>
          <p:cNvPr id="12" name="Text 8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CYAAGkUAABROAAAjBYAABAgAAAmAAAACAAAAP//////////"/>
              </a:ext>
            </a:extLst>
          </p:cNvSpPr>
          <p:nvPr/>
        </p:nvSpPr>
        <p:spPr>
          <a:xfrm>
            <a:off x="6319520" y="3317875"/>
            <a:ext cx="283527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 spc="-6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Масштабируемость</a:t>
            </a:r>
            <a:endParaRPr lang="en-us" sz="2185" cap="none"/>
          </a:p>
        </p:txBody>
      </p:sp>
      <p:sp>
        <p:nvSpPr>
          <p:cNvPr id="13" name="Text 9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C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CYAAF4XAABgPgAAHSAAABAAAAAmAAAACAAAAP//////////"/>
              </a:ext>
            </a:extLst>
          </p:cNvSpPr>
          <p:nvPr/>
        </p:nvSpPr>
        <p:spPr>
          <a:xfrm>
            <a:off x="6319520" y="3798570"/>
            <a:ext cx="382016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MSF подходит как для небольших, так и для крупных проектов, обеспечивая эффективную разработку в любом масштабе.</a:t>
            </a:r>
            <a:endParaRPr lang="en-us" cap="none"/>
          </a:p>
        </p:txBody>
      </p:sp>
      <p:sp>
        <p:nvSpPr>
          <p:cNvPr id="14" name="Shape 10"/>
          <p:cNvSpPr>
            <a:extLst>
              <a:ext uri="smNativeData">
                <pr:smNativeData xmlns:pr="smNativeData" xmlns="smNativeData" val="SMDATA_15_69pLZhMAAAAlAAAAZQAAAA0AAAAAkAAAAEgAAACQAAAASAAAAAAAAAAAAAAAAAAAAAEAAABQAAAAmpmZmZmZ2T8AAAAAAADwvwAAAAAAAOA/AAAAAAAA4D8AAAAAAADgPwAAAAAAAOA/AAAAAAAA4D8AAAAAAADgPwAAAAAAAOA/AAAAAAAA4D8CAAAAjAAAAAEAAAAAAAAA69D7AP///wgAAAAAAAAAAAAAAAAAAAAAAAAAAAAAAAAAAAAAeAAAAAEAAABAAAAAAAAAAAAAAABaAAAAAAAAAAAAAAAAAAAAAAAAAAAAAAAAAAAAAAAAAAAAAAAAAAAAAAAAAAAAAAAAAAAAAAAAAAAAAAAAAAAAAAAAAAAAAAAAAAAAFAAAADwAAAABAAAAAAAAANG24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EL6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9D7AP///wEAAAAAAAAAAAAAAAAAAAAAAAAAAAAAAAAAAAAAAAAAANG24QB/f38A5+bmA8zMzADAwP8Af39/AAAAAAAAAAAAAAAAAAAAAAAAAAAAIQAAABgAAAAUAAAAIAUAAIwiAAAzCAAAnyUAABAAAAAmAAAACAAAAP//////////"/>
              </a:ext>
            </a:extLst>
          </p:cNvSpPr>
          <p:nvPr/>
        </p:nvSpPr>
        <p:spPr>
          <a:xfrm>
            <a:off x="833120" y="5615940"/>
            <a:ext cx="499745" cy="499745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 cap="flat" cmpd="sng" algn="ctr">
            <a:solidFill>
              <a:srgbClr val="D1B6E1"/>
            </a:solidFill>
            <a:prstDash val="solid"/>
            <a:headEnd type="none"/>
            <a:tailEnd type="none"/>
          </a:ln>
          <a:effectLst/>
        </p:spPr>
      </p:sp>
      <p:sp>
        <p:nvSpPr>
          <p:cNvPr id="15" name="Text 11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En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AYAAM0iAAA8BwAAXSUAABAgAAAmAAAACAAAAP//////////"/>
              </a:ext>
            </a:extLst>
          </p:cNvSpPr>
          <p:nvPr/>
        </p:nvSpPr>
        <p:spPr>
          <a:xfrm>
            <a:off x="990600" y="5657215"/>
            <a:ext cx="18542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 spc="-8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3</a:t>
            </a:r>
            <a:endParaRPr lang="en-us" sz="2620" cap="none"/>
          </a:p>
        </p:txBody>
      </p:sp>
      <p:sp>
        <p:nvSpPr>
          <p:cNvPr id="16" name="Text 12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Exp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kAAAQjAACwJAAAJyUAABAgAAAmAAAACAAAAP//////////"/>
              </a:ext>
            </a:extLst>
          </p:cNvSpPr>
          <p:nvPr/>
        </p:nvSpPr>
        <p:spPr>
          <a:xfrm>
            <a:off x="1555115" y="5692140"/>
            <a:ext cx="440880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 spc="-6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Межпроектная совместимость</a:t>
            </a:r>
            <a:endParaRPr lang="en-us" sz="2185" cap="none"/>
          </a:p>
        </p:txBody>
      </p:sp>
      <p:sp>
        <p:nvSpPr>
          <p:cNvPr id="17" name="Text 13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hRQd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kAAPklAABgPgAAWCoAABAAAAAmAAAACAAAAP//////////"/>
              </a:ext>
            </a:extLst>
          </p:cNvSpPr>
          <p:nvPr/>
        </p:nvSpPr>
        <p:spPr>
          <a:xfrm>
            <a:off x="1555115" y="6172835"/>
            <a:ext cx="858456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Общие принципы и методологии MSF позволяют интегрировать его с другими процессами разработки.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69p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EAAAAAAAAA////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jIAABAAAAAmAAAACAAAAP//////////"/>
              </a:ext>
            </a:extLst>
          </p:cNvSpPr>
          <p:nvPr/>
        </p:nvSpPr>
        <p:spPr>
          <a:xfrm>
            <a:off x="0" y="0"/>
            <a:ext cx="14630400" cy="823087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</p:sp>
      <p:pic>
        <p:nvPicPr>
          <p:cNvPr id="4" name="Image 1" descr="preencoded.png"/>
          <p:cNvPicPr>
            <a:picLocks noChangeAspect="1"/>
            <a:extLst>
              <a:ext uri="smNativeData">
                <pr:smNativeData xmlns:pr="smNativeData" xmlns="smNativeData" val="SMDATA_17_69p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xDAAAAAAAADFoAAKIy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308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1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o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QUAAL0DAABnPgAAPAwAABAAAAAmAAAACAAAAP//////////"/>
              </a:ext>
            </a:extLst>
          </p:cNvSpPr>
          <p:nvPr/>
        </p:nvSpPr>
        <p:spPr>
          <a:xfrm>
            <a:off x="828675" y="607695"/>
            <a:ext cx="9315450" cy="1381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35"/>
              </a:lnSpc>
              <a:buNone/>
            </a:pPr>
            <a:r>
              <a:rPr lang="en-us" sz="4350" b="1" cap="none" spc="-9">
                <a:solidFill>
                  <a:srgbClr val="FF75D3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Интеграция MSF с другими процессами разработки</a:t>
            </a:r>
            <a:endParaRPr lang="en-us" sz="4350" cap="none"/>
          </a:p>
        </p:txBody>
      </p:sp>
      <p:pic>
        <p:nvPicPr>
          <p:cNvPr id="6" name="Image 2" descr="preencoded.png"/>
          <p:cNvPicPr>
            <a:picLocks noChangeAspect="1"/>
            <a:extLst>
              <a:ext uri="smNativeData">
                <pr:smNativeData xmlns:pr="smNativeData" xmlns="smNativeData" val="SMDATA_17_69p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9GQ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kFAABGDgAA5QsAACUZ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" y="2320290"/>
            <a:ext cx="1104900" cy="17672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 2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9J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7g0AAKEPAADsHgAAwREAABAgAAAmAAAACAAAAP//////////"/>
              </a:ext>
            </a:extLst>
          </p:cNvSpPr>
          <p:nvPr/>
        </p:nvSpPr>
        <p:spPr>
          <a:xfrm>
            <a:off x="2264410" y="2540635"/>
            <a:ext cx="2762250" cy="345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15"/>
              </a:lnSpc>
              <a:buNone/>
            </a:pPr>
            <a:r>
              <a:rPr lang="en-us" sz="2175" b="1" cap="none" spc="-6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Agile</a:t>
            </a:r>
            <a:endParaRPr lang="en-us" sz="2175" cap="none"/>
          </a:p>
        </p:txBody>
      </p:sp>
      <p:sp>
        <p:nvSpPr>
          <p:cNvPr id="8" name="Text 3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p2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7g0AAJISAABnPgAA6xYAABAAAAAmAAAACAAAAP//////////"/>
              </a:ext>
            </a:extLst>
          </p:cNvSpPr>
          <p:nvPr/>
        </p:nvSpPr>
        <p:spPr>
          <a:xfrm>
            <a:off x="2264410" y="3018790"/>
            <a:ext cx="7879715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740" cap="none" spc="-7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MSF хорошо сочетается с гибкими методологиями, такими как Agile, помогая командам быстро реагировать на изменения.</a:t>
            </a:r>
            <a:endParaRPr lang="en-us" sz="1740" cap="none"/>
          </a:p>
        </p:txBody>
      </p:sp>
      <p:pic>
        <p:nvPicPr>
          <p:cNvPr id="9" name="Image 3" descr="preencoded.png"/>
          <p:cNvPicPr>
            <a:picLocks noChangeAspect="1"/>
            <a:extLst>
              <a:ext uri="smNativeData">
                <pr:smNativeData xmlns:pr="smNativeData" xmlns="smNativeData" val="SMDATA_17_69p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kFAAAlGQAA5QsAAAUk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828675" y="4087495"/>
            <a:ext cx="1104900" cy="17678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 4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8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7g0AAIEaAADsHgAAoRwAABAgAAAmAAAACAAAAP//////////"/>
              </a:ext>
            </a:extLst>
          </p:cNvSpPr>
          <p:nvPr/>
        </p:nvSpPr>
        <p:spPr>
          <a:xfrm>
            <a:off x="2264410" y="4308475"/>
            <a:ext cx="2762250" cy="345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15"/>
              </a:lnSpc>
              <a:buNone/>
            </a:pPr>
            <a:r>
              <a:rPr lang="en-us" sz="2175" b="1" cap="none" spc="-6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Водопад</a:t>
            </a:r>
            <a:endParaRPr lang="en-us" sz="2175" cap="none"/>
          </a:p>
        </p:txBody>
      </p:sp>
      <p:sp>
        <p:nvSpPr>
          <p:cNvPr id="11" name="Text 5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+xIy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7g0AAHIdAABnPgAAyyEAABAAAAAmAAAACAAAAP//////////"/>
              </a:ext>
            </a:extLst>
          </p:cNvSpPr>
          <p:nvPr/>
        </p:nvSpPr>
        <p:spPr>
          <a:xfrm>
            <a:off x="2264410" y="4786630"/>
            <a:ext cx="7879715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740" cap="none" spc="-7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Принципы MSF могут быть интегрированы в традиционный процесс водопадной разработки, повышая его эффективность.</a:t>
            </a:r>
            <a:endParaRPr lang="en-us" sz="1740" cap="none"/>
          </a:p>
        </p:txBody>
      </p:sp>
      <p:pic>
        <p:nvPicPr>
          <p:cNvPr id="12" name="Image 4" descr="preencoded.png"/>
          <p:cNvPicPr>
            <a:picLocks noChangeAspect="1"/>
            <a:extLst>
              <a:ext uri="smNativeData">
                <pr:smNativeData xmlns:pr="smNativeData" xmlns="smNativeData" val="SMDATA_17_69p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aW3sK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kFAAAFJAAA5QsAAOUuAAAQAAAAJgAAAAgAAAD//////////w=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828675" y="5855335"/>
            <a:ext cx="1104900" cy="17678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 6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29MU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7g0AAGElAADsHgAAgScAABAgAAAmAAAACAAAAP//////////"/>
              </a:ext>
            </a:extLst>
          </p:cNvSpPr>
          <p:nvPr/>
        </p:nvSpPr>
        <p:spPr>
          <a:xfrm>
            <a:off x="2264410" y="6076315"/>
            <a:ext cx="2762250" cy="345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15"/>
              </a:lnSpc>
              <a:buNone/>
            </a:pPr>
            <a:r>
              <a:rPr lang="en-us" sz="2175" b="1" cap="none" spc="-6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ITIL</a:t>
            </a:r>
            <a:endParaRPr lang="en-us" sz="2175" cap="none"/>
          </a:p>
        </p:txBody>
      </p:sp>
      <p:sp>
        <p:nvSpPr>
          <p:cNvPr id="14" name="Text 7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xZ6N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7g0AAFIoAABnPgAAqywAABAAAAAmAAAACAAAAP//////////"/>
              </a:ext>
            </a:extLst>
          </p:cNvSpPr>
          <p:nvPr/>
        </p:nvSpPr>
        <p:spPr>
          <a:xfrm>
            <a:off x="2264410" y="6554470"/>
            <a:ext cx="7879715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740" cap="none" spc="-7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MSF согласуется с лучшими практиками ITIL в области управления ИТ-услугами и обеспечения качества.</a:t>
            </a:r>
            <a:endParaRPr lang="en-us" sz="174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69p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EAAAAAAAAA////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</p:sp>
      <p:pic>
        <p:nvPicPr>
          <p:cNvPr id="4" name="Image 1" descr="preencoded.png"/>
          <p:cNvPicPr>
            <a:picLocks noChangeAspect="1"/>
            <a:extLst>
              <a:ext uri="smNativeData">
                <pr:smNativeData xmlns:pr="smNativeData" xmlns="smNativeData" val="SMDATA_17_69p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xDAAAAAAAADFoAAKAy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1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QUAAL0DAABrPgAANQwAABAAAAAmAAAACAAAAP//////////"/>
              </a:ext>
            </a:extLst>
          </p:cNvSpPr>
          <p:nvPr/>
        </p:nvSpPr>
        <p:spPr>
          <a:xfrm>
            <a:off x="826135" y="607695"/>
            <a:ext cx="9320530" cy="1376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20"/>
              </a:lnSpc>
              <a:buNone/>
            </a:pPr>
            <a:r>
              <a:rPr lang="en-us" sz="4335" b="1" cap="none" spc="-8">
                <a:solidFill>
                  <a:srgbClr val="FF75D3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Тестирование в MSF: ключевые этапы</a:t>
            </a:r>
            <a:endParaRPr lang="en-us" sz="4335" cap="none"/>
          </a:p>
        </p:txBody>
      </p:sp>
      <p:sp>
        <p:nvSpPr>
          <p:cNvPr id="6" name="Shape 2"/>
          <p:cNvSpPr>
            <a:extLst>
              <a:ext uri="smNativeData">
                <pr:smNativeData xmlns:pr="smNativeData" xmlns="smNativeData" val="SMDATA_15_69pLZhMAAAAlAAAAZQAAAA0AAAAAkAAAAEgAAACQAAAASAAAAAAAAAAAAAAAAAAAAAEAAABQAAAA/PuMCwcCEkAAAAAAAADwvwAAAAAAAOA/AAAAAAAA4D8AAAAAAADgPwAAAAAAAOA/AAAAAAAA4D8AAAAAAADgPwAAAAAAAOA/AAAAAAAA4D8CAAAAjAAAAAEAAAAAAAAA0bb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Cgiw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bbhAP///wEAAAAAAAAAAAAAAAAAAAAAAAAAAAAAAAAAAAAAAAAAAAAAAAB/f38A5+bmA8zMzADAwP8Af39/AAAAAAAAAAAAAAAAAAAAAAAAAAAAIQAAABgAAAAUAAAA+wYAAD4OAABABwAA4y4AABAAAAAmAAAACAAAAP//////////"/>
              </a:ext>
            </a:extLst>
          </p:cNvSpPr>
          <p:nvPr/>
        </p:nvSpPr>
        <p:spPr>
          <a:xfrm>
            <a:off x="1134745" y="2315210"/>
            <a:ext cx="43815" cy="5306695"/>
          </a:xfrm>
          <a:prstGeom prst="roundRect">
            <a:avLst>
              <a:gd name="adj" fmla="val 225099"/>
            </a:avLst>
          </a:prstGeom>
          <a:solidFill>
            <a:srgbClr val="D1B6E1"/>
          </a:solidFill>
          <a:ln>
            <a:noFill/>
          </a:ln>
          <a:effectLst/>
        </p:spPr>
      </p:sp>
      <p:sp>
        <p:nvSpPr>
          <p:cNvPr id="7" name="Shape 3"/>
          <p:cNvSpPr>
            <a:extLst>
              <a:ext uri="smNativeData">
                <pr:smNativeData xmlns:pr="smNativeData" xmlns="smNativeData" val="SMDATA_15_69pLZhMAAAAlAAAAZQAAAA0AAAAAkAAAAEgAAACQAAAASAAAAAAAAAAAAAAAAAAAAAEAAABQAAAA/PuMCwcCEkAAAAAAAADwvwAAAAAAAOA/AAAAAAAA4D8AAAAAAADgPwAAAAAAAOA/AAAAAAAA4D8AAAAAAADgPwAAAAAAAOA/AAAAAAAA4D8CAAAAjAAAAAEAAAAAAAAA0bb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Mj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bbhAP///wEAAAAAAAAAAAAAAAAAAAAAAAAAAAAAAAAAAAAAAAAAAAAAAAB/f38A5+bmA8zMzADAwP8Af39/AAAAAAAAAAAAAAAAAAAAAAAAAAAAIQAAABgAAAAUAAAApAgAALEQAABjDQAA9hAAABAAAAAmAAAACAAAAP//////////"/>
              </a:ext>
            </a:extLst>
          </p:cNvSpPr>
          <p:nvPr/>
        </p:nvSpPr>
        <p:spPr>
          <a:xfrm>
            <a:off x="1404620" y="2713355"/>
            <a:ext cx="771525" cy="43815"/>
          </a:xfrm>
          <a:prstGeom prst="roundRect">
            <a:avLst>
              <a:gd name="adj" fmla="val 225099"/>
            </a:avLst>
          </a:prstGeom>
          <a:solidFill>
            <a:srgbClr val="D1B6E1"/>
          </a:solidFill>
          <a:ln>
            <a:noFill/>
          </a:ln>
          <a:effectLst/>
        </p:spPr>
      </p:sp>
      <p:sp>
        <p:nvSpPr>
          <p:cNvPr id="8" name="Shape 4"/>
          <p:cNvSpPr>
            <a:extLst>
              <a:ext uri="smNativeData">
                <pr:smNativeData xmlns:pr="smNativeData" xmlns="smNativeData" val="SMDATA_15_69pLZhMAAAAlAAAAZQAAAA0AAAAAkAAAAEgAAACQAAAASAAAAAAAAAAAAAAAAAAAAAEAAABQAAAAteBFX0Ga2T8AAAAAAADwvwAAAAAAAOA/AAAAAAAA4D8AAAAAAADgPwAAAAAAAOA/AAAAAAAA4D8AAAAAAADgPwAAAAAAAOA/AAAAAAAA4D8CAAAAjAAAAAEAAAAAAAAA69D7AP///wgAAAAAAAAAAAAAAAAAAAAAAAAAAAAAAAAAAAAAeAAAAAEAAABAAAAAAAAAAAAAAABaAAAAAAAAAAAAAAAAAAAAAAAAAAAAAAAAAAAAAAAAAAAAAAAAAAAAAAAAAAAAAAAAAAAAAAAAAAAAAAAAAAAAAAAAAAAAAAAAAAAAFAAAADwAAAABAAAAAAAAANG24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9D7AP///wEAAAAAAAAAAAAAAAAAAAAAAAAAAAAAAAAAAAAAAAAAANG24QB/f38A5+bmA8zMzADAwP8Af39/AAAAAAAAAAAAAAAAAAAAAAAAAAAAIQAAABgAAAAUAAAAlwUAAE0PAACkCAAAWhIAABAAAAAmAAAACAAAAP//////////"/>
              </a:ext>
            </a:extLst>
          </p:cNvSpPr>
          <p:nvPr/>
        </p:nvSpPr>
        <p:spPr>
          <a:xfrm>
            <a:off x="908685" y="2487295"/>
            <a:ext cx="495935" cy="495935"/>
          </a:xfrm>
          <a:prstGeom prst="roundRect">
            <a:avLst>
              <a:gd name="adj" fmla="val 20002"/>
            </a:avLst>
          </a:prstGeom>
          <a:solidFill>
            <a:srgbClr val="EBD0FB"/>
          </a:solidFill>
          <a:ln w="7620" cap="flat" cmpd="sng" algn="ctr">
            <a:solidFill>
              <a:srgbClr val="D1B6E1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Text 5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CQFl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QYAAI4PAACuBwAAGRIAABAgAAAmAAAACAAAAP//////////"/>
              </a:ext>
            </a:extLst>
          </p:cNvSpPr>
          <p:nvPr/>
        </p:nvSpPr>
        <p:spPr>
          <a:xfrm>
            <a:off x="1064895" y="2528570"/>
            <a:ext cx="183515" cy="4133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600" b="1" cap="none" spc="-8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1</a:t>
            </a:r>
            <a:endParaRPr lang="en-us" sz="2600" cap="none"/>
          </a:p>
        </p:txBody>
      </p:sp>
      <p:sp>
        <p:nvSpPr>
          <p:cNvPr id="10" name="Text 6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YW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g4AAJkPAACEHwAAtxEAABAgAAAmAAAACAAAAP//////////"/>
              </a:ext>
            </a:extLst>
          </p:cNvSpPr>
          <p:nvPr/>
        </p:nvSpPr>
        <p:spPr>
          <a:xfrm>
            <a:off x="2368550" y="2535555"/>
            <a:ext cx="2754630" cy="3441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10"/>
              </a:lnSpc>
              <a:buNone/>
            </a:pPr>
            <a:r>
              <a:rPr lang="en-us" sz="2165" b="1" cap="none" spc="-6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Планирование</a:t>
            </a:r>
            <a:endParaRPr lang="en-us" sz="2165" cap="none"/>
          </a:p>
        </p:txBody>
      </p:sp>
      <p:sp>
        <p:nvSpPr>
          <p:cNvPr id="11" name="Text 7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l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g4AAIcSAABrPgAA3hYAABAAAAAmAAAACAAAAP//////////"/>
              </a:ext>
            </a:extLst>
          </p:cNvSpPr>
          <p:nvPr/>
        </p:nvSpPr>
        <p:spPr>
          <a:xfrm>
            <a:off x="2368550" y="3011805"/>
            <a:ext cx="7778115" cy="7054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75"/>
              </a:lnSpc>
              <a:buNone/>
            </a:pPr>
            <a:r>
              <a:rPr lang="en-us" sz="1735" cap="none" spc="-7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Определение стратегии тестирования, ролей и ответственностей, а также необходимых ресурсов.</a:t>
            </a:r>
            <a:endParaRPr lang="en-us" sz="1735" cap="none"/>
          </a:p>
        </p:txBody>
      </p:sp>
      <p:sp>
        <p:nvSpPr>
          <p:cNvPr id="12" name="Shape 8"/>
          <p:cNvSpPr>
            <a:extLst>
              <a:ext uri="smNativeData">
                <pr:smNativeData xmlns:pr="smNativeData" xmlns="smNativeData" val="SMDATA_15_69pLZhMAAAAlAAAAZQAAAA0AAAAAkAAAAEgAAACQAAAASAAAAAAAAAAAAAAAAAAAAAEAAABQAAAA/PuMCwcCEkAAAAAAAADwvwAAAAAAAOA/AAAAAAAA4D8AAAAAAADgPwAAAAAAAOA/AAAAAAAA4D8AAAAAAADgPwAAAAAAAOA/AAAAAAAA4D8CAAAAjAAAAAEAAAAAAAAA0bb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8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bbhAP///wEAAAAAAAAAAAAAAAAAAAAAAAAAAAAAAAAAAAAAAAAAAAAAAAB/f38A5+bmA8zMzADAwP8Af39/AAAAAAAAAAAAAAAAAAAAAAAAAAAAIQAAABgAAAAUAAAApAgAAAYcAABjDQAASxwAABAAAAAmAAAACAAAAP//////////"/>
              </a:ext>
            </a:extLst>
          </p:cNvSpPr>
          <p:nvPr/>
        </p:nvSpPr>
        <p:spPr>
          <a:xfrm>
            <a:off x="1404620" y="4555490"/>
            <a:ext cx="771525" cy="43815"/>
          </a:xfrm>
          <a:prstGeom prst="roundRect">
            <a:avLst>
              <a:gd name="adj" fmla="val 225099"/>
            </a:avLst>
          </a:prstGeom>
          <a:solidFill>
            <a:srgbClr val="D1B6E1"/>
          </a:solidFill>
          <a:ln>
            <a:noFill/>
          </a:ln>
          <a:effectLst/>
        </p:spPr>
      </p:sp>
      <p:sp>
        <p:nvSpPr>
          <p:cNvPr id="13" name="Shape 9"/>
          <p:cNvSpPr>
            <a:extLst>
              <a:ext uri="smNativeData">
                <pr:smNativeData xmlns:pr="smNativeData" xmlns="smNativeData" val="SMDATA_15_69pLZhMAAAAlAAAAZQAAAA0AAAAAkAAAAEgAAACQAAAASAAAAAAAAAAAAAAAAAAAAAEAAABQAAAAteBFX0Ga2T8AAAAAAADwvwAAAAAAAOA/AAAAAAAA4D8AAAAAAADgPwAAAAAAAOA/AAAAAAAA4D8AAAAAAADgPwAAAAAAAOA/AAAAAAAA4D8CAAAAjAAAAAEAAAAAAAAA69D7AP///wgAAAAAAAAAAAAAAAAAAAAAAAAAAAAAAAAAAAAAeAAAAAEAAABAAAAAAAAAAAAAAABaAAAAAAAAAAAAAAAAAAAAAAAAAAAAAAAAAAAAAAAAAAAAAAAAAAAAAAAAAAAAAAAAAAAAAAAAAAAAAAAAAAAAAAAAAAAAAAAAAAAAFAAAADwAAAABAAAAAAAAANG24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LD2Y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9D7AP///wEAAAAAAAAAAAAAAAAAAAAAAAAAAAAAAAAAAAAAAAAAANG24QB/f38A5+bmA8zMzADAwP8Af39/AAAAAAAAAAAAAAAAAAAAAAAAAAAAIQAAABgAAAAUAAAAlwUAAKIaAACkCAAArx0AABAAAAAmAAAACAAAAP//////////"/>
              </a:ext>
            </a:extLst>
          </p:cNvSpPr>
          <p:nvPr/>
        </p:nvSpPr>
        <p:spPr>
          <a:xfrm>
            <a:off x="908685" y="4329430"/>
            <a:ext cx="495935" cy="495935"/>
          </a:xfrm>
          <a:prstGeom prst="roundRect">
            <a:avLst>
              <a:gd name="adj" fmla="val 20002"/>
            </a:avLst>
          </a:prstGeom>
          <a:solidFill>
            <a:srgbClr val="EBD0FB"/>
          </a:solidFill>
          <a:ln w="7620" cap="flat" cmpd="sng" algn="ctr">
            <a:solidFill>
              <a:srgbClr val="D1B6E1"/>
            </a:solidFill>
            <a:prstDash val="solid"/>
            <a:headEnd type="none"/>
            <a:tailEnd type="none"/>
          </a:ln>
          <a:effectLst/>
        </p:spPr>
      </p:sp>
      <p:sp>
        <p:nvSpPr>
          <p:cNvPr id="14" name="Text 10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HAZ8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QYAAOQaAACuBwAAbh0AABAgAAAmAAAACAAAAP//////////"/>
              </a:ext>
            </a:extLst>
          </p:cNvSpPr>
          <p:nvPr/>
        </p:nvSpPr>
        <p:spPr>
          <a:xfrm>
            <a:off x="1064895" y="4371340"/>
            <a:ext cx="183515" cy="412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600" b="1" cap="none" spc="-8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2</a:t>
            </a:r>
            <a:endParaRPr lang="en-us" sz="2600" cap="none"/>
          </a:p>
        </p:txBody>
      </p:sp>
      <p:sp>
        <p:nvSpPr>
          <p:cNvPr id="15" name="Text 11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PAgp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g4AAO4aAACEHwAADB0AABAgAAAmAAAACAAAAP//////////"/>
              </a:ext>
            </a:extLst>
          </p:cNvSpPr>
          <p:nvPr/>
        </p:nvSpPr>
        <p:spPr>
          <a:xfrm>
            <a:off x="2368550" y="4377690"/>
            <a:ext cx="2754630" cy="3441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10"/>
              </a:lnSpc>
              <a:buNone/>
            </a:pPr>
            <a:r>
              <a:rPr lang="en-us" sz="2165" b="1" cap="none" spc="-6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Разработка</a:t>
            </a:r>
            <a:endParaRPr lang="en-us" sz="2165" cap="none"/>
          </a:p>
        </p:txBody>
      </p:sp>
      <p:sp>
        <p:nvSpPr>
          <p:cNvPr id="16" name="Text 12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bX80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g4AAN0dAABrPgAAMyIAABAAAAAmAAAACAAAAP//////////"/>
              </a:ext>
            </a:extLst>
          </p:cNvSpPr>
          <p:nvPr/>
        </p:nvSpPr>
        <p:spPr>
          <a:xfrm>
            <a:off x="2368550" y="4854575"/>
            <a:ext cx="7778115" cy="704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75"/>
              </a:lnSpc>
              <a:buNone/>
            </a:pPr>
            <a:r>
              <a:rPr lang="en-us" sz="1735" cap="none" spc="-7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Создание тестовых сценариев, автоматизация процессов и интеграция тестирования в непрерывный жизненный цикл.</a:t>
            </a:r>
            <a:endParaRPr lang="en-us" sz="1735" cap="none"/>
          </a:p>
        </p:txBody>
      </p:sp>
      <p:sp>
        <p:nvSpPr>
          <p:cNvPr id="17" name="Shape 13"/>
          <p:cNvSpPr>
            <a:extLst>
              <a:ext uri="smNativeData">
                <pr:smNativeData xmlns:pr="smNativeData" xmlns="smNativeData" val="SMDATA_15_69pLZhMAAAAlAAAAZQAAAA0AAAAAkAAAAEgAAACQAAAASAAAAAAAAAAAAAAAAAAAAAEAAABQAAAA/PuMCwcCEkAAAAAAAADwvwAAAAAAAOA/AAAAAAAA4D8AAAAAAADgPwAAAAAAAOA/AAAAAAAA4D8AAAAAAADgPwAAAAAAAOA/AAAAAAAA4D8CAAAAjAAAAAEAAAAAAAAA0bb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OIAP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bbhAP///wEAAAAAAAAAAAAAAAAAAAAAAAAAAAAAAAAAAAAAAAAAAAAAAAB/f38A5+bmA8zMzADAwP8Af39/AAAAAAAAAAAAAAAAAAAAAAAAAAAAIQAAABgAAAAUAAAApAgAAFsnAABjDQAAoScAABAAAAAmAAAACAAAAP//////////"/>
              </a:ext>
            </a:extLst>
          </p:cNvSpPr>
          <p:nvPr/>
        </p:nvSpPr>
        <p:spPr>
          <a:xfrm>
            <a:off x="1404620" y="6397625"/>
            <a:ext cx="771525" cy="44450"/>
          </a:xfrm>
          <a:prstGeom prst="roundRect">
            <a:avLst>
              <a:gd name="adj" fmla="val 225099"/>
            </a:avLst>
          </a:prstGeom>
          <a:solidFill>
            <a:srgbClr val="D1B6E1"/>
          </a:solidFill>
          <a:ln>
            <a:noFill/>
          </a:ln>
          <a:effectLst/>
        </p:spPr>
      </p:sp>
      <p:sp>
        <p:nvSpPr>
          <p:cNvPr id="18" name="Shape 14"/>
          <p:cNvSpPr>
            <a:extLst>
              <a:ext uri="smNativeData">
                <pr:smNativeData xmlns:pr="smNativeData" xmlns="smNativeData" val="SMDATA_15_69pLZhMAAAAlAAAAZQAAAA0AAAAAkAAAAEgAAACQAAAASAAAAAAAAAAAAAAAAAAAAAEAAABQAAAAteBFX0Ga2T8AAAAAAADwvwAAAAAAAOA/AAAAAAAA4D8AAAAAAADgPwAAAAAAAOA/AAAAAAAA4D8AAAAAAADgPwAAAAAAAOA/AAAAAAAA4D8CAAAAjAAAAAEAAAAAAAAA69D7AP///wgAAAAAAAAAAAAAAAAAAAAAAAAAAAAAAAAAAAAAeAAAAAEAAABAAAAAAAAAAAAAAABaAAAAAAAAAAAAAAAAAAAAAAAAAAAAAAAAAAAAAAAAAAAAAAAAAAAAAAAAAAAAAAAAAAAAAAAAAAAAAAAAAAAAAAAAAAAAAAAAAAAAFAAAADwAAAABAAAAAAAAANG24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IJYI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9D7AP///wEAAAAAAAAAAAAAAAAAAAAAAAAAAAAAAAAAAAAAAAAAANG24QB/f38A5+bmA8zMzADAwP8Af39/AAAAAAAAAAAAAAAAAAAAAAAAAAAAIQAAABgAAAAUAAAAlwUAAPglAACkCAAABSkAABAAAAAmAAAACAAAAP//////////"/>
              </a:ext>
            </a:extLst>
          </p:cNvSpPr>
          <p:nvPr/>
        </p:nvSpPr>
        <p:spPr>
          <a:xfrm>
            <a:off x="908685" y="6172200"/>
            <a:ext cx="495935" cy="495935"/>
          </a:xfrm>
          <a:prstGeom prst="roundRect">
            <a:avLst>
              <a:gd name="adj" fmla="val 20002"/>
            </a:avLst>
          </a:prstGeom>
          <a:solidFill>
            <a:srgbClr val="EBD0FB"/>
          </a:solidFill>
          <a:ln w="7620" cap="flat" cmpd="sng" algn="ctr">
            <a:solidFill>
              <a:srgbClr val="D1B6E1"/>
            </a:solidFill>
            <a:prstDash val="solid"/>
            <a:headEnd type="none"/>
            <a:tailEnd type="none"/>
          </a:ln>
          <a:effectLst/>
        </p:spPr>
      </p:sp>
      <p:sp>
        <p:nvSpPr>
          <p:cNvPr id="19" name="Text 15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tva0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QYAADkmAACuBwAAxCgAABAgAAAmAAAACAAAAP//////////"/>
              </a:ext>
            </a:extLst>
          </p:cNvSpPr>
          <p:nvPr/>
        </p:nvSpPr>
        <p:spPr>
          <a:xfrm>
            <a:off x="1064895" y="6213475"/>
            <a:ext cx="183515" cy="4133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600" b="1" cap="none" spc="-8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3</a:t>
            </a:r>
            <a:endParaRPr lang="en-us" sz="2600" cap="none"/>
          </a:p>
        </p:txBody>
      </p:sp>
      <p:sp>
        <p:nvSpPr>
          <p:cNvPr id="20" name="Text 16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0pkh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g4AAEQmAACEHwAAYigAABAgAAAmAAAACAAAAP//////////"/>
              </a:ext>
            </a:extLst>
          </p:cNvSpPr>
          <p:nvPr/>
        </p:nvSpPr>
        <p:spPr>
          <a:xfrm>
            <a:off x="2368550" y="6220460"/>
            <a:ext cx="2754630" cy="3441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10"/>
              </a:lnSpc>
              <a:buNone/>
            </a:pPr>
            <a:r>
              <a:rPr lang="en-us" sz="2165" b="1" cap="none" spc="-6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Исполнение</a:t>
            </a:r>
            <a:endParaRPr lang="en-us" sz="2165" cap="none"/>
          </a:p>
        </p:txBody>
      </p:sp>
      <p:sp>
        <p:nvSpPr>
          <p:cNvPr id="21" name="Text 17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OAIn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g4AADIpAABrPgAAiC0AABAAAAAmAAAACAAAAP//////////"/>
              </a:ext>
            </a:extLst>
          </p:cNvSpPr>
          <p:nvPr/>
        </p:nvSpPr>
        <p:spPr>
          <a:xfrm>
            <a:off x="2368550" y="6696710"/>
            <a:ext cx="7778115" cy="704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75"/>
              </a:lnSpc>
              <a:buNone/>
            </a:pPr>
            <a:r>
              <a:rPr lang="en-us" sz="1735" cap="none" spc="-7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Выполнение запланированных тестов, отслеживание дефектов и регулярная отчётность о ходе процесса.</a:t>
            </a:r>
            <a:endParaRPr lang="en-us" sz="1735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69p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EAAAAAAAAA////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H0EAACOSwAACA0AABAAAAAmAAAACAAAAP//////////"/>
              </a:ext>
            </a:extLst>
          </p:cNvSpPr>
          <p:nvPr/>
        </p:nvSpPr>
        <p:spPr>
          <a:xfrm>
            <a:off x="2348230" y="729615"/>
            <a:ext cx="993394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 spc="-9">
                <a:solidFill>
                  <a:srgbClr val="FF75D3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Роль тестирования в обеспечении качества ПО</a:t>
            </a:r>
            <a:endParaRPr lang="en-us" sz="4370" cap="none"/>
          </a:p>
        </p:txBody>
      </p:sp>
      <p:sp>
        <p:nvSpPr>
          <p:cNvPr id="5" name="Shape 2"/>
          <p:cNvSpPr>
            <a:extLst>
              <a:ext uri="smNativeData">
                <pr:smNativeData xmlns:pr="smNativeData" xmlns="smNativeData" val="SMDATA_15_69pLZhMAAAAlAAAAZQAAAA0AAAAAkAAAAEgAAACQAAAASAAAAAAAAAAAAAAAAAAAAAEAAABQAAAAWhKgppattT8AAAAAAADwvwAAAAAAAOA/AAAAAAAA4D8AAAAAAADgPwAAAAAAAOA/AAAAAAAA4D8AAAAAAADgPwAAAAAAAOA/AAAAAAAA4D8CAAAAjAAAAAEAAAAAAAAA69D7AP///wgAAAAAAAAAAAAAAAAAAAAAAAAAAAAAAAAAAAAAeAAAAAEAAABAAAAAAAAAAAAAAABaAAAAAAAAAAAAAAAAAAAAAAAAAAAAAAAAAAAAAAAAAAAAAAAAAAAAAAAAAAAAAAAAAAAAAAAAAAAAAAAAAAAAAAAAAAAAAAAAAAAAFAAAADwAAAABAAAAAAAAANG24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8rSF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9D7AP///wEAAAAAAAAAAAAAAAAAAAAAAAAAAAAAAAAAAAAAAAAAANG24QB/f38A5+bmA8zMzADAwP8Af39/AAAAAAAAAAAAAAAAAAAAAAAAAAAAIQAAABgAAAAUAAAAcg4AAMQPAABRLAAASx4AABAAAAAmAAAACAAAAP//////////"/>
              </a:ext>
            </a:extLst>
          </p:cNvSpPr>
          <p:nvPr/>
        </p:nvSpPr>
        <p:spPr>
          <a:xfrm>
            <a:off x="2348230" y="2562860"/>
            <a:ext cx="4855845" cy="2361565"/>
          </a:xfrm>
          <a:prstGeom prst="roundRect">
            <a:avLst>
              <a:gd name="adj" fmla="val 4234"/>
            </a:avLst>
          </a:prstGeom>
          <a:solidFill>
            <a:srgbClr val="EBD0FB"/>
          </a:solidFill>
          <a:ln w="7620" cap="flat" cmpd="sng" algn="ctr">
            <a:solidFill>
              <a:srgbClr val="D1B6E1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Text 3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TMA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3A8AAC4RAACcIgAAUBMAABAgAAAmAAAACAAAAP//////////"/>
              </a:ext>
            </a:extLst>
          </p:cNvSpPr>
          <p:nvPr/>
        </p:nvSpPr>
        <p:spPr>
          <a:xfrm>
            <a:off x="2578100" y="2792730"/>
            <a:ext cx="304800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 spc="-6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Выявление дефектов</a:t>
            </a:r>
            <a:endParaRPr lang="en-us" sz="2185" cap="none"/>
          </a:p>
        </p:txBody>
      </p:sp>
      <p:sp>
        <p:nvSpPr>
          <p:cNvPr id="7" name="Text 4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brm3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3A8AACIUAADnKgAAsRoAABAAAAAmAAAACAAAAP//////////"/>
              </a:ext>
            </a:extLst>
          </p:cNvSpPr>
          <p:nvPr/>
        </p:nvSpPr>
        <p:spPr>
          <a:xfrm>
            <a:off x="2578100" y="3272790"/>
            <a:ext cx="4396105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Тестирование помогает своевременно обнаруживать и устранять ошибки в коде, повышая общее качество продукта.</a:t>
            </a:r>
            <a:endParaRPr lang="en-us" cap="none"/>
          </a:p>
        </p:txBody>
      </p:sp>
      <p:sp>
        <p:nvSpPr>
          <p:cNvPr id="8" name="Shape 5"/>
          <p:cNvSpPr>
            <a:extLst>
              <a:ext uri="smNativeData">
                <pr:smNativeData xmlns:pr="smNativeData" xmlns="smNativeData" val="SMDATA_15_69pLZhMAAAAlAAAAZQAAAA0AAAAAkAAAAEgAAACQAAAASAAAAAAAAAAAAAAAAAAAAAEAAABQAAAAWhKgppattT8AAAAAAADwvwAAAAAAAOA/AAAAAAAA4D8AAAAAAADgPwAAAAAAAOA/AAAAAAAA4D8AAAAAAADgPwAAAAAAAOA/AAAAAAAA4D8CAAAAjAAAAAEAAAAAAAAA69D7AP///wgAAAAAAAAAAAAAAAAAAAAAAAAAAAAAAAAAAAAAeAAAAAEAAABAAAAAAAAAAAAAAABaAAAAAAAAAAAAAAAAAAAAAAAAAAAAAAAAAAAAAAAAAAAAAAAAAAAAAAAAAAAAAAAAAAAAAAAAAAAAAAAAAAAAAAAAAAAAAAAAAAAAFAAAADwAAAABAAAAAAAAANG24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Pq4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9D7AP///wEAAAAAAAAAAAAAAAAAAAAAAAAAAAAAAAAAAAAAAAAAANG24QB/f38A5+bmA8zMzADAwP8Af39/AAAAAAAAAAAAAAAAAAAAAAAAAAAAIQAAABgAAAAUAAAAry0AAMQPAACOSwAASx4AABAAAAAmAAAACAAAAP//////////"/>
              </a:ext>
            </a:extLst>
          </p:cNvSpPr>
          <p:nvPr/>
        </p:nvSpPr>
        <p:spPr>
          <a:xfrm>
            <a:off x="7426325" y="2562860"/>
            <a:ext cx="4855845" cy="2361565"/>
          </a:xfrm>
          <a:prstGeom prst="roundRect">
            <a:avLst>
              <a:gd name="adj" fmla="val 4234"/>
            </a:avLst>
          </a:prstGeom>
          <a:solidFill>
            <a:srgbClr val="EBD0FB"/>
          </a:solidFill>
          <a:ln w="7620" cap="flat" cmpd="sng" algn="ctr">
            <a:solidFill>
              <a:srgbClr val="D1B6E1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Text 6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7k2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S8AAC4RAADhRAAAUBMAABAgAAAmAAAACAAAAP//////////"/>
              </a:ext>
            </a:extLst>
          </p:cNvSpPr>
          <p:nvPr/>
        </p:nvSpPr>
        <p:spPr>
          <a:xfrm>
            <a:off x="7656195" y="2792730"/>
            <a:ext cx="354076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 spc="-6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Повышение надёжности</a:t>
            </a:r>
            <a:endParaRPr lang="en-us" sz="2185" cap="none"/>
          </a:p>
        </p:txBody>
      </p:sp>
      <p:sp>
        <p:nvSpPr>
          <p:cNvPr id="10" name="Text 7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/k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S8AACIUAAAkSgAA4RwAABAAAAAmAAAACAAAAP//////////"/>
              </a:ext>
            </a:extLst>
          </p:cNvSpPr>
          <p:nvPr/>
        </p:nvSpPr>
        <p:spPr>
          <a:xfrm>
            <a:off x="7656195" y="3272790"/>
            <a:ext cx="4396105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Регулярное тестирование на разных этапах разработки гарантирует стабильность и отказоустойчивость программного обеспечения.</a:t>
            </a:r>
            <a:endParaRPr lang="en-us" cap="none"/>
          </a:p>
        </p:txBody>
      </p:sp>
      <p:sp>
        <p:nvSpPr>
          <p:cNvPr id="11" name="Shape 8"/>
          <p:cNvSpPr>
            <a:extLst>
              <a:ext uri="smNativeData">
                <pr:smNativeData xmlns:pr="smNativeData" xmlns="smNativeData" val="SMDATA_15_69pLZhMAAAAlAAAAZQAAAA0AAAAAkAAAAEgAAACQAAAASAAAAAAAAAAAAAAAAAAAAAEAAABQAAAAjGfQ0D/BtT8AAAAAAADwvwAAAAAAAOA/AAAAAAAA4D8AAAAAAADgPwAAAAAAAOA/AAAAAAAA4D8AAAAAAADgPwAAAAAAAOA/AAAAAAAA4D8CAAAAjAAAAAEAAAAAAAAA69D7AP///wgAAAAAAAAAAAAAAAAAAAAAAAAAAAAAAAAAAAAAeAAAAAEAAABAAAAAAAAAAAAAAABaAAAAAAAAAAAAAAAAAAAAAAAAAAAAAAAAAAAAAAAAAAAAAAAAAAAAAAAAAAAAAAAAAAAAAAAAAAAAAAAAAAAAAAAAAAAAAAAAAAAAFAAAADwAAAABAAAAAAAAANG24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Hj1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9D7AP///wEAAAAAAAAAAAAAAAAAAAAAAAAAAAAAAAAAAAAAAAAAANG24QB/f38A5+bmA8zMzADAwP8Af39/AAAAAAAAAAAAAAAAAAAAAAAAAAAAIQAAABgAAAAUAAAAcg4AAKkfAABRLAAAIy4AABAAAAAmAAAACAAAAP//////////"/>
              </a:ext>
            </a:extLst>
          </p:cNvSpPr>
          <p:nvPr/>
        </p:nvSpPr>
        <p:spPr>
          <a:xfrm>
            <a:off x="2348230" y="5146675"/>
            <a:ext cx="4855845" cy="2353310"/>
          </a:xfrm>
          <a:prstGeom prst="roundRect">
            <a:avLst>
              <a:gd name="adj" fmla="val 4249"/>
            </a:avLst>
          </a:prstGeom>
          <a:solidFill>
            <a:srgbClr val="EBD0FB"/>
          </a:solidFill>
          <a:ln w="7620" cap="flat" cmpd="sng" algn="ctr">
            <a:solidFill>
              <a:srgbClr val="D1B6E1"/>
            </a:solidFill>
            <a:prstDash val="solid"/>
            <a:headEnd type="none"/>
            <a:tailEnd type="none"/>
          </a:ln>
          <a:effectLst/>
        </p:spPr>
      </p:sp>
      <p:sp>
        <p:nvSpPr>
          <p:cNvPr id="12" name="Text 9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x6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3A8AABMhAADnKgAAWCUAABAAAAAmAAAACAAAAP//////////"/>
              </a:ext>
            </a:extLst>
          </p:cNvSpPr>
          <p:nvPr/>
        </p:nvSpPr>
        <p:spPr>
          <a:xfrm>
            <a:off x="2578100" y="5376545"/>
            <a:ext cx="439610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 spc="-6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Оптимизация производительности</a:t>
            </a:r>
            <a:endParaRPr lang="en-us" sz="2185" cap="none"/>
          </a:p>
        </p:txBody>
      </p:sp>
      <p:sp>
        <p:nvSpPr>
          <p:cNvPr id="13" name="Text 10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x6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3A8AAComAADnKgAAuSwAAAAAAAAmAAAACAAAAP//////////"/>
              </a:ext>
            </a:extLst>
          </p:cNvSpPr>
          <p:nvPr/>
        </p:nvSpPr>
        <p:spPr>
          <a:xfrm>
            <a:off x="2578100" y="6203950"/>
            <a:ext cx="4396105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  <a:defRPr sz="1600" cap="none"/>
            </a:pPr>
            <a:r>
              <a:rPr lang="en-us" cap="none" spc="-6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Тестирование производительности помогает выявлять и решать проблемы, связанные с производительностью и масштабируемостью.</a:t>
            </a:r>
            <a:endParaRPr lang="en-us" cap="none"/>
          </a:p>
        </p:txBody>
      </p:sp>
      <p:sp>
        <p:nvSpPr>
          <p:cNvPr id="14" name="Shape 11"/>
          <p:cNvSpPr>
            <a:extLst>
              <a:ext uri="smNativeData">
                <pr:smNativeData xmlns:pr="smNativeData" xmlns="smNativeData" val="SMDATA_15_69pLZhMAAAAlAAAAZQAAAA0AAAAAkAAAAEgAAACQAAAASAAAAAAAAAAAAAAAAAAAAAEAAABQAAAAjGfQ0D/BtT8AAAAAAADwvwAAAAAAAOA/AAAAAAAA4D8AAAAAAADgPwAAAAAAAOA/AAAAAAAA4D8AAAAAAADgPwAAAAAAAOA/AAAAAAAA4D8CAAAAjAAAAAEAAAAAAAAA69D7AP///wgAAAAAAAAAAAAAAAAAAAAAAAAAAAAAAAAAAAAAeAAAAAEAAABAAAAAAAAAAAAAAABaAAAAAAAAAAAAAAAAAAAAAAAAAAAAAAAAAAAAAAAAAAAAAAAAAAAAAAAAAAAAAAAAAAAAAAAAAAAAAAAAAAAAAAAAAAAAAAAAAAAAFAAAADwAAAABAAAAAAAAANG24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x6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9D7AP///wEAAAAAAAAAAAAAAAAAAAAAAAAAAAAAAAAAAAAAAAAAANG24QB/f38A5+bmA8zMzADAwP8Af39/AAAAAAAAAAAAAAAAAAAAAAAAAAAAIQAAABgAAAAUAAAAry0AAKkfAACOSwAAIy4AABAAAAAmAAAACAAAAP//////////"/>
              </a:ext>
            </a:extLst>
          </p:cNvSpPr>
          <p:nvPr/>
        </p:nvSpPr>
        <p:spPr>
          <a:xfrm>
            <a:off x="7426325" y="5146675"/>
            <a:ext cx="4855845" cy="2353310"/>
          </a:xfrm>
          <a:prstGeom prst="roundRect">
            <a:avLst>
              <a:gd name="adj" fmla="val 4249"/>
            </a:avLst>
          </a:prstGeom>
          <a:solidFill>
            <a:srgbClr val="EBD0FB"/>
          </a:solidFill>
          <a:ln w="7620" cap="flat" cmpd="sng" algn="ctr">
            <a:solidFill>
              <a:srgbClr val="D1B6E1"/>
            </a:solidFill>
            <a:prstDash val="solid"/>
            <a:headEnd type="none"/>
            <a:tailEnd type="none"/>
          </a:ln>
          <a:effectLst/>
        </p:spPr>
      </p:sp>
      <p:sp>
        <p:nvSpPr>
          <p:cNvPr id="15" name="Text 12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LtMK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S8AABMhAAAkSgAAWCUAABAAAAAmAAAACAAAAP//////////"/>
              </a:ext>
            </a:extLst>
          </p:cNvSpPr>
          <p:nvPr/>
        </p:nvSpPr>
        <p:spPr>
          <a:xfrm>
            <a:off x="7656195" y="5376545"/>
            <a:ext cx="439610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 spc="-6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Удовлетворённость пользователей</a:t>
            </a:r>
            <a:endParaRPr lang="en-us" sz="2185" cap="none"/>
          </a:p>
        </p:txBody>
      </p:sp>
      <p:sp>
        <p:nvSpPr>
          <p:cNvPr id="16" name="Text 13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zm6n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S8AAComAAAkSgAAuSwAAAAAAAAmAAAACAAAAP//////////"/>
              </a:ext>
            </a:extLst>
          </p:cNvSpPr>
          <p:nvPr/>
        </p:nvSpPr>
        <p:spPr>
          <a:xfrm>
            <a:off x="7656195" y="6203950"/>
            <a:ext cx="4396105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  <a:defRPr sz="1600" cap="none"/>
            </a:pPr>
            <a:r>
              <a:rPr lang="en-us" cap="none" spc="-6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Тщательное тестирование обеспечивает соответствие требованиям клиентов и повышает их удовлетворённость продуктом.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69p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EAAAAAAAAA////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Jk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DQIAACOSwAAvxAAABAAAAAmAAAACAAAAP//////////"/>
              </a:ext>
            </a:extLst>
          </p:cNvSpPr>
          <p:nvPr/>
        </p:nvSpPr>
        <p:spPr>
          <a:xfrm>
            <a:off x="2348230" y="1333500"/>
            <a:ext cx="993394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 spc="-9">
                <a:solidFill>
                  <a:srgbClr val="FF75D3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Инструменты и методики тестирования в MSF</a:t>
            </a:r>
            <a:endParaRPr lang="en-us" sz="4370" cap="none"/>
          </a:p>
        </p:txBody>
      </p:sp>
      <p:pic>
        <p:nvPicPr>
          <p:cNvPr id="5" name="Image 1" descr="preencoded.png"/>
          <p:cNvPicPr>
            <a:picLocks noChangeAspect="1"/>
            <a:extLst>
              <a:ext uri="smNativeData">
                <pr:smNativeData xmlns:pr="smNativeData" xmlns="smNativeData" val="SMDATA_17_69p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IuiW6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HIOAAB7EwAA3REAAOUW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348230" y="3166745"/>
            <a:ext cx="555625" cy="5549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 2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IPC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EMYAAAvHAAAiRwAABAAAAAmAAAACAAAAP//////////"/>
              </a:ext>
            </a:extLst>
          </p:cNvSpPr>
          <p:nvPr/>
        </p:nvSpPr>
        <p:spPr>
          <a:xfrm>
            <a:off x="2348230" y="3943985"/>
            <a:ext cx="2233295" cy="694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 spc="-6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Модульное тестирование</a:t>
            </a:r>
            <a:endParaRPr lang="en-us" sz="2185" cap="none"/>
          </a:p>
        </p:txBody>
      </p:sp>
      <p:sp>
        <p:nvSpPr>
          <p:cNvPr id="7" name="Text 3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FsdAAAvHAAAGSYAABAAAAAmAAAACAAAAP//////////"/>
              </a:ext>
            </a:extLst>
          </p:cNvSpPr>
          <p:nvPr/>
        </p:nvSpPr>
        <p:spPr>
          <a:xfrm>
            <a:off x="2348230" y="4772025"/>
            <a:ext cx="2233295" cy="1421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 spc="-7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Проверка отдельных компонентов системы на соответствие требованиям.</a:t>
            </a:r>
            <a:endParaRPr lang="en-us" cap="none"/>
          </a:p>
        </p:txBody>
      </p:sp>
      <p:pic>
        <p:nvPicPr>
          <p:cNvPr id="8" name="Image 2" descr="preencoded.png"/>
          <p:cNvPicPr>
            <a:picLocks noChangeAspect="1"/>
            <a:extLst>
              <a:ext uri="smNativeData">
                <pr:smNativeData xmlns:pr="smNativeData" xmlns="smNativeData" val="SMDATA_17_69p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DweAAB7EwAApyEAAOUW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3166745"/>
            <a:ext cx="555625" cy="5549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 4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i6Jb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PB4AAEMYAAD5KwAArB4AABAAAAAmAAAACAAAAP//////////"/>
              </a:ext>
            </a:extLst>
          </p:cNvSpPr>
          <p:nvPr/>
        </p:nvSpPr>
        <p:spPr>
          <a:xfrm>
            <a:off x="4914900" y="3943985"/>
            <a:ext cx="2233295" cy="1042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 spc="-6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Интеграционное тестирование</a:t>
            </a:r>
            <a:endParaRPr lang="en-us" sz="2185" cap="none"/>
          </a:p>
        </p:txBody>
      </p:sp>
      <p:sp>
        <p:nvSpPr>
          <p:cNvPr id="10" name="Text 5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+xl4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PB4AAH0fAAD5KwAAbCoAABAAAAAmAAAACAAAAP//////////"/>
              </a:ext>
            </a:extLst>
          </p:cNvSpPr>
          <p:nvPr/>
        </p:nvSpPr>
        <p:spPr>
          <a:xfrm>
            <a:off x="4914900" y="5118735"/>
            <a:ext cx="2233295" cy="177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 spc="-7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Оценка взаимодействия между различными компонентами и подсистемами.</a:t>
            </a:r>
            <a:endParaRPr lang="en-us" cap="none"/>
          </a:p>
        </p:txBody>
      </p:sp>
      <p:pic>
        <p:nvPicPr>
          <p:cNvPr id="11" name="Image 3" descr="preencoded.png"/>
          <p:cNvPicPr>
            <a:picLocks noChangeAspect="1"/>
            <a:extLst>
              <a:ext uri="smNativeData">
                <pr:smNativeData xmlns:pr="smNativeData" xmlns="smNativeData" val="SMDATA_17_69p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mUU0k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YuAAB7EwAAcTEAAOUW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7481570" y="3166745"/>
            <a:ext cx="555625" cy="5549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Text 6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rgJ4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4AAEMYAADDOwAAziAAABAAAAAmAAAACAAAAP//////////"/>
              </a:ext>
            </a:extLst>
          </p:cNvSpPr>
          <p:nvPr/>
        </p:nvSpPr>
        <p:spPr>
          <a:xfrm>
            <a:off x="7481570" y="3943985"/>
            <a:ext cx="2233295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 spc="-6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Тестирование пользовательского интерфейса</a:t>
            </a:r>
            <a:endParaRPr lang="en-us" sz="2185" cap="none"/>
          </a:p>
        </p:txBody>
      </p:sp>
      <p:sp>
        <p:nvSpPr>
          <p:cNvPr id="13" name="Text 7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4AAKAhAADDOwAAXyoAABAAAAAmAAAACAAAAP//////////"/>
              </a:ext>
            </a:extLst>
          </p:cNvSpPr>
          <p:nvPr/>
        </p:nvSpPr>
        <p:spPr>
          <a:xfrm>
            <a:off x="7481570" y="5466080"/>
            <a:ext cx="2233295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 spc="-7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Проверка удобства использования и соответствия требованиям к UI.</a:t>
            </a:r>
            <a:endParaRPr lang="en-us" cap="none"/>
          </a:p>
        </p:txBody>
      </p:sp>
      <p:pic>
        <p:nvPicPr>
          <p:cNvPr id="14" name="Image 4" descr="preencoded.png"/>
          <p:cNvPicPr>
            <a:picLocks noChangeAspect="1"/>
            <a:extLst>
              <a:ext uri="smNativeData">
                <pr:smNativeData xmlns:pr="smNativeData" xmlns="smNativeData" val="SMDATA_17_69p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pRuOU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A9AAB7EwAAO0EAAOUW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10048240" y="3166745"/>
            <a:ext cx="555625" cy="5549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Text 8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qxg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0D0AAEMYAACOSwAArB4AABAAAAAmAAAACAAAAP//////////"/>
              </a:ext>
            </a:extLst>
          </p:cNvSpPr>
          <p:nvPr/>
        </p:nvSpPr>
        <p:spPr>
          <a:xfrm>
            <a:off x="10048240" y="3943985"/>
            <a:ext cx="2233930" cy="1042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 spc="-6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Тестирование производительности</a:t>
            </a:r>
            <a:endParaRPr lang="en-us" sz="2185" cap="none"/>
          </a:p>
        </p:txBody>
      </p:sp>
      <p:sp>
        <p:nvSpPr>
          <p:cNvPr id="16" name="Text 9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0D0AAH0fAACOSwAAPCgAABAAAAAmAAAACAAAAP//////////"/>
              </a:ext>
            </a:extLst>
          </p:cNvSpPr>
          <p:nvPr/>
        </p:nvSpPr>
        <p:spPr>
          <a:xfrm>
            <a:off x="10048240" y="5118735"/>
            <a:ext cx="223393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 spc="-7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Оценка производительности системы при различных нагрузках.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69p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I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EAAAAAAAAA////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/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CMEAACOSwAArgwAABAAAAAmAAAACAAAAP//////////"/>
              </a:ext>
            </a:extLst>
          </p:cNvSpPr>
          <p:nvPr/>
        </p:nvSpPr>
        <p:spPr>
          <a:xfrm>
            <a:off x="2348230" y="672465"/>
            <a:ext cx="993394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 spc="-9">
                <a:solidFill>
                  <a:srgbClr val="FF75D3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Преимущества использования MSF для тестирования</a:t>
            </a:r>
            <a:endParaRPr lang="en-us" sz="4370" cap="none"/>
          </a:p>
        </p:txBody>
      </p:sp>
      <p:sp>
        <p:nvSpPr>
          <p:cNvPr id="5" name="Shape 2"/>
          <p:cNvSpPr>
            <a:extLst>
              <a:ext uri="smNativeData">
                <pr:smNativeData xmlns:pr="smNativeData" xmlns="smNativeData" val="SMDATA_15_69pLZhMAAAAlAAAAZQAAAA0AAAAAkAAAAEgAAACQAAAASAAAAAAAAAAAAAAAAAAAAAEAAABQAAAAh78ma9RDpD8AAAAAAADwv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5AAAAeAAAAaAAAAAAAAAAAAAAAAAAAAAAAAAAAAAAAECcAABAnAAAAAAAAAAAAAAAAAAAAAAAAAAAAAAAAAABc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GoPAACOSwAAfS4AABAAAAAmAAAACAAAAP//////////"/>
              </a:ext>
            </a:extLst>
          </p:cNvSpPr>
          <p:nvPr/>
        </p:nvSpPr>
        <p:spPr>
          <a:xfrm>
            <a:off x="2348230" y="2505710"/>
            <a:ext cx="9933940" cy="5051425"/>
          </a:xfrm>
          <a:prstGeom prst="roundRect">
            <a:avLst>
              <a:gd name="adj" fmla="val 1979"/>
            </a:avLst>
          </a:prstGeom>
          <a:noFill/>
          <a:ln w="7620" cap="flat" cmpd="sng" algn="ctr">
            <a:solidFill>
              <a:srgbClr val="000000">
                <a:alpha val="8000"/>
              </a:srgbClr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Shape 3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EAAAAAAAAA////AP///whh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fg4AAHYPAACCSwAAwBcAABAAAAAmAAAACAAAAP//////////"/>
              </a:ext>
            </a:extLst>
          </p:cNvSpPr>
          <p:nvPr/>
        </p:nvSpPr>
        <p:spPr>
          <a:xfrm>
            <a:off x="2355850" y="2513330"/>
            <a:ext cx="9918700" cy="1347470"/>
          </a:xfrm>
          <a:prstGeom prst="rect">
            <a:avLst/>
          </a:prstGeom>
          <a:solidFill>
            <a:srgbClr val="FFFFFF">
              <a:alpha val="3000"/>
            </a:srgbClr>
          </a:solidFill>
          <a:ln>
            <a:noFill/>
          </a:ln>
          <a:effectLst/>
        </p:spPr>
      </p:sp>
      <p:sp>
        <p:nvSpPr>
          <p:cNvPr id="7" name="Text 4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o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3A8AAFQQAACcKwAAgxIAABAgAAAmAAAACAAAAP//////////"/>
              </a:ext>
            </a:extLst>
          </p:cNvSpPr>
          <p:nvPr/>
        </p:nvSpPr>
        <p:spPr>
          <a:xfrm>
            <a:off x="2578100" y="2654300"/>
            <a:ext cx="4511040" cy="354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Повышение качества</a:t>
            </a:r>
            <a:endParaRPr lang="en-us" cap="none"/>
          </a:p>
        </p:txBody>
      </p:sp>
      <p:sp>
        <p:nvSpPr>
          <p:cNvPr id="8" name="Text 5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gH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FQQAAAkSgAA4xYAABAAAAAmAAAACAAAAP//////////"/>
              </a:ext>
            </a:extLst>
          </p:cNvSpPr>
          <p:nvPr/>
        </p:nvSpPr>
        <p:spPr>
          <a:xfrm>
            <a:off x="7541260" y="2654300"/>
            <a:ext cx="451104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Структурированный подход MSF к тестированию помогает выявлять и устранять дефекты на ранних этапах.</a:t>
            </a:r>
            <a:endParaRPr lang="en-us" cap="none"/>
          </a:p>
        </p:txBody>
      </p:sp>
      <p:sp>
        <p:nvSpPr>
          <p:cNvPr id="9" name="Shape 6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EAAAAAAAAAAAAAAP///whh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U/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B/f38A5+bmA8zMzADAwP8Af39/AAAAAAAAAAAAAAAAAAAAAAAAAAAAIQAAABgAAAAUAAAAfg4AAMAXAACCSwAACyAAABAAAAAmAAAACAAAAP//////////"/>
              </a:ext>
            </a:extLst>
          </p:cNvSpPr>
          <p:nvPr/>
        </p:nvSpPr>
        <p:spPr>
          <a:xfrm>
            <a:off x="2355850" y="3860800"/>
            <a:ext cx="9918700" cy="1348105"/>
          </a:xfrm>
          <a:prstGeom prst="rect">
            <a:avLst/>
          </a:prstGeom>
          <a:solidFill>
            <a:srgbClr val="000000">
              <a:alpha val="3000"/>
            </a:srgbClr>
          </a:solidFill>
          <a:ln>
            <a:noFill/>
          </a:ln>
          <a:effectLst/>
        </p:spPr>
      </p:sp>
      <p:sp>
        <p:nvSpPr>
          <p:cNvPr id="10" name="Text 7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3A8AAJ4YAACcKwAAzhoAABAgAAAmAAAACAAAAP//////////"/>
              </a:ext>
            </a:extLst>
          </p:cNvSpPr>
          <p:nvPr/>
        </p:nvSpPr>
        <p:spPr>
          <a:xfrm>
            <a:off x="2578100" y="4001770"/>
            <a:ext cx="451104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Сокращение сроков</a:t>
            </a:r>
            <a:endParaRPr lang="en-us" cap="none"/>
          </a:p>
        </p:txBody>
      </p:sp>
      <p:sp>
        <p:nvSpPr>
          <p:cNvPr id="11" name="Text 8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J4YAAAkSgAALR8AABAAAAAmAAAACAAAAP//////////"/>
              </a:ext>
            </a:extLst>
          </p:cNvSpPr>
          <p:nvPr/>
        </p:nvSpPr>
        <p:spPr>
          <a:xfrm>
            <a:off x="7541260" y="4001770"/>
            <a:ext cx="451104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Интеграция тестирования на протяжении всего жизненного цикла сокращает время вывода на рынок.</a:t>
            </a:r>
            <a:endParaRPr lang="en-us" cap="none"/>
          </a:p>
        </p:txBody>
      </p:sp>
      <p:sp>
        <p:nvSpPr>
          <p:cNvPr id="12" name="Shape 9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EAAAAAAAAA////AP///whh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fg4AAAsgAACCSwAAVigAABAAAAAmAAAACAAAAP//////////"/>
              </a:ext>
            </a:extLst>
          </p:cNvSpPr>
          <p:nvPr/>
        </p:nvSpPr>
        <p:spPr>
          <a:xfrm>
            <a:off x="2355850" y="5208905"/>
            <a:ext cx="9918700" cy="1348105"/>
          </a:xfrm>
          <a:prstGeom prst="rect">
            <a:avLst/>
          </a:prstGeom>
          <a:solidFill>
            <a:srgbClr val="FFFFFF">
              <a:alpha val="3000"/>
            </a:srgbClr>
          </a:solidFill>
          <a:ln>
            <a:noFill/>
          </a:ln>
          <a:effectLst/>
        </p:spPr>
      </p:sp>
      <p:sp>
        <p:nvSpPr>
          <p:cNvPr id="13" name="Text 10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3A8AAOkgAACcKwAAGSMAABAgAAAmAAAACAAAAP//////////"/>
              </a:ext>
            </a:extLst>
          </p:cNvSpPr>
          <p:nvPr/>
        </p:nvSpPr>
        <p:spPr>
          <a:xfrm>
            <a:off x="2578100" y="5349875"/>
            <a:ext cx="451104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Оптимизация затрат</a:t>
            </a:r>
            <a:endParaRPr lang="en-us" cap="none"/>
          </a:p>
        </p:txBody>
      </p:sp>
      <p:sp>
        <p:nvSpPr>
          <p:cNvPr id="14" name="Text 11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OkgAAAkSgAAeCcAABAAAAAmAAAACAAAAP//////////"/>
              </a:ext>
            </a:extLst>
          </p:cNvSpPr>
          <p:nvPr/>
        </p:nvSpPr>
        <p:spPr>
          <a:xfrm>
            <a:off x="7541260" y="5349875"/>
            <a:ext cx="451104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Эффективное планирование и управление тестированием минимизируют расходы на исправление ошибок.</a:t>
            </a:r>
            <a:endParaRPr lang="en-us" cap="none"/>
          </a:p>
        </p:txBody>
      </p:sp>
      <p:sp>
        <p:nvSpPr>
          <p:cNvPr id="15" name="Shape 12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EAAAAAAAAAAAAAAP///whh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c/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B/f38A5+bmA8zMzADAwP8Af39/AAAAAAAAAAAAAAAAAAAAAAAAAAAAIQAAABgAAAAUAAAAfg4AAFYoAACCSwAAcS4AABAAAAAmAAAACAAAAP//////////"/>
              </a:ext>
            </a:extLst>
          </p:cNvSpPr>
          <p:nvPr/>
        </p:nvSpPr>
        <p:spPr>
          <a:xfrm>
            <a:off x="2355850" y="6557010"/>
            <a:ext cx="9918700" cy="992505"/>
          </a:xfrm>
          <a:prstGeom prst="rect">
            <a:avLst/>
          </a:prstGeom>
          <a:solidFill>
            <a:srgbClr val="000000">
              <a:alpha val="3000"/>
            </a:srgbClr>
          </a:solidFill>
          <a:ln>
            <a:noFill/>
          </a:ln>
          <a:effectLst/>
        </p:spPr>
      </p:sp>
      <p:sp>
        <p:nvSpPr>
          <p:cNvPr id="16" name="Text 13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3A8AADQpAACcKwAAYysAABAgAAAmAAAACAAAAP//////////"/>
              </a:ext>
            </a:extLst>
          </p:cNvSpPr>
          <p:nvPr/>
        </p:nvSpPr>
        <p:spPr>
          <a:xfrm>
            <a:off x="2578100" y="6697980"/>
            <a:ext cx="4511040" cy="354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Снижение рисков</a:t>
            </a:r>
            <a:endParaRPr lang="en-us" cap="none"/>
          </a:p>
        </p:txBody>
      </p:sp>
      <p:sp>
        <p:nvSpPr>
          <p:cNvPr id="17" name="Text 14"/>
          <p:cNvSpPr>
            <a:extLst>
              <a:ext uri="smNativeData">
                <pr:smNativeData xmlns:pr="smNativeData" xmlns="smNativeData" val="SMDATA_15_69p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DQpAAAkSgAAky0AAAAAAAAmAAAACAAAAP//////////"/>
              </a:ext>
            </a:extLst>
          </p:cNvSpPr>
          <p:nvPr/>
        </p:nvSpPr>
        <p:spPr>
          <a:xfrm>
            <a:off x="7541260" y="6697980"/>
            <a:ext cx="4511040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  <a:defRPr sz="1600" cap="none"/>
            </a:pPr>
            <a:r>
              <a:rPr lang="en-us" cap="none" spc="-6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Регулярные проверки и отчётность позволяют своевременно выявлять и устранять угрозы.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cp:lastModifiedBy>darlix</cp:lastModifiedBy>
  <cp:revision>0</cp:revision>
  <dcterms:created xsi:type="dcterms:W3CDTF">2024-05-20T20:11:04Z</dcterms:created>
  <dcterms:modified xsi:type="dcterms:W3CDTF">2024-05-20T23:21:15Z</dcterms:modified>
</cp:coreProperties>
</file>