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5CEE87-033A-4D3D-82BA-FC014890656C}" v="440" dt="2024-02-11T15:40:14.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2/11/2024</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94067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2/11/2024</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06350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2/11/2024</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29362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2/11/2024</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536280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2/11/2024</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345182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2/11/2024</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24021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2/11/2024</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117723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2/11/2024</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16305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2/11/2024</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65352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2/11/2024</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40700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2/11/2024</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58905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2/11/2024</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8297203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F6B02B-1E68-4EE0-9727-1D52CF28C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701CFAA-4639-4820-BE69-F25240BFE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12458" flipH="1">
            <a:off x="1063637" y="1037439"/>
            <a:ext cx="8701688" cy="4778176"/>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2" name="Заголовок 1"/>
          <p:cNvSpPr>
            <a:spLocks noGrp="1"/>
          </p:cNvSpPr>
          <p:nvPr>
            <p:ph type="ctrTitle"/>
          </p:nvPr>
        </p:nvSpPr>
        <p:spPr>
          <a:xfrm>
            <a:off x="1261374" y="1715288"/>
            <a:ext cx="8401409" cy="3103418"/>
          </a:xfrm>
        </p:spPr>
        <p:txBody>
          <a:bodyPr vert="horz" lIns="91440" tIns="45720" rIns="91440" bIns="45720" rtlCol="0" anchor="ctr">
            <a:noAutofit/>
          </a:bodyPr>
          <a:lstStyle/>
          <a:p>
            <a:r>
              <a:rPr lang="ru-RU" sz="3600" b="0" dirty="0">
                <a:solidFill>
                  <a:srgbClr val="201449"/>
                </a:solidFill>
                <a:ea typeface="+mj-lt"/>
                <a:cs typeface="+mj-lt"/>
              </a:rPr>
              <a:t>Практическая работа №</a:t>
            </a:r>
            <a:r>
              <a:rPr lang="ru-RU" sz="3600" dirty="0">
                <a:solidFill>
                  <a:srgbClr val="201449"/>
                </a:solidFill>
                <a:ea typeface="+mj-lt"/>
                <a:cs typeface="+mj-lt"/>
              </a:rPr>
              <a:t>5</a:t>
            </a:r>
            <a:br>
              <a:rPr lang="ru-RU" sz="3600" b="0" dirty="0">
                <a:ea typeface="+mj-lt"/>
                <a:cs typeface="+mj-lt"/>
              </a:rPr>
            </a:br>
            <a:r>
              <a:rPr lang="ru-RU" sz="3600" b="0" dirty="0">
                <a:solidFill>
                  <a:srgbClr val="201449"/>
                </a:solidFill>
                <a:ea typeface="+mj-lt"/>
                <a:cs typeface="+mj-lt"/>
              </a:rPr>
              <a:t>Тема: Разработка алгоритма поставленной задачи и реализация его средствами автоматизированного проектирования</a:t>
            </a:r>
            <a:endParaRPr lang="ru-RU" sz="3600" dirty="0">
              <a:ea typeface="+mj-lt"/>
              <a:cs typeface="+mj-lt"/>
            </a:endParaRPr>
          </a:p>
        </p:txBody>
      </p:sp>
      <p:sp>
        <p:nvSpPr>
          <p:cNvPr id="3" name="Подзаголовок 2"/>
          <p:cNvSpPr>
            <a:spLocks noGrp="1"/>
          </p:cNvSpPr>
          <p:nvPr>
            <p:ph type="subTitle" idx="1"/>
          </p:nvPr>
        </p:nvSpPr>
        <p:spPr>
          <a:xfrm>
            <a:off x="6184900" y="5181600"/>
            <a:ext cx="4724400" cy="1135859"/>
          </a:xfrm>
        </p:spPr>
        <p:txBody>
          <a:bodyPr anchor="ctr">
            <a:normAutofit fontScale="85000" lnSpcReduction="20000"/>
          </a:bodyPr>
          <a:lstStyle/>
          <a:p>
            <a:pPr>
              <a:lnSpc>
                <a:spcPct val="110000"/>
              </a:lnSpc>
            </a:pPr>
            <a:r>
              <a:rPr lang="ru-RU" sz="2200" b="0" dirty="0">
                <a:solidFill>
                  <a:srgbClr val="201449"/>
                </a:solidFill>
                <a:latin typeface="Segoe UI"/>
                <a:cs typeface="Segoe UI"/>
              </a:rPr>
              <a:t>Выполнил студент</a:t>
            </a:r>
            <a:endParaRPr lang="en-US" sz="2200" b="0" dirty="0">
              <a:latin typeface="Segoe UI"/>
              <a:cs typeface="Segoe UI"/>
            </a:endParaRPr>
          </a:p>
          <a:p>
            <a:pPr>
              <a:lnSpc>
                <a:spcPct val="110000"/>
              </a:lnSpc>
            </a:pPr>
            <a:r>
              <a:rPr lang="ru-RU" sz="2200" b="0" dirty="0">
                <a:solidFill>
                  <a:srgbClr val="201449"/>
                </a:solidFill>
                <a:latin typeface="Segoe UI"/>
                <a:cs typeface="Segoe UI"/>
              </a:rPr>
              <a:t>Группы 3ИСП-2</a:t>
            </a:r>
            <a:endParaRPr lang="en-US" sz="2200" b="0" dirty="0">
              <a:latin typeface="Segoe UI"/>
              <a:cs typeface="Segoe UI"/>
            </a:endParaRPr>
          </a:p>
          <a:p>
            <a:pPr>
              <a:lnSpc>
                <a:spcPct val="110000"/>
              </a:lnSpc>
            </a:pPr>
            <a:r>
              <a:rPr lang="ru-RU" sz="2200" b="0" dirty="0" err="1">
                <a:solidFill>
                  <a:srgbClr val="201449"/>
                </a:solidFill>
                <a:latin typeface="Segoe UI"/>
                <a:cs typeface="Segoe UI"/>
              </a:rPr>
              <a:t>Сейдалиев</a:t>
            </a:r>
            <a:r>
              <a:rPr lang="ru-RU" sz="2200" b="0" dirty="0">
                <a:solidFill>
                  <a:srgbClr val="201449"/>
                </a:solidFill>
                <a:latin typeface="Segoe UI"/>
                <a:cs typeface="Segoe UI"/>
              </a:rPr>
              <a:t> А.Э.</a:t>
            </a:r>
            <a:endParaRPr lang="ru-RU" dirty="0"/>
          </a:p>
        </p:txBody>
      </p:sp>
      <p:sp>
        <p:nvSpPr>
          <p:cNvPr id="12" name="Freeform: Shape 11">
            <a:extLst>
              <a:ext uri="{FF2B5EF4-FFF2-40B4-BE49-F238E27FC236}">
                <a16:creationId xmlns:a16="http://schemas.microsoft.com/office/drawing/2014/main" id="{432FAC0D-42B6-40E7-856C-61C0E7847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12458" flipH="1">
            <a:off x="1162008" y="1011753"/>
            <a:ext cx="8701688" cy="4778176"/>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веселые леди-баг семьи установить очаровательная мама папа и их дети  мультфильм вектор иллюстрация Иллюстрация вектора - иллюстрации  насчитывающей пива, характер: 223542779">
            <a:extLst>
              <a:ext uri="{FF2B5EF4-FFF2-40B4-BE49-F238E27FC236}">
                <a16:creationId xmlns:a16="http://schemas.microsoft.com/office/drawing/2014/main" id="{89F4E614-7166-234B-462C-699FAA3B76C4}"/>
              </a:ext>
            </a:extLst>
          </p:cNvPr>
          <p:cNvPicPr>
            <a:picLocks noChangeAspect="1"/>
          </p:cNvPicPr>
          <p:nvPr/>
        </p:nvPicPr>
        <p:blipFill rotWithShape="1">
          <a:blip r:embed="rId2"/>
          <a:srcRect l="6443" t="16596" r="5882" b="22128"/>
          <a:stretch/>
        </p:blipFill>
        <p:spPr>
          <a:xfrm>
            <a:off x="5874589" y="3233378"/>
            <a:ext cx="4497599" cy="2063406"/>
          </a:xfrm>
          <a:prstGeom prst="rect">
            <a:avLst/>
          </a:prstGeom>
        </p:spPr>
      </p:pic>
      <p:sp>
        <p:nvSpPr>
          <p:cNvPr id="2" name="Заголовок 1">
            <a:extLst>
              <a:ext uri="{FF2B5EF4-FFF2-40B4-BE49-F238E27FC236}">
                <a16:creationId xmlns:a16="http://schemas.microsoft.com/office/drawing/2014/main" id="{A0EBBBC2-5984-088E-C14F-C4B3E9119C7C}"/>
              </a:ext>
            </a:extLst>
          </p:cNvPr>
          <p:cNvSpPr>
            <a:spLocks noGrp="1"/>
          </p:cNvSpPr>
          <p:nvPr>
            <p:ph type="title"/>
          </p:nvPr>
        </p:nvSpPr>
        <p:spPr>
          <a:xfrm>
            <a:off x="3211388" y="1414629"/>
            <a:ext cx="6966858" cy="3091544"/>
          </a:xfrm>
        </p:spPr>
        <p:txBody>
          <a:bodyPr/>
          <a:lstStyle/>
          <a:p>
            <a:r>
              <a:rPr lang="ru-RU" dirty="0"/>
              <a:t>Спасибо за внимание!</a:t>
            </a:r>
          </a:p>
        </p:txBody>
      </p:sp>
    </p:spTree>
    <p:extLst>
      <p:ext uri="{BB962C8B-B14F-4D97-AF65-F5344CB8AC3E}">
        <p14:creationId xmlns:p14="http://schemas.microsoft.com/office/powerpoint/2010/main" val="177305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3D2950-F69D-3672-B785-B997BB5CB8CC}"/>
              </a:ext>
            </a:extLst>
          </p:cNvPr>
          <p:cNvSpPr>
            <a:spLocks noGrp="1"/>
          </p:cNvSpPr>
          <p:nvPr>
            <p:ph type="title"/>
          </p:nvPr>
        </p:nvSpPr>
        <p:spPr/>
        <p:txBody>
          <a:bodyPr/>
          <a:lstStyle/>
          <a:p>
            <a:r>
              <a:rPr lang="ru-RU" dirty="0"/>
              <a:t>Задание 1</a:t>
            </a:r>
          </a:p>
        </p:txBody>
      </p:sp>
      <p:sp>
        <p:nvSpPr>
          <p:cNvPr id="3" name="Объект 2">
            <a:extLst>
              <a:ext uri="{FF2B5EF4-FFF2-40B4-BE49-F238E27FC236}">
                <a16:creationId xmlns:a16="http://schemas.microsoft.com/office/drawing/2014/main" id="{EE360B6F-92C9-3607-7AF3-C14376037EA6}"/>
              </a:ext>
            </a:extLst>
          </p:cNvPr>
          <p:cNvSpPr>
            <a:spLocks noGrp="1"/>
          </p:cNvSpPr>
          <p:nvPr>
            <p:ph idx="1"/>
          </p:nvPr>
        </p:nvSpPr>
        <p:spPr>
          <a:xfrm>
            <a:off x="589406" y="2089298"/>
            <a:ext cx="11152582" cy="3827722"/>
          </a:xfrm>
        </p:spPr>
        <p:txBody>
          <a:bodyPr vert="horz" lIns="91440" tIns="45720" rIns="91440" bIns="45720" rtlCol="0" anchor="t">
            <a:normAutofit lnSpcReduction="10000"/>
          </a:bodyPr>
          <a:lstStyle/>
          <a:p>
            <a:pPr marL="457200" indent="-457200">
              <a:buFont typeface="Arial"/>
              <a:buChar char="•"/>
            </a:pPr>
            <a:r>
              <a:rPr lang="ru-RU" sz="2400" dirty="0">
                <a:ea typeface="+mn-lt"/>
                <a:cs typeface="+mn-lt"/>
              </a:rPr>
              <a:t>Каковы стадии жизненного цикла информационных систем, их основное содержание?</a:t>
            </a:r>
          </a:p>
          <a:p>
            <a:pPr>
              <a:buFont typeface="Arial"/>
              <a:buChar char="•"/>
            </a:pPr>
            <a:r>
              <a:rPr lang="ru-RU" sz="2000" b="0" dirty="0">
                <a:ea typeface="+mn-lt"/>
                <a:cs typeface="+mn-lt"/>
              </a:rPr>
              <a:t> Определение потребностей и возможностей</a:t>
            </a:r>
            <a:endParaRPr lang="ru-RU" sz="2000" dirty="0">
              <a:ea typeface="+mn-lt"/>
              <a:cs typeface="+mn-lt"/>
            </a:endParaRPr>
          </a:p>
          <a:p>
            <a:pPr>
              <a:buFont typeface="Arial"/>
              <a:buChar char="•"/>
            </a:pPr>
            <a:r>
              <a:rPr lang="ru-RU" sz="2000" b="0" dirty="0">
                <a:ea typeface="+mn-lt"/>
                <a:cs typeface="+mn-lt"/>
              </a:rPr>
              <a:t> Анализ требований</a:t>
            </a:r>
            <a:endParaRPr lang="ru-RU" sz="2000" dirty="0">
              <a:ea typeface="+mn-lt"/>
              <a:cs typeface="+mn-lt"/>
            </a:endParaRPr>
          </a:p>
          <a:p>
            <a:pPr>
              <a:buFont typeface="Arial"/>
              <a:buChar char="•"/>
            </a:pPr>
            <a:r>
              <a:rPr lang="ru-RU" sz="2000" b="0" dirty="0">
                <a:ea typeface="+mn-lt"/>
                <a:cs typeface="+mn-lt"/>
              </a:rPr>
              <a:t> Проектирование</a:t>
            </a:r>
            <a:endParaRPr lang="ru-RU" sz="2000" dirty="0">
              <a:ea typeface="+mn-lt"/>
              <a:cs typeface="+mn-lt"/>
            </a:endParaRPr>
          </a:p>
          <a:p>
            <a:pPr>
              <a:buFont typeface="Arial"/>
              <a:buChar char="•"/>
            </a:pPr>
            <a:r>
              <a:rPr lang="ru-RU" sz="2000" b="0" dirty="0">
                <a:ea typeface="+mn-lt"/>
                <a:cs typeface="+mn-lt"/>
              </a:rPr>
              <a:t> Разработка.</a:t>
            </a:r>
            <a:endParaRPr lang="ru-RU" sz="2000" dirty="0"/>
          </a:p>
          <a:p>
            <a:pPr>
              <a:buFont typeface="Arial"/>
              <a:buChar char="•"/>
            </a:pPr>
            <a:r>
              <a:rPr lang="ru-RU" sz="2000" b="0" dirty="0">
                <a:ea typeface="+mn-lt"/>
                <a:cs typeface="+mn-lt"/>
              </a:rPr>
              <a:t> Внедрение. ИС</a:t>
            </a:r>
            <a:endParaRPr lang="ru-RU" sz="2000" dirty="0"/>
          </a:p>
          <a:p>
            <a:pPr>
              <a:buFont typeface="Arial"/>
              <a:buChar char="•"/>
            </a:pPr>
            <a:r>
              <a:rPr lang="ru-RU" sz="2000" b="0" dirty="0">
                <a:ea typeface="+mn-lt"/>
                <a:cs typeface="+mn-lt"/>
              </a:rPr>
              <a:t> Эксплуатация и поддержка..</a:t>
            </a:r>
            <a:endParaRPr lang="ru-RU" sz="2000" dirty="0">
              <a:ea typeface="+mn-lt"/>
              <a:cs typeface="+mn-lt"/>
            </a:endParaRPr>
          </a:p>
          <a:p>
            <a:pPr>
              <a:buFont typeface="Arial"/>
              <a:buChar char="•"/>
            </a:pPr>
            <a:r>
              <a:rPr lang="ru-RU" sz="2000" b="0" dirty="0">
                <a:ea typeface="+mn-lt"/>
                <a:cs typeface="+mn-lt"/>
              </a:rPr>
              <a:t> Фаза вывода из эксплуатации</a:t>
            </a:r>
            <a:endParaRPr lang="ru-RU" sz="1600" b="0" dirty="0"/>
          </a:p>
        </p:txBody>
      </p:sp>
    </p:spTree>
    <p:extLst>
      <p:ext uri="{BB962C8B-B14F-4D97-AF65-F5344CB8AC3E}">
        <p14:creationId xmlns:p14="http://schemas.microsoft.com/office/powerpoint/2010/main" val="377593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ECABCB-6740-22E9-6FE8-E9877ACF5C40}"/>
              </a:ext>
            </a:extLst>
          </p:cNvPr>
          <p:cNvSpPr>
            <a:spLocks noGrp="1"/>
          </p:cNvSpPr>
          <p:nvPr>
            <p:ph type="title"/>
          </p:nvPr>
        </p:nvSpPr>
        <p:spPr/>
        <p:txBody>
          <a:bodyPr/>
          <a:lstStyle/>
          <a:p>
            <a:r>
              <a:rPr lang="ru-RU" dirty="0"/>
              <a:t>Задание 2</a:t>
            </a:r>
          </a:p>
        </p:txBody>
      </p:sp>
      <p:sp>
        <p:nvSpPr>
          <p:cNvPr id="3" name="Объект 2">
            <a:extLst>
              <a:ext uri="{FF2B5EF4-FFF2-40B4-BE49-F238E27FC236}">
                <a16:creationId xmlns:a16="http://schemas.microsoft.com/office/drawing/2014/main" id="{433F7B11-F15B-3716-7724-703D10E0B9B4}"/>
              </a:ext>
            </a:extLst>
          </p:cNvPr>
          <p:cNvSpPr>
            <a:spLocks noGrp="1"/>
          </p:cNvSpPr>
          <p:nvPr>
            <p:ph idx="1"/>
          </p:nvPr>
        </p:nvSpPr>
        <p:spPr>
          <a:xfrm>
            <a:off x="589405" y="1888016"/>
            <a:ext cx="10419338" cy="4129644"/>
          </a:xfrm>
        </p:spPr>
        <p:txBody>
          <a:bodyPr vert="horz" lIns="91440" tIns="45720" rIns="91440" bIns="45720" rtlCol="0" anchor="t">
            <a:normAutofit/>
          </a:bodyPr>
          <a:lstStyle/>
          <a:p>
            <a:pPr marL="457200" indent="-457200">
              <a:buFont typeface="Arial"/>
              <a:buChar char="•"/>
            </a:pPr>
            <a:r>
              <a:rPr lang="ru-RU" sz="2400" dirty="0">
                <a:ea typeface="+mn-lt"/>
                <a:cs typeface="+mn-lt"/>
              </a:rPr>
              <a:t>Как представляется функциональная модель деятельности в методологии IDEF0?</a:t>
            </a:r>
            <a:endParaRPr lang="ru-RU" sz="2400">
              <a:ea typeface="+mn-lt"/>
              <a:cs typeface="+mn-lt"/>
            </a:endParaRPr>
          </a:p>
          <a:p>
            <a:pPr marL="342900" indent="-342900" algn="just">
              <a:buFont typeface="Arial"/>
              <a:buChar char="•"/>
            </a:pPr>
            <a:r>
              <a:rPr lang="ru-RU" sz="2400" b="0" dirty="0">
                <a:ea typeface="+mn-lt"/>
                <a:cs typeface="+mn-lt"/>
              </a:rPr>
              <a:t> Методология IDEF0 представляет функциональную модель деятельности в виде диаграммы, называемой «блок-схемой функций». Принципиальная иерархическая структура диаграммы IDEF0 позволяет представлять деятельность на различных уровнях детализации, начиная от общего контекста и заканчивая более детальными описаниями функций.</a:t>
            </a:r>
          </a:p>
          <a:p>
            <a:pPr>
              <a:buFont typeface="Arial"/>
              <a:buChar char="•"/>
            </a:pPr>
            <a:endParaRPr lang="ru-RU" sz="2000" b="0" dirty="0"/>
          </a:p>
        </p:txBody>
      </p:sp>
    </p:spTree>
    <p:extLst>
      <p:ext uri="{BB962C8B-B14F-4D97-AF65-F5344CB8AC3E}">
        <p14:creationId xmlns:p14="http://schemas.microsoft.com/office/powerpoint/2010/main" val="307864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DEF3AB-3242-9A00-C0F2-5A523C7ADD5E}"/>
              </a:ext>
            </a:extLst>
          </p:cNvPr>
          <p:cNvSpPr>
            <a:spLocks noGrp="1"/>
          </p:cNvSpPr>
          <p:nvPr>
            <p:ph type="title"/>
          </p:nvPr>
        </p:nvSpPr>
        <p:spPr/>
        <p:txBody>
          <a:bodyPr/>
          <a:lstStyle/>
          <a:p>
            <a:r>
              <a:rPr lang="ru-RU" dirty="0"/>
              <a:t>Задание 3</a:t>
            </a:r>
          </a:p>
        </p:txBody>
      </p:sp>
      <p:sp>
        <p:nvSpPr>
          <p:cNvPr id="3" name="Объект 2">
            <a:extLst>
              <a:ext uri="{FF2B5EF4-FFF2-40B4-BE49-F238E27FC236}">
                <a16:creationId xmlns:a16="http://schemas.microsoft.com/office/drawing/2014/main" id="{ADBC51FB-E06E-E262-9D76-083356D02D3F}"/>
              </a:ext>
            </a:extLst>
          </p:cNvPr>
          <p:cNvSpPr>
            <a:spLocks noGrp="1"/>
          </p:cNvSpPr>
          <p:nvPr>
            <p:ph idx="1"/>
          </p:nvPr>
        </p:nvSpPr>
        <p:spPr>
          <a:xfrm>
            <a:off x="460010" y="1801751"/>
            <a:ext cx="11468884" cy="4474702"/>
          </a:xfrm>
        </p:spPr>
        <p:txBody>
          <a:bodyPr vert="horz" lIns="91440" tIns="45720" rIns="91440" bIns="45720" rtlCol="0" anchor="t">
            <a:normAutofit fontScale="92500" lnSpcReduction="10000"/>
          </a:bodyPr>
          <a:lstStyle/>
          <a:p>
            <a:pPr marL="457200" indent="-457200">
              <a:buFont typeface="Arial"/>
              <a:buChar char="•"/>
            </a:pPr>
            <a:r>
              <a:rPr lang="ru-RU" sz="2400" dirty="0">
                <a:ea typeface="+mn-lt"/>
                <a:cs typeface="+mn-lt"/>
              </a:rPr>
              <a:t>Каковы основные объекты диаграмм функциональной модели по методологии IDEF0?</a:t>
            </a:r>
          </a:p>
          <a:p>
            <a:pPr marL="457200" indent="-457200">
              <a:buFont typeface="Arial"/>
              <a:buChar char="•"/>
            </a:pPr>
            <a:r>
              <a:rPr lang="ru-RU" sz="2000" b="0" dirty="0">
                <a:ea typeface="+mn-lt"/>
                <a:cs typeface="+mn-lt"/>
              </a:rPr>
              <a:t>В методологии IDEF0 основными объектами диаграмм функциональной модели являются:</a:t>
            </a:r>
            <a:endParaRPr lang="ru-RU" sz="2000"/>
          </a:p>
          <a:p>
            <a:pPr marL="285750" indent="-285750">
              <a:buFont typeface="Arial,Sans-Serif"/>
              <a:buChar char="•"/>
            </a:pPr>
            <a:r>
              <a:rPr lang="ru-RU" sz="2000" b="0" dirty="0">
                <a:latin typeface="Aptos"/>
                <a:cs typeface="Arial"/>
              </a:rPr>
              <a:t>Блок функций: Представляет собой основную функцию или деятельность, которая выполняется в системе.</a:t>
            </a:r>
            <a:endParaRPr lang="ru-RU" sz="2000" b="0">
              <a:solidFill>
                <a:srgbClr val="808080"/>
              </a:solidFill>
              <a:latin typeface="Aptos"/>
              <a:cs typeface="Arial"/>
            </a:endParaRPr>
          </a:p>
          <a:p>
            <a:pPr marL="285750" indent="-285750">
              <a:buFont typeface="Arial,Sans-Serif"/>
              <a:buChar char="•"/>
            </a:pPr>
            <a:r>
              <a:rPr lang="ru-RU" sz="2000" b="0" dirty="0">
                <a:latin typeface="Aptos"/>
                <a:cs typeface="Arial"/>
              </a:rPr>
              <a:t> Стрелки : Стрелки указывают на поток информации или материалов между блоками функций.</a:t>
            </a:r>
            <a:endParaRPr lang="ru-RU" sz="2000" b="0">
              <a:solidFill>
                <a:srgbClr val="808080"/>
              </a:solidFill>
              <a:latin typeface="Aptos"/>
              <a:cs typeface="Arial"/>
            </a:endParaRPr>
          </a:p>
          <a:p>
            <a:pPr marL="285750" indent="-285750">
              <a:buFont typeface="Arial,Sans-Serif"/>
              <a:buChar char="•"/>
            </a:pPr>
            <a:r>
              <a:rPr lang="ru-RU" sz="2000" b="0" dirty="0">
                <a:latin typeface="Aptos"/>
                <a:cs typeface="Arial"/>
              </a:rPr>
              <a:t> Контекст: Контекстное окружение может быть представлено отдельным блоком, который описывает общую систему и связи между ее внешней средой и внутренними функциями.</a:t>
            </a:r>
            <a:endParaRPr lang="ru-RU" sz="2000" b="0">
              <a:solidFill>
                <a:srgbClr val="808080"/>
              </a:solidFill>
              <a:latin typeface="Aptos"/>
              <a:cs typeface="Arial"/>
            </a:endParaRPr>
          </a:p>
          <a:p>
            <a:pPr marL="285750" indent="-285750">
              <a:buFont typeface="Arial,Sans-Serif"/>
              <a:buChar char="•"/>
            </a:pPr>
            <a:r>
              <a:rPr lang="ru-RU" sz="2000" b="0" dirty="0">
                <a:latin typeface="Aptos"/>
                <a:cs typeface="Arial"/>
              </a:rPr>
              <a:t> Декомпозиция: Блок функций может быть декомпозирован на более детальные уровни с использованием дополнительных блоков функций.</a:t>
            </a:r>
            <a:endParaRPr lang="ru-RU" sz="2000" b="0">
              <a:solidFill>
                <a:srgbClr val="808080"/>
              </a:solidFill>
              <a:latin typeface="Aptos"/>
              <a:cs typeface="Arial"/>
            </a:endParaRPr>
          </a:p>
          <a:p>
            <a:pPr marL="285750" indent="-285750">
              <a:buFont typeface="Arial,Sans-Serif"/>
              <a:buChar char="•"/>
            </a:pPr>
            <a:r>
              <a:rPr lang="ru-RU" sz="2000" b="0" dirty="0">
                <a:latin typeface="Aptos"/>
                <a:cs typeface="Arial"/>
              </a:rPr>
              <a:t> Механизмы управления: Дополнительные символы могут использоваться для обозначения механизмов управления.</a:t>
            </a:r>
            <a:endParaRPr lang="ru-RU" sz="2000" b="0">
              <a:solidFill>
                <a:srgbClr val="808080"/>
              </a:solidFill>
              <a:latin typeface="Aptos"/>
              <a:cs typeface="Arial"/>
            </a:endParaRPr>
          </a:p>
        </p:txBody>
      </p:sp>
    </p:spTree>
    <p:extLst>
      <p:ext uri="{BB962C8B-B14F-4D97-AF65-F5344CB8AC3E}">
        <p14:creationId xmlns:p14="http://schemas.microsoft.com/office/powerpoint/2010/main" val="351072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5D2E7D-9252-1FCD-0CB6-6BB3FBB549FC}"/>
              </a:ext>
            </a:extLst>
          </p:cNvPr>
          <p:cNvSpPr>
            <a:spLocks noGrp="1"/>
          </p:cNvSpPr>
          <p:nvPr>
            <p:ph type="title"/>
          </p:nvPr>
        </p:nvSpPr>
        <p:spPr/>
        <p:txBody>
          <a:bodyPr/>
          <a:lstStyle/>
          <a:p>
            <a:r>
              <a:rPr lang="ru-RU" dirty="0"/>
              <a:t>Задание 4</a:t>
            </a:r>
          </a:p>
        </p:txBody>
      </p:sp>
      <p:sp>
        <p:nvSpPr>
          <p:cNvPr id="3" name="Объект 2">
            <a:extLst>
              <a:ext uri="{FF2B5EF4-FFF2-40B4-BE49-F238E27FC236}">
                <a16:creationId xmlns:a16="http://schemas.microsoft.com/office/drawing/2014/main" id="{FE42D1F3-9CC4-55EE-1709-AC6B56F2BAFA}"/>
              </a:ext>
            </a:extLst>
          </p:cNvPr>
          <p:cNvSpPr>
            <a:spLocks noGrp="1"/>
          </p:cNvSpPr>
          <p:nvPr>
            <p:ph idx="1"/>
          </p:nvPr>
        </p:nvSpPr>
        <p:spPr>
          <a:xfrm>
            <a:off x="704425" y="1974279"/>
            <a:ext cx="10519977" cy="4129646"/>
          </a:xfrm>
        </p:spPr>
        <p:txBody>
          <a:bodyPr vert="horz" lIns="91440" tIns="45720" rIns="91440" bIns="45720" rtlCol="0" anchor="t">
            <a:normAutofit/>
          </a:bodyPr>
          <a:lstStyle/>
          <a:p>
            <a:pPr marL="457200" indent="-457200">
              <a:buFont typeface="Arial"/>
              <a:buChar char="•"/>
            </a:pPr>
            <a:r>
              <a:rPr lang="ru-RU" sz="2400" dirty="0">
                <a:ea typeface="+mn-lt"/>
                <a:cs typeface="+mn-lt"/>
              </a:rPr>
              <a:t>Что обозначают работы в диаграммах функциональной модели, как они отображаются по методологии IDEF0?</a:t>
            </a:r>
          </a:p>
          <a:p>
            <a:pPr marL="457200" indent="-457200">
              <a:buFont typeface="Arial"/>
              <a:buChar char="•"/>
            </a:pPr>
            <a:r>
              <a:rPr lang="ru-RU" sz="2400" b="0" dirty="0">
                <a:latin typeface="Times New Roman"/>
                <a:ea typeface="+mn-lt"/>
                <a:cs typeface="Times New Roman"/>
              </a:rPr>
              <a:t>Работы в диаграммах функциональной модели по методологии IDEF0 обозначаются буквенно-цифровыми обозначениями (A0, A1, A2 и т. д.), которые указывают на порядок выполнения функций внутри блоков. Например, A0 может быть основной функцией, A1 - дополнительной функцией, выполняемой внутри A0, и так далее.</a:t>
            </a:r>
            <a:endParaRPr lang="ru-RU" sz="2400" b="0" dirty="0">
              <a:ea typeface="+mn-lt"/>
              <a:cs typeface="+mn-lt"/>
            </a:endParaRPr>
          </a:p>
        </p:txBody>
      </p:sp>
    </p:spTree>
    <p:extLst>
      <p:ext uri="{BB962C8B-B14F-4D97-AF65-F5344CB8AC3E}">
        <p14:creationId xmlns:p14="http://schemas.microsoft.com/office/powerpoint/2010/main" val="146818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0DE1A2-86A2-F000-95C1-CADAA150F0C7}"/>
              </a:ext>
            </a:extLst>
          </p:cNvPr>
          <p:cNvSpPr>
            <a:spLocks noGrp="1"/>
          </p:cNvSpPr>
          <p:nvPr>
            <p:ph type="title"/>
          </p:nvPr>
        </p:nvSpPr>
        <p:spPr/>
        <p:txBody>
          <a:bodyPr/>
          <a:lstStyle/>
          <a:p>
            <a:r>
              <a:rPr lang="ru-RU" dirty="0">
                <a:ea typeface="+mj-lt"/>
                <a:cs typeface="+mj-lt"/>
              </a:rPr>
              <a:t>Задание 5</a:t>
            </a:r>
            <a:endParaRPr lang="ru-RU" dirty="0"/>
          </a:p>
        </p:txBody>
      </p:sp>
      <p:sp>
        <p:nvSpPr>
          <p:cNvPr id="3" name="Объект 2">
            <a:extLst>
              <a:ext uri="{FF2B5EF4-FFF2-40B4-BE49-F238E27FC236}">
                <a16:creationId xmlns:a16="http://schemas.microsoft.com/office/drawing/2014/main" id="{2B1485B5-A464-CCF3-AEA7-68502586BBD0}"/>
              </a:ext>
            </a:extLst>
          </p:cNvPr>
          <p:cNvSpPr>
            <a:spLocks noGrp="1"/>
          </p:cNvSpPr>
          <p:nvPr>
            <p:ph idx="1"/>
          </p:nvPr>
        </p:nvSpPr>
        <p:spPr>
          <a:xfrm>
            <a:off x="546274" y="2089298"/>
            <a:ext cx="11224468" cy="4057759"/>
          </a:xfrm>
        </p:spPr>
        <p:txBody>
          <a:bodyPr vert="horz" lIns="91440" tIns="45720" rIns="91440" bIns="45720" rtlCol="0" anchor="t">
            <a:normAutofit fontScale="92500"/>
          </a:bodyPr>
          <a:lstStyle/>
          <a:p>
            <a:pPr marL="457200" indent="-457200">
              <a:buFont typeface="Arial"/>
              <a:buChar char="•"/>
            </a:pPr>
            <a:r>
              <a:rPr lang="ru-RU" sz="2400" dirty="0">
                <a:ea typeface="+mn-lt"/>
                <a:cs typeface="+mn-lt"/>
              </a:rPr>
              <a:t>Для чего предназначены стрелки в диаграммах функциональной модели, каковы их типы и виды?</a:t>
            </a:r>
          </a:p>
          <a:p>
            <a:pPr marL="457200" indent="-457200">
              <a:buFont typeface="Arial"/>
              <a:buChar char="•"/>
            </a:pPr>
            <a:r>
              <a:rPr lang="ru-RU" sz="2400" b="0">
                <a:ea typeface="+mn-lt"/>
                <a:cs typeface="+mn-lt"/>
              </a:rPr>
              <a:t>Стрелки в диаграммах функциональной модели предназначены для обозначения потоков данных или управления между функциональными блоками. Основные типы и виды стрелок:</a:t>
            </a:r>
            <a:endParaRPr lang="ru-RU" sz="2400" b="0"/>
          </a:p>
          <a:p>
            <a:pPr marL="457200" indent="-457200">
              <a:buFont typeface="Arial"/>
              <a:buChar char="•"/>
            </a:pPr>
            <a:r>
              <a:rPr lang="ru-RU" sz="2400" b="0" dirty="0">
                <a:ea typeface="+mn-lt"/>
                <a:cs typeface="+mn-lt"/>
              </a:rPr>
              <a:t>Стрелки данных: обозначают поток данных между функциональными блоками.</a:t>
            </a:r>
            <a:endParaRPr lang="ru-RU" b="0" dirty="0"/>
          </a:p>
          <a:p>
            <a:pPr marL="457200" indent="-457200">
              <a:buFont typeface="Arial"/>
              <a:buChar char="•"/>
            </a:pPr>
            <a:r>
              <a:rPr lang="ru-RU" sz="2400" b="0" dirty="0">
                <a:ea typeface="+mn-lt"/>
                <a:cs typeface="+mn-lt"/>
              </a:rPr>
              <a:t>Стрелки управления: обозначают поток управления между функциональными блоками.</a:t>
            </a:r>
            <a:endParaRPr lang="ru-RU" b="0" dirty="0"/>
          </a:p>
          <a:p>
            <a:pPr marL="457200" indent="-457200">
              <a:buFont typeface="Arial"/>
              <a:buChar char="•"/>
            </a:pPr>
            <a:r>
              <a:rPr lang="ru-RU" sz="2400" b="0" dirty="0">
                <a:ea typeface="+mn-lt"/>
                <a:cs typeface="+mn-lt"/>
              </a:rPr>
              <a:t>Стрелки обратной связи: обозначают обратные связи или циклы в процессе.</a:t>
            </a:r>
            <a:endParaRPr lang="ru-RU" b="0" dirty="0"/>
          </a:p>
        </p:txBody>
      </p:sp>
    </p:spTree>
    <p:extLst>
      <p:ext uri="{BB962C8B-B14F-4D97-AF65-F5344CB8AC3E}">
        <p14:creationId xmlns:p14="http://schemas.microsoft.com/office/powerpoint/2010/main" val="72746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6936E0-EBC3-CD50-617A-5A9F52D28E58}"/>
              </a:ext>
            </a:extLst>
          </p:cNvPr>
          <p:cNvSpPr>
            <a:spLocks noGrp="1"/>
          </p:cNvSpPr>
          <p:nvPr>
            <p:ph type="title"/>
          </p:nvPr>
        </p:nvSpPr>
        <p:spPr/>
        <p:txBody>
          <a:bodyPr/>
          <a:lstStyle/>
          <a:p>
            <a:r>
              <a:rPr lang="ru-RU" dirty="0">
                <a:ea typeface="+mj-lt"/>
                <a:cs typeface="+mj-lt"/>
              </a:rPr>
              <a:t>Задание 6</a:t>
            </a:r>
            <a:endParaRPr lang="ru-RU" dirty="0"/>
          </a:p>
        </p:txBody>
      </p:sp>
      <p:sp>
        <p:nvSpPr>
          <p:cNvPr id="3" name="Объект 2">
            <a:extLst>
              <a:ext uri="{FF2B5EF4-FFF2-40B4-BE49-F238E27FC236}">
                <a16:creationId xmlns:a16="http://schemas.microsoft.com/office/drawing/2014/main" id="{530BB690-A9FB-C1AF-E44A-F33CB68EE45E}"/>
              </a:ext>
            </a:extLst>
          </p:cNvPr>
          <p:cNvSpPr>
            <a:spLocks noGrp="1"/>
          </p:cNvSpPr>
          <p:nvPr>
            <p:ph idx="1"/>
          </p:nvPr>
        </p:nvSpPr>
        <p:spPr/>
        <p:txBody>
          <a:bodyPr vert="horz" lIns="91440" tIns="45720" rIns="91440" bIns="45720" rtlCol="0" anchor="t">
            <a:normAutofit/>
          </a:bodyPr>
          <a:lstStyle/>
          <a:p>
            <a:pPr marL="457200" indent="-457200">
              <a:buFont typeface="Arial"/>
              <a:buChar char="•"/>
            </a:pPr>
            <a:r>
              <a:rPr lang="ru-RU" sz="2400" dirty="0">
                <a:ea typeface="+mn-lt"/>
                <a:cs typeface="+mn-lt"/>
              </a:rPr>
              <a:t>Для чего предназначен словарь стрелок?</a:t>
            </a:r>
          </a:p>
          <a:p>
            <a:pPr marL="457200" indent="-457200">
              <a:buFont typeface="Arial"/>
              <a:buChar char="•"/>
            </a:pPr>
            <a:r>
              <a:rPr lang="ru-RU" sz="2400" b="0" dirty="0">
                <a:ea typeface="+mn-lt"/>
                <a:cs typeface="+mn-lt"/>
              </a:rPr>
              <a:t>Словарь стрелок предназначен для объяснения значений и типов стрелок, используемых в диаграммах функциональной модели. В словаре стрелок указывается, какие данные передаются, какой тип потока (например, управления или данных) используется, и как они взаимодействуют между функциональными блоками.</a:t>
            </a:r>
            <a:endParaRPr lang="ru-RU" sz="2400" b="0" dirty="0"/>
          </a:p>
        </p:txBody>
      </p:sp>
    </p:spTree>
    <p:extLst>
      <p:ext uri="{BB962C8B-B14F-4D97-AF65-F5344CB8AC3E}">
        <p14:creationId xmlns:p14="http://schemas.microsoft.com/office/powerpoint/2010/main" val="416183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7CC8BB-6224-22C0-4E49-0FA816066601}"/>
              </a:ext>
            </a:extLst>
          </p:cNvPr>
          <p:cNvSpPr>
            <a:spLocks noGrp="1"/>
          </p:cNvSpPr>
          <p:nvPr>
            <p:ph type="title"/>
          </p:nvPr>
        </p:nvSpPr>
        <p:spPr/>
        <p:txBody>
          <a:bodyPr/>
          <a:lstStyle/>
          <a:p>
            <a:r>
              <a:rPr lang="ru-RU" dirty="0">
                <a:ea typeface="+mj-lt"/>
                <a:cs typeface="+mj-lt"/>
              </a:rPr>
              <a:t>Задание 7</a:t>
            </a:r>
          </a:p>
        </p:txBody>
      </p:sp>
      <p:sp>
        <p:nvSpPr>
          <p:cNvPr id="3" name="Объект 2">
            <a:extLst>
              <a:ext uri="{FF2B5EF4-FFF2-40B4-BE49-F238E27FC236}">
                <a16:creationId xmlns:a16="http://schemas.microsoft.com/office/drawing/2014/main" id="{00322D9F-35B2-43D3-A4D7-0C53CEC8B282}"/>
              </a:ext>
            </a:extLst>
          </p:cNvPr>
          <p:cNvSpPr>
            <a:spLocks noGrp="1"/>
          </p:cNvSpPr>
          <p:nvPr>
            <p:ph idx="1"/>
          </p:nvPr>
        </p:nvSpPr>
        <p:spPr/>
        <p:txBody>
          <a:bodyPr vert="horz" lIns="91440" tIns="45720" rIns="91440" bIns="45720" rtlCol="0" anchor="t">
            <a:normAutofit/>
          </a:bodyPr>
          <a:lstStyle/>
          <a:p>
            <a:pPr marL="457200" indent="-457200">
              <a:buFont typeface="Arial"/>
              <a:buChar char="•"/>
            </a:pPr>
            <a:r>
              <a:rPr lang="ru-RU" sz="2400" dirty="0">
                <a:ea typeface="+mn-lt"/>
                <a:cs typeface="+mn-lt"/>
              </a:rPr>
              <a:t>Каковы типы связей работ по методологии IDEF0?</a:t>
            </a:r>
          </a:p>
          <a:p>
            <a:r>
              <a:rPr lang="ru-RU" sz="2400" b="0" dirty="0">
                <a:ea typeface="+mn-lt"/>
                <a:cs typeface="+mn-lt"/>
              </a:rPr>
              <a:t>Типы связей работ по методологии IDEF0 включают в себя:</a:t>
            </a:r>
            <a:endParaRPr lang="ru-RU" sz="2400" b="0" dirty="0"/>
          </a:p>
          <a:p>
            <a:pPr marL="457200" indent="-457200">
              <a:buFont typeface="Arial"/>
              <a:buChar char="•"/>
            </a:pPr>
            <a:r>
              <a:rPr lang="ru-RU" sz="2400" b="0" dirty="0">
                <a:ea typeface="+mn-lt"/>
                <a:cs typeface="+mn-lt"/>
              </a:rPr>
              <a:t>Прямые связи: работа A вызывает работу B.</a:t>
            </a:r>
            <a:endParaRPr lang="ru-RU" b="0" dirty="0"/>
          </a:p>
          <a:p>
            <a:pPr marL="457200" indent="-457200">
              <a:buFont typeface="Arial"/>
              <a:buChar char="•"/>
            </a:pPr>
            <a:r>
              <a:rPr lang="ru-RU" sz="2400" b="0" dirty="0">
                <a:ea typeface="+mn-lt"/>
                <a:cs typeface="+mn-lt"/>
              </a:rPr>
              <a:t>Организационные связи: работа A организует выполнение работы B.</a:t>
            </a:r>
            <a:endParaRPr lang="ru-RU" b="0" dirty="0"/>
          </a:p>
          <a:p>
            <a:pPr marL="457200" indent="-457200">
              <a:buFont typeface="Arial"/>
              <a:buChar char="•"/>
            </a:pPr>
            <a:r>
              <a:rPr lang="ru-RU" sz="2400" b="0" dirty="0">
                <a:ea typeface="+mn-lt"/>
                <a:cs typeface="+mn-lt"/>
              </a:rPr>
              <a:t>Связи обратной связи: работа A обратно влияет на работу B.</a:t>
            </a:r>
            <a:endParaRPr lang="ru-RU" b="0" dirty="0"/>
          </a:p>
          <a:p>
            <a:pPr marL="457200" indent="-457200">
              <a:buFont typeface="Arial"/>
              <a:buChar char="•"/>
            </a:pPr>
            <a:r>
              <a:rPr lang="ru-RU" sz="2400" b="0" dirty="0">
                <a:ea typeface="+mn-lt"/>
                <a:cs typeface="+mn-lt"/>
              </a:rPr>
              <a:t>Связи по результатам: результат работы A используется в работе B.</a:t>
            </a:r>
            <a:endParaRPr lang="ru-RU" b="0" dirty="0"/>
          </a:p>
        </p:txBody>
      </p:sp>
    </p:spTree>
    <p:extLst>
      <p:ext uri="{BB962C8B-B14F-4D97-AF65-F5344CB8AC3E}">
        <p14:creationId xmlns:p14="http://schemas.microsoft.com/office/powerpoint/2010/main" val="185570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9323F0-6517-6E7C-8F9C-7BA12BF53D9D}"/>
              </a:ext>
            </a:extLst>
          </p:cNvPr>
          <p:cNvSpPr>
            <a:spLocks noGrp="1"/>
          </p:cNvSpPr>
          <p:nvPr>
            <p:ph type="title"/>
          </p:nvPr>
        </p:nvSpPr>
        <p:spPr/>
        <p:txBody>
          <a:bodyPr/>
          <a:lstStyle/>
          <a:p>
            <a:r>
              <a:rPr lang="ru-RU" dirty="0">
                <a:ea typeface="+mj-lt"/>
                <a:cs typeface="+mj-lt"/>
              </a:rPr>
              <a:t>Задание 8</a:t>
            </a:r>
          </a:p>
        </p:txBody>
      </p:sp>
      <p:sp>
        <p:nvSpPr>
          <p:cNvPr id="3" name="Объект 2">
            <a:extLst>
              <a:ext uri="{FF2B5EF4-FFF2-40B4-BE49-F238E27FC236}">
                <a16:creationId xmlns:a16="http://schemas.microsoft.com/office/drawing/2014/main" id="{7E69CF62-DEAA-E0A7-0F80-BDB50A6294CC}"/>
              </a:ext>
            </a:extLst>
          </p:cNvPr>
          <p:cNvSpPr>
            <a:spLocks noGrp="1"/>
          </p:cNvSpPr>
          <p:nvPr>
            <p:ph idx="1"/>
          </p:nvPr>
        </p:nvSpPr>
        <p:spPr>
          <a:xfrm>
            <a:off x="575028" y="2089298"/>
            <a:ext cx="11195715" cy="4086514"/>
          </a:xfrm>
        </p:spPr>
        <p:txBody>
          <a:bodyPr vert="horz" lIns="91440" tIns="45720" rIns="91440" bIns="45720" rtlCol="0" anchor="t">
            <a:normAutofit/>
          </a:bodyPr>
          <a:lstStyle/>
          <a:p>
            <a:pPr marL="457200" indent="-457200">
              <a:buFont typeface="Arial"/>
              <a:buChar char="•"/>
            </a:pPr>
            <a:r>
              <a:rPr lang="ru-RU" sz="2400" dirty="0">
                <a:ea typeface="+mn-lt"/>
                <a:cs typeface="+mn-lt"/>
              </a:rPr>
              <a:t>Что такое туннелирование стрелок, для чего оно нужно, каковы виды туннелирования?</a:t>
            </a:r>
          </a:p>
          <a:p>
            <a:pPr algn="just">
              <a:buFont typeface="Arial"/>
              <a:buChar char="•"/>
            </a:pPr>
            <a:r>
              <a:rPr lang="ru-RU" sz="2000" b="0" dirty="0">
                <a:ea typeface="+mn-lt"/>
                <a:cs typeface="+mn-lt"/>
              </a:rPr>
              <a:t> Туннелирование стрелок – это методология, используемая для уточнения или расширения потока данных или управления между функциональными блоками на диаграммах функциональной модели. Оно может быть полезно для улучшения понимания взаимодействия между функциями. Виды туннелирования включают в себя:</a:t>
            </a:r>
            <a:endParaRPr lang="ru-RU" sz="2000" dirty="0"/>
          </a:p>
          <a:p>
            <a:pPr>
              <a:buFont typeface="Arial"/>
              <a:buChar char="•"/>
            </a:pPr>
            <a:r>
              <a:rPr lang="ru-RU" sz="2000" b="0" dirty="0">
                <a:ea typeface="+mn-lt"/>
                <a:cs typeface="+mn-lt"/>
              </a:rPr>
              <a:t> Видимое туннелирование: когда туннель отображается на диаграмме.</a:t>
            </a:r>
            <a:endParaRPr lang="ru-RU" sz="2000" dirty="0"/>
          </a:p>
          <a:p>
            <a:pPr>
              <a:buFont typeface="Arial"/>
              <a:buChar char="•"/>
            </a:pPr>
            <a:r>
              <a:rPr lang="ru-RU" sz="2000" b="0" dirty="0">
                <a:ea typeface="+mn-lt"/>
                <a:cs typeface="+mn-lt"/>
              </a:rPr>
              <a:t> Скрытое туннелирование: когда туннель не отображается на диаграмме, но его существование учитывается при анализе.</a:t>
            </a:r>
            <a:endParaRPr lang="ru-RU" sz="2000" dirty="0"/>
          </a:p>
        </p:txBody>
      </p:sp>
    </p:spTree>
    <p:extLst>
      <p:ext uri="{BB962C8B-B14F-4D97-AF65-F5344CB8AC3E}">
        <p14:creationId xmlns:p14="http://schemas.microsoft.com/office/powerpoint/2010/main" val="4001295230"/>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ChitchatVTI</vt:lpstr>
      <vt:lpstr>Практическая работа №5 Тема: Разработка алгоритма поставленной задачи и реализация его средствами автоматизированного проектирования</vt:lpstr>
      <vt:lpstr>Задание 1</vt:lpstr>
      <vt:lpstr>Задание 2</vt:lpstr>
      <vt:lpstr>Задание 3</vt:lpstr>
      <vt:lpstr>Задание 4</vt:lpstr>
      <vt:lpstr>Задание 5</vt:lpstr>
      <vt:lpstr>Задание 6</vt:lpstr>
      <vt:lpstr>Задание 7</vt:lpstr>
      <vt:lpstr>Задание 8</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166</cp:revision>
  <dcterms:created xsi:type="dcterms:W3CDTF">2024-02-11T13:36:27Z</dcterms:created>
  <dcterms:modified xsi:type="dcterms:W3CDTF">2024-02-11T15:40:55Z</dcterms:modified>
</cp:coreProperties>
</file>