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8917D2-838F-469F-B608-49E902ED2AAC}" v="232" dt="2024-02-11T16:57:33.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71" d="100"/>
          <a:sy n="71" d="100"/>
        </p:scale>
        <p:origin x="11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February 11,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10496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February 11,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47339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February 11,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0554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February 11,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01982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February 11,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07091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February 11,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252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February 11,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3960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February 11,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2280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February 11,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1523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February 11,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66715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February 11,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5525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February 11,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269624118"/>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D89EBB-72B3-43C9-BAA0-C3D3A97A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A6BA549-E7EA-4091-94B3-7B2B3044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4"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19"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3" name="Freeform: Shape 22">
            <a:extLst>
              <a:ext uri="{FF2B5EF4-FFF2-40B4-BE49-F238E27FC236}">
                <a16:creationId xmlns:a16="http://schemas.microsoft.com/office/drawing/2014/main" id="{613F3963-915E-4812-8B39-BE6EA7CC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4524375" y="-809624"/>
            <a:ext cx="3143251" cy="12192001"/>
          </a:xfrm>
          <a:custGeom>
            <a:avLst/>
            <a:gdLst>
              <a:gd name="connsiteX0" fmla="*/ 508 w 2932134"/>
              <a:gd name="connsiteY0" fmla="*/ 4431100 h 12192000"/>
              <a:gd name="connsiteX1" fmla="*/ 137030 w 2932134"/>
              <a:gd name="connsiteY1" fmla="*/ 177371 h 12192000"/>
              <a:gd name="connsiteX2" fmla="*/ 145443 w 2932134"/>
              <a:gd name="connsiteY2" fmla="*/ 0 h 12192000"/>
              <a:gd name="connsiteX3" fmla="*/ 2932134 w 2932134"/>
              <a:gd name="connsiteY3" fmla="*/ 0 h 12192000"/>
              <a:gd name="connsiteX4" fmla="*/ 2932133 w 2932134"/>
              <a:gd name="connsiteY4" fmla="*/ 12192000 h 12192000"/>
              <a:gd name="connsiteX5" fmla="*/ 172151 w 2932134"/>
              <a:gd name="connsiteY5" fmla="*/ 12192000 h 12192000"/>
              <a:gd name="connsiteX6" fmla="*/ 169761 w 2932134"/>
              <a:gd name="connsiteY6" fmla="*/ 12180928 h 12192000"/>
              <a:gd name="connsiteX7" fmla="*/ 169761 w 2932134"/>
              <a:gd name="connsiteY7" fmla="*/ 7234593 h 12192000"/>
              <a:gd name="connsiteX8" fmla="*/ 508 w 2932134"/>
              <a:gd name="connsiteY8" fmla="*/ 44311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134" h="12192000">
                <a:moveTo>
                  <a:pt x="508" y="4431100"/>
                </a:moveTo>
                <a:cubicBezTo>
                  <a:pt x="-7698" y="2846728"/>
                  <a:pt x="85554" y="1238574"/>
                  <a:pt x="137030" y="177371"/>
                </a:cubicBezTo>
                <a:lnTo>
                  <a:pt x="145443" y="0"/>
                </a:lnTo>
                <a:lnTo>
                  <a:pt x="2932134" y="0"/>
                </a:lnTo>
                <a:lnTo>
                  <a:pt x="2932133" y="12192000"/>
                </a:lnTo>
                <a:lnTo>
                  <a:pt x="172151" y="12192000"/>
                </a:lnTo>
                <a:lnTo>
                  <a:pt x="169761" y="12180928"/>
                </a:lnTo>
                <a:cubicBezTo>
                  <a:pt x="169761" y="11800439"/>
                  <a:pt x="169761" y="10278492"/>
                  <a:pt x="169761" y="7234593"/>
                </a:cubicBezTo>
                <a:cubicBezTo>
                  <a:pt x="50398" y="6402277"/>
                  <a:pt x="5637" y="5421334"/>
                  <a:pt x="508" y="443110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4" name="Picture 3" descr="Цветовые карандаши и книги">
            <a:extLst>
              <a:ext uri="{FF2B5EF4-FFF2-40B4-BE49-F238E27FC236}">
                <a16:creationId xmlns:a16="http://schemas.microsoft.com/office/drawing/2014/main" id="{B54C2D82-E572-4BE1-A479-1DA0E9659308}"/>
              </a:ext>
            </a:extLst>
          </p:cNvPr>
          <p:cNvPicPr>
            <a:picLocks noChangeAspect="1"/>
          </p:cNvPicPr>
          <p:nvPr/>
        </p:nvPicPr>
        <p:blipFill rotWithShape="1">
          <a:blip r:embed="rId2"/>
          <a:srcRect t="33535" r="-2" b="17422"/>
          <a:stretch/>
        </p:blipFill>
        <p:spPr>
          <a:xfrm>
            <a:off x="20" y="2124079"/>
            <a:ext cx="12191980" cy="4008527"/>
          </a:xfrm>
          <a:custGeom>
            <a:avLst/>
            <a:gdLst/>
            <a:ahLst/>
            <a:cxnLst/>
            <a:rect l="l" t="t" r="r" b="b"/>
            <a:pathLst>
              <a:path w="12192000" h="4008527">
                <a:moveTo>
                  <a:pt x="4189346" y="67"/>
                </a:moveTo>
                <a:cubicBezTo>
                  <a:pt x="6609616" y="-2813"/>
                  <a:pt x="11142685" y="89351"/>
                  <a:pt x="11767395" y="89351"/>
                </a:cubicBezTo>
                <a:cubicBezTo>
                  <a:pt x="11866707" y="89351"/>
                  <a:pt x="11953607" y="89351"/>
                  <a:pt x="12029645" y="89351"/>
                </a:cubicBezTo>
                <a:lnTo>
                  <a:pt x="12192000" y="89351"/>
                </a:lnTo>
                <a:lnTo>
                  <a:pt x="12192000" y="3985854"/>
                </a:lnTo>
                <a:lnTo>
                  <a:pt x="12191997" y="3985854"/>
                </a:lnTo>
                <a:lnTo>
                  <a:pt x="12191997" y="3974419"/>
                </a:lnTo>
                <a:lnTo>
                  <a:pt x="12184243" y="3974470"/>
                </a:lnTo>
                <a:cubicBezTo>
                  <a:pt x="11170126" y="3981070"/>
                  <a:pt x="9547540" y="3991630"/>
                  <a:pt x="6951408" y="4008527"/>
                </a:cubicBezTo>
                <a:cubicBezTo>
                  <a:pt x="6951408" y="4008527"/>
                  <a:pt x="6951408" y="4008527"/>
                  <a:pt x="3941397" y="3963467"/>
                </a:cubicBezTo>
                <a:cubicBezTo>
                  <a:pt x="3941397" y="3963467"/>
                  <a:pt x="3941397" y="3963467"/>
                  <a:pt x="1332721" y="3963467"/>
                </a:cubicBezTo>
                <a:cubicBezTo>
                  <a:pt x="1232387" y="3963467"/>
                  <a:pt x="831053" y="3963467"/>
                  <a:pt x="329384" y="3963467"/>
                </a:cubicBezTo>
                <a:lnTo>
                  <a:pt x="0" y="3969926"/>
                </a:lnTo>
                <a:lnTo>
                  <a:pt x="0" y="40691"/>
                </a:lnTo>
                <a:lnTo>
                  <a:pt x="20858" y="40713"/>
                </a:lnTo>
                <a:cubicBezTo>
                  <a:pt x="1271033" y="41633"/>
                  <a:pt x="2406326" y="39179"/>
                  <a:pt x="2925316" y="19546"/>
                </a:cubicBezTo>
                <a:cubicBezTo>
                  <a:pt x="3184813" y="6458"/>
                  <a:pt x="3630821" y="732"/>
                  <a:pt x="4189346" y="67"/>
                </a:cubicBezTo>
                <a:close/>
              </a:path>
            </a:pathLst>
          </a:custGeom>
        </p:spPr>
      </p:pic>
      <p:sp>
        <p:nvSpPr>
          <p:cNvPr id="3" name="Подзаголовок 2"/>
          <p:cNvSpPr>
            <a:spLocks noGrp="1"/>
          </p:cNvSpPr>
          <p:nvPr>
            <p:ph type="subTitle" idx="1"/>
          </p:nvPr>
        </p:nvSpPr>
        <p:spPr>
          <a:xfrm>
            <a:off x="-2331036" y="3637520"/>
            <a:ext cx="9607884" cy="1404338"/>
          </a:xfrm>
        </p:spPr>
        <p:txBody>
          <a:bodyPr vert="horz" wrap="square" lIns="0" tIns="0" rIns="0" bIns="0" rtlCol="0" anchor="t">
            <a:noAutofit/>
          </a:bodyPr>
          <a:lstStyle/>
          <a:p>
            <a:pPr>
              <a:lnSpc>
                <a:spcPct val="100000"/>
              </a:lnSpc>
            </a:pPr>
            <a:r>
              <a:rPr lang="ru-RU" sz="2000">
                <a:solidFill>
                  <a:srgbClr val="FFFFFF"/>
                </a:solidFill>
                <a:latin typeface="Segoe UI"/>
                <a:cs typeface="Segoe UI"/>
              </a:rPr>
              <a:t>Выполнила студентка</a:t>
            </a:r>
          </a:p>
          <a:p>
            <a:pPr>
              <a:lnSpc>
                <a:spcPct val="100000"/>
              </a:lnSpc>
            </a:pPr>
            <a:r>
              <a:rPr lang="ru-RU" sz="2000" dirty="0">
                <a:solidFill>
                  <a:srgbClr val="FFFFFF"/>
                </a:solidFill>
                <a:latin typeface="Segoe UI"/>
                <a:cs typeface="Segoe UI"/>
              </a:rPr>
              <a:t>Группы 3ИСП-2</a:t>
            </a:r>
          </a:p>
          <a:p>
            <a:r>
              <a:rPr lang="ru-RU" sz="2000" dirty="0">
                <a:solidFill>
                  <a:srgbClr val="FFFFFF"/>
                </a:solidFill>
                <a:latin typeface="Segoe UI"/>
                <a:cs typeface="Segoe UI"/>
              </a:rPr>
              <a:t>Семиволос Д.А.</a:t>
            </a:r>
            <a:endParaRPr lang="ru-RU" dirty="0"/>
          </a:p>
        </p:txBody>
      </p:sp>
      <p:sp>
        <p:nvSpPr>
          <p:cNvPr id="2" name="Заголовок 1"/>
          <p:cNvSpPr>
            <a:spLocks noGrp="1"/>
          </p:cNvSpPr>
          <p:nvPr>
            <p:ph type="ctrTitle"/>
          </p:nvPr>
        </p:nvSpPr>
        <p:spPr>
          <a:xfrm>
            <a:off x="1076398" y="274142"/>
            <a:ext cx="9996072" cy="576000"/>
          </a:xfrm>
        </p:spPr>
        <p:txBody>
          <a:bodyPr vert="horz" wrap="square" lIns="0" tIns="0" rIns="0" bIns="0" rtlCol="0" anchor="t" anchorCtr="0">
            <a:noAutofit/>
          </a:bodyPr>
          <a:lstStyle/>
          <a:p>
            <a:r>
              <a:rPr lang="ru-RU" sz="2800" dirty="0">
                <a:solidFill>
                  <a:srgbClr val="FFFFFF"/>
                </a:solidFill>
                <a:ea typeface="+mj-lt"/>
                <a:cs typeface="+mj-lt"/>
              </a:rPr>
              <a:t>Практическая работа №5</a:t>
            </a:r>
            <a:br>
              <a:rPr lang="ru-RU" sz="2800" dirty="0">
                <a:ea typeface="+mj-lt"/>
                <a:cs typeface="+mj-lt"/>
              </a:rPr>
            </a:br>
            <a:r>
              <a:rPr lang="ru-RU" sz="2800" dirty="0">
                <a:solidFill>
                  <a:srgbClr val="FFFFFF"/>
                </a:solidFill>
                <a:ea typeface="+mj-lt"/>
                <a:cs typeface="+mj-lt"/>
              </a:rPr>
              <a:t>Тема: Разработка алгоритма поставленной задачи и реализация его средствами автоматизированного проектирования</a:t>
            </a:r>
            <a:endParaRPr lang="ru-RU" sz="2800" dirty="0"/>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149A9F6-B857-488C-AC3A-007B7816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9EFD05-C377-44BE-91F0-1D17C1D9B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F8EEE30-1FAF-A0C6-F122-CB006D3A6B59}"/>
              </a:ext>
            </a:extLst>
          </p:cNvPr>
          <p:cNvSpPr>
            <a:spLocks noGrp="1"/>
          </p:cNvSpPr>
          <p:nvPr>
            <p:ph type="title"/>
          </p:nvPr>
        </p:nvSpPr>
        <p:spPr>
          <a:xfrm>
            <a:off x="720000" y="1449389"/>
            <a:ext cx="5015638" cy="2075012"/>
          </a:xfrm>
        </p:spPr>
        <p:txBody>
          <a:bodyPr vert="horz" wrap="square" lIns="0" tIns="0" rIns="0" bIns="0" rtlCol="0" anchor="b" anchorCtr="0">
            <a:normAutofit/>
          </a:bodyPr>
          <a:lstStyle/>
          <a:p>
            <a:pPr algn="ctr"/>
            <a:r>
              <a:rPr lang="en-US" sz="5600" spc="-100"/>
              <a:t>Спасибо за внимание!</a:t>
            </a:r>
          </a:p>
        </p:txBody>
      </p:sp>
      <p:grpSp>
        <p:nvGrpSpPr>
          <p:cNvPr id="15" name="Group 1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4" name="Picture 3" descr="Цветовые карандаши и книги">
            <a:extLst>
              <a:ext uri="{FF2B5EF4-FFF2-40B4-BE49-F238E27FC236}">
                <a16:creationId xmlns:a16="http://schemas.microsoft.com/office/drawing/2014/main" id="{22758AB5-D74E-0DFE-E144-2636A3E2F1C7}"/>
              </a:ext>
            </a:extLst>
          </p:cNvPr>
          <p:cNvPicPr>
            <a:picLocks noChangeAspect="1"/>
          </p:cNvPicPr>
          <p:nvPr/>
        </p:nvPicPr>
        <p:blipFill rotWithShape="1">
          <a:blip r:embed="rId2"/>
          <a:srcRect l="16017" r="16016" b="-2"/>
          <a:stretch/>
        </p:blipFill>
        <p:spPr>
          <a:xfrm>
            <a:off x="6313088" y="602657"/>
            <a:ext cx="5326462" cy="5250743"/>
          </a:xfrm>
          <a:custGeom>
            <a:avLst/>
            <a:gdLst/>
            <a:ahLst/>
            <a:cxnLst/>
            <a:rect l="l" t="t" r="r" b="b"/>
            <a:pathLst>
              <a:path w="5326462" h="5250743">
                <a:moveTo>
                  <a:pt x="2576092" y="0"/>
                </a:moveTo>
                <a:cubicBezTo>
                  <a:pt x="2650583" y="0"/>
                  <a:pt x="2726041" y="967"/>
                  <a:pt x="2803435" y="967"/>
                </a:cubicBezTo>
                <a:cubicBezTo>
                  <a:pt x="3020137" y="967"/>
                  <a:pt x="3205881" y="967"/>
                  <a:pt x="3329710" y="47407"/>
                </a:cubicBezTo>
                <a:cubicBezTo>
                  <a:pt x="3732156" y="124807"/>
                  <a:pt x="4088166" y="387966"/>
                  <a:pt x="4304868" y="573726"/>
                </a:cubicBezTo>
                <a:cubicBezTo>
                  <a:pt x="4537048" y="744005"/>
                  <a:pt x="4893058" y="1069084"/>
                  <a:pt x="5109760" y="1471563"/>
                </a:cubicBezTo>
                <a:cubicBezTo>
                  <a:pt x="5202632" y="2090761"/>
                  <a:pt x="5326462" y="2477760"/>
                  <a:pt x="5326462" y="2694480"/>
                </a:cubicBezTo>
                <a:cubicBezTo>
                  <a:pt x="5326462" y="3267238"/>
                  <a:pt x="5249068" y="3329158"/>
                  <a:pt x="5249068" y="3329158"/>
                </a:cubicBezTo>
                <a:cubicBezTo>
                  <a:pt x="5109760" y="3824516"/>
                  <a:pt x="4784708" y="4288915"/>
                  <a:pt x="4506091" y="4613994"/>
                </a:cubicBezTo>
                <a:cubicBezTo>
                  <a:pt x="4242954" y="4877153"/>
                  <a:pt x="3825029" y="5016473"/>
                  <a:pt x="3329710" y="5233192"/>
                </a:cubicBezTo>
                <a:cubicBezTo>
                  <a:pt x="3020137" y="5233192"/>
                  <a:pt x="2199766" y="5310592"/>
                  <a:pt x="1704448" y="5140313"/>
                </a:cubicBezTo>
                <a:cubicBezTo>
                  <a:pt x="1224608" y="4908113"/>
                  <a:pt x="1069821" y="4861674"/>
                  <a:pt x="667375" y="4505635"/>
                </a:cubicBezTo>
                <a:cubicBezTo>
                  <a:pt x="311365" y="4103156"/>
                  <a:pt x="48228" y="3329158"/>
                  <a:pt x="17270" y="2880239"/>
                </a:cubicBezTo>
                <a:cubicBezTo>
                  <a:pt x="-29166" y="2617080"/>
                  <a:pt x="32749" y="2183641"/>
                  <a:pt x="32749" y="2090761"/>
                </a:cubicBezTo>
                <a:cubicBezTo>
                  <a:pt x="32749" y="1610883"/>
                  <a:pt x="342323" y="1254844"/>
                  <a:pt x="605461" y="929765"/>
                </a:cubicBezTo>
                <a:cubicBezTo>
                  <a:pt x="884077" y="620166"/>
                  <a:pt x="1147215" y="341526"/>
                  <a:pt x="1549661" y="248646"/>
                </a:cubicBezTo>
                <a:cubicBezTo>
                  <a:pt x="1905671" y="78367"/>
                  <a:pt x="1905671" y="78367"/>
                  <a:pt x="1905671" y="78367"/>
                </a:cubicBezTo>
                <a:cubicBezTo>
                  <a:pt x="2137851" y="8707"/>
                  <a:pt x="2352618" y="0"/>
                  <a:pt x="2576092" y="0"/>
                </a:cubicBezTo>
                <a:close/>
              </a:path>
            </a:pathLst>
          </a:custGeom>
        </p:spPr>
      </p:pic>
    </p:spTree>
    <p:extLst>
      <p:ext uri="{BB962C8B-B14F-4D97-AF65-F5344CB8AC3E}">
        <p14:creationId xmlns:p14="http://schemas.microsoft.com/office/powerpoint/2010/main" val="3938529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58D3F4-AD3E-4263-85BF-7EB712458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83AC10-A272-4982-A610-DDA728D78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6FDED66-1461-4834-9923-329986747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Заголовок 1">
            <a:extLst>
              <a:ext uri="{FF2B5EF4-FFF2-40B4-BE49-F238E27FC236}">
                <a16:creationId xmlns:a16="http://schemas.microsoft.com/office/drawing/2014/main" id="{69D8C75D-0098-CD93-7B5A-AB17B37FCEDF}"/>
              </a:ext>
            </a:extLst>
          </p:cNvPr>
          <p:cNvSpPr>
            <a:spLocks noGrp="1"/>
          </p:cNvSpPr>
          <p:nvPr>
            <p:ph type="title"/>
          </p:nvPr>
        </p:nvSpPr>
        <p:spPr>
          <a:xfrm>
            <a:off x="4949389" y="360408"/>
            <a:ext cx="4531886" cy="744083"/>
          </a:xfrm>
        </p:spPr>
        <p:txBody>
          <a:bodyPr wrap="square" anchor="ctr">
            <a:normAutofit/>
          </a:bodyPr>
          <a:lstStyle/>
          <a:p>
            <a:r>
              <a:rPr lang="ru-RU" dirty="0"/>
              <a:t>Задание 1</a:t>
            </a:r>
          </a:p>
        </p:txBody>
      </p:sp>
      <p:sp>
        <p:nvSpPr>
          <p:cNvPr id="14" name="Freeform 10">
            <a:extLst>
              <a:ext uri="{FF2B5EF4-FFF2-40B4-BE49-F238E27FC236}">
                <a16:creationId xmlns:a16="http://schemas.microsoft.com/office/drawing/2014/main" id="{1607CD53-0FF9-47E9-94AD-2BF64BA8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Объект 2">
            <a:extLst>
              <a:ext uri="{FF2B5EF4-FFF2-40B4-BE49-F238E27FC236}">
                <a16:creationId xmlns:a16="http://schemas.microsoft.com/office/drawing/2014/main" id="{938AACF1-2B6C-B2B7-7944-D3DF6188F4C4}"/>
              </a:ext>
            </a:extLst>
          </p:cNvPr>
          <p:cNvSpPr>
            <a:spLocks noGrp="1"/>
          </p:cNvSpPr>
          <p:nvPr>
            <p:ph idx="1"/>
          </p:nvPr>
        </p:nvSpPr>
        <p:spPr>
          <a:xfrm>
            <a:off x="1310744" y="1635827"/>
            <a:ext cx="10886677" cy="4970312"/>
          </a:xfrm>
        </p:spPr>
        <p:txBody>
          <a:bodyPr vert="horz" lIns="0" tIns="0" rIns="0" bIns="0" rtlCol="0" anchor="t">
            <a:noAutofit/>
          </a:bodyPr>
          <a:lstStyle/>
          <a:p>
            <a:r>
              <a:rPr lang="ru-RU" dirty="0">
                <a:ea typeface="+mn-lt"/>
                <a:cs typeface="+mn-lt"/>
              </a:rPr>
              <a:t>Каковы этапы жизненного цикла ИС и их основное содержание?</a:t>
            </a:r>
            <a:endParaRPr lang="ru-RU" dirty="0">
              <a:solidFill>
                <a:srgbClr val="FFFFFF">
                  <a:alpha val="58000"/>
                </a:srgbClr>
              </a:solidFill>
            </a:endParaRPr>
          </a:p>
          <a:p>
            <a:pPr marL="0" indent="0">
              <a:buNone/>
            </a:pPr>
            <a:r>
              <a:rPr lang="ru-RU" dirty="0">
                <a:solidFill>
                  <a:srgbClr val="FFFFFF"/>
                </a:solidFill>
                <a:ea typeface="+mn-lt"/>
                <a:cs typeface="+mn-lt"/>
              </a:rPr>
              <a:t>Стадии жизненного цикла информационных систем:</a:t>
            </a:r>
            <a:endParaRPr lang="ru-RU" dirty="0">
              <a:solidFill>
                <a:srgbClr val="FFFFFF">
                  <a:alpha val="58000"/>
                </a:srgbClr>
              </a:solidFill>
            </a:endParaRPr>
          </a:p>
          <a:p>
            <a:r>
              <a:rPr lang="ru-RU" dirty="0">
                <a:solidFill>
                  <a:srgbClr val="FFFFFF"/>
                </a:solidFill>
                <a:ea typeface="+mn-lt"/>
                <a:cs typeface="+mn-lt"/>
              </a:rPr>
              <a:t>Планирование: определение целей, требований и ресурсов для создания ИС.</a:t>
            </a:r>
            <a:endParaRPr lang="ru-RU">
              <a:solidFill>
                <a:srgbClr val="FFFFFF">
                  <a:alpha val="58000"/>
                </a:srgbClr>
              </a:solidFill>
            </a:endParaRPr>
          </a:p>
          <a:p>
            <a:r>
              <a:rPr lang="ru-RU" dirty="0">
                <a:solidFill>
                  <a:srgbClr val="FFFFFF"/>
                </a:solidFill>
                <a:ea typeface="+mn-lt"/>
                <a:cs typeface="+mn-lt"/>
              </a:rPr>
              <a:t>Анализ: изучение текущего состояния, выявление проблем и потребностей пользователей.</a:t>
            </a:r>
            <a:endParaRPr lang="ru-RU" dirty="0"/>
          </a:p>
          <a:p>
            <a:r>
              <a:rPr lang="ru-RU" dirty="0">
                <a:solidFill>
                  <a:srgbClr val="FFFFFF"/>
                </a:solidFill>
                <a:ea typeface="+mn-lt"/>
                <a:cs typeface="+mn-lt"/>
              </a:rPr>
              <a:t>Дизайн: разработка структуры и архитектуры системы на основе выявленных требований.</a:t>
            </a:r>
            <a:endParaRPr lang="ru-RU" dirty="0"/>
          </a:p>
          <a:p>
            <a:r>
              <a:rPr lang="ru-RU" dirty="0">
                <a:solidFill>
                  <a:srgbClr val="FFFFFF"/>
                </a:solidFill>
                <a:ea typeface="+mn-lt"/>
                <a:cs typeface="+mn-lt"/>
              </a:rPr>
              <a:t>Реализация: создание и внедрение программного обеспечения и аппаратных средств.</a:t>
            </a:r>
            <a:endParaRPr lang="ru-RU" dirty="0"/>
          </a:p>
          <a:p>
            <a:r>
              <a:rPr lang="ru-RU" dirty="0">
                <a:solidFill>
                  <a:srgbClr val="FFFFFF"/>
                </a:solidFill>
                <a:ea typeface="+mn-lt"/>
                <a:cs typeface="+mn-lt"/>
              </a:rPr>
              <a:t>Тестирование: проверка работоспособности и соответствия системы требованиям.</a:t>
            </a:r>
            <a:endParaRPr lang="ru-RU" dirty="0"/>
          </a:p>
          <a:p>
            <a:r>
              <a:rPr lang="ru-RU" dirty="0">
                <a:solidFill>
                  <a:srgbClr val="FFFFFF"/>
                </a:solidFill>
                <a:ea typeface="+mn-lt"/>
                <a:cs typeface="+mn-lt"/>
              </a:rPr>
              <a:t>Внедрение: внедрение системы в рабочую среду и обучение пользователей.</a:t>
            </a:r>
            <a:endParaRPr lang="ru-RU" dirty="0"/>
          </a:p>
          <a:p>
            <a:r>
              <a:rPr lang="ru-RU" dirty="0">
                <a:solidFill>
                  <a:srgbClr val="FFFFFF"/>
                </a:solidFill>
                <a:ea typeface="+mn-lt"/>
                <a:cs typeface="+mn-lt"/>
              </a:rPr>
              <a:t>Эксплуатация и сопровождение: поддержка и обновление системы на протяжении ее жизненного цикла.</a:t>
            </a:r>
            <a:endParaRPr lang="ru-RU" dirty="0"/>
          </a:p>
          <a:p>
            <a:endParaRPr lang="ru-RU" dirty="0">
              <a:solidFill>
                <a:srgbClr val="FFFFFF">
                  <a:alpha val="58000"/>
                </a:srgbClr>
              </a:solidFill>
            </a:endParaRPr>
          </a:p>
        </p:txBody>
      </p:sp>
    </p:spTree>
    <p:extLst>
      <p:ext uri="{BB962C8B-B14F-4D97-AF65-F5344CB8AC3E}">
        <p14:creationId xmlns:p14="http://schemas.microsoft.com/office/powerpoint/2010/main" val="408310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58D3F4-AD3E-4263-85BF-7EB712458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83AC10-A272-4982-A610-DDA728D78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6FDED66-1461-4834-9923-329986747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Заголовок 1">
            <a:extLst>
              <a:ext uri="{FF2B5EF4-FFF2-40B4-BE49-F238E27FC236}">
                <a16:creationId xmlns:a16="http://schemas.microsoft.com/office/drawing/2014/main" id="{69D8C75D-0098-CD93-7B5A-AB17B37FCEDF}"/>
              </a:ext>
            </a:extLst>
          </p:cNvPr>
          <p:cNvSpPr>
            <a:spLocks noGrp="1"/>
          </p:cNvSpPr>
          <p:nvPr>
            <p:ph type="title"/>
          </p:nvPr>
        </p:nvSpPr>
        <p:spPr>
          <a:xfrm>
            <a:off x="4561200" y="619200"/>
            <a:ext cx="4991961" cy="1477328"/>
          </a:xfrm>
        </p:spPr>
        <p:txBody>
          <a:bodyPr wrap="square" anchor="ctr">
            <a:normAutofit/>
          </a:bodyPr>
          <a:lstStyle/>
          <a:p>
            <a:r>
              <a:rPr lang="ru-RU" dirty="0"/>
              <a:t>Задание 2</a:t>
            </a:r>
          </a:p>
        </p:txBody>
      </p:sp>
      <p:sp>
        <p:nvSpPr>
          <p:cNvPr id="14" name="Freeform 10">
            <a:extLst>
              <a:ext uri="{FF2B5EF4-FFF2-40B4-BE49-F238E27FC236}">
                <a16:creationId xmlns:a16="http://schemas.microsoft.com/office/drawing/2014/main" id="{1607CD53-0FF9-47E9-94AD-2BF64BA8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Объект 2">
            <a:extLst>
              <a:ext uri="{FF2B5EF4-FFF2-40B4-BE49-F238E27FC236}">
                <a16:creationId xmlns:a16="http://schemas.microsoft.com/office/drawing/2014/main" id="{938AACF1-2B6C-B2B7-7944-D3DF6188F4C4}"/>
              </a:ext>
            </a:extLst>
          </p:cNvPr>
          <p:cNvSpPr>
            <a:spLocks noGrp="1"/>
          </p:cNvSpPr>
          <p:nvPr>
            <p:ph idx="1"/>
          </p:nvPr>
        </p:nvSpPr>
        <p:spPr>
          <a:xfrm>
            <a:off x="3208554" y="2095902"/>
            <a:ext cx="8471282" cy="3978272"/>
          </a:xfrm>
        </p:spPr>
        <p:txBody>
          <a:bodyPr vert="horz" lIns="0" tIns="0" rIns="0" bIns="0" rtlCol="0" anchor="t">
            <a:normAutofit/>
          </a:bodyPr>
          <a:lstStyle/>
          <a:p>
            <a:r>
              <a:rPr lang="ru-RU" dirty="0">
                <a:ea typeface="+mn-lt"/>
                <a:cs typeface="+mn-lt"/>
              </a:rPr>
              <a:t>Как представляется функциональная модель деятельности в методологии IDEF0? </a:t>
            </a:r>
            <a:endParaRPr lang="ru-RU" dirty="0">
              <a:solidFill>
                <a:srgbClr val="FFFFFF">
                  <a:alpha val="58000"/>
                </a:srgbClr>
              </a:solidFill>
            </a:endParaRPr>
          </a:p>
          <a:p>
            <a:r>
              <a:rPr lang="ru-RU" dirty="0">
                <a:solidFill>
                  <a:srgbClr val="FFFFFF"/>
                </a:solidFill>
                <a:ea typeface="+mn-lt"/>
                <a:cs typeface="+mn-lt"/>
              </a:rPr>
              <a:t>Функциональная модель деятельности в методологии IDEF0 представляется в виде блок-схемы, где каждый блок представляет функцию или процесс, выполняемый в рамках системы или организации. Блоки связаны стрелками, обозначающими потоки данных или управления между функциями.</a:t>
            </a:r>
            <a:endParaRPr lang="ru-RU" dirty="0"/>
          </a:p>
        </p:txBody>
      </p:sp>
    </p:spTree>
    <p:extLst>
      <p:ext uri="{BB962C8B-B14F-4D97-AF65-F5344CB8AC3E}">
        <p14:creationId xmlns:p14="http://schemas.microsoft.com/office/powerpoint/2010/main" val="70159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58D3F4-AD3E-4263-85BF-7EB712458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83AC10-A272-4982-A610-DDA728D78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6FDED66-1461-4834-9923-329986747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Заголовок 1">
            <a:extLst>
              <a:ext uri="{FF2B5EF4-FFF2-40B4-BE49-F238E27FC236}">
                <a16:creationId xmlns:a16="http://schemas.microsoft.com/office/drawing/2014/main" id="{69D8C75D-0098-CD93-7B5A-AB17B37FCEDF}"/>
              </a:ext>
            </a:extLst>
          </p:cNvPr>
          <p:cNvSpPr>
            <a:spLocks noGrp="1"/>
          </p:cNvSpPr>
          <p:nvPr>
            <p:ph type="title"/>
          </p:nvPr>
        </p:nvSpPr>
        <p:spPr>
          <a:xfrm>
            <a:off x="4561200" y="619200"/>
            <a:ext cx="4991961" cy="1477328"/>
          </a:xfrm>
        </p:spPr>
        <p:txBody>
          <a:bodyPr wrap="square" anchor="ctr">
            <a:normAutofit/>
          </a:bodyPr>
          <a:lstStyle/>
          <a:p>
            <a:r>
              <a:rPr lang="ru-RU" dirty="0"/>
              <a:t>Задание 3</a:t>
            </a:r>
          </a:p>
        </p:txBody>
      </p:sp>
      <p:sp>
        <p:nvSpPr>
          <p:cNvPr id="14" name="Freeform 10">
            <a:extLst>
              <a:ext uri="{FF2B5EF4-FFF2-40B4-BE49-F238E27FC236}">
                <a16:creationId xmlns:a16="http://schemas.microsoft.com/office/drawing/2014/main" id="{1607CD53-0FF9-47E9-94AD-2BF64BA8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Объект 2">
            <a:extLst>
              <a:ext uri="{FF2B5EF4-FFF2-40B4-BE49-F238E27FC236}">
                <a16:creationId xmlns:a16="http://schemas.microsoft.com/office/drawing/2014/main" id="{938AACF1-2B6C-B2B7-7944-D3DF6188F4C4}"/>
              </a:ext>
            </a:extLst>
          </p:cNvPr>
          <p:cNvSpPr>
            <a:spLocks noGrp="1"/>
          </p:cNvSpPr>
          <p:nvPr>
            <p:ph idx="1"/>
          </p:nvPr>
        </p:nvSpPr>
        <p:spPr>
          <a:xfrm>
            <a:off x="2949763" y="2225299"/>
            <a:ext cx="9017621" cy="3705103"/>
          </a:xfrm>
        </p:spPr>
        <p:txBody>
          <a:bodyPr vert="horz" lIns="0" tIns="0" rIns="0" bIns="0" rtlCol="0" anchor="t">
            <a:noAutofit/>
          </a:bodyPr>
          <a:lstStyle/>
          <a:p>
            <a:r>
              <a:rPr lang="ru-RU" dirty="0">
                <a:ea typeface="+mn-lt"/>
                <a:cs typeface="+mn-lt"/>
              </a:rPr>
              <a:t>Каковы основные объекты диаграмм функциональной модели по методологии IDEF0?</a:t>
            </a:r>
            <a:endParaRPr lang="ru-RU" dirty="0">
              <a:solidFill>
                <a:srgbClr val="FFFFFF">
                  <a:alpha val="58000"/>
                </a:srgbClr>
              </a:solidFill>
            </a:endParaRPr>
          </a:p>
          <a:p>
            <a:r>
              <a:rPr lang="ru-RU" dirty="0">
                <a:solidFill>
                  <a:srgbClr val="FFFFFF"/>
                </a:solidFill>
                <a:ea typeface="+mn-lt"/>
                <a:cs typeface="+mn-lt"/>
              </a:rPr>
              <a:t>Основные объекты диаграмм функциональной модели по методологии IDEF0:</a:t>
            </a:r>
            <a:endParaRPr lang="ru-RU" dirty="0"/>
          </a:p>
          <a:p>
            <a:r>
              <a:rPr lang="ru-RU" dirty="0">
                <a:solidFill>
                  <a:srgbClr val="FFFFFF"/>
                </a:solidFill>
                <a:ea typeface="+mn-lt"/>
                <a:cs typeface="+mn-lt"/>
              </a:rPr>
              <a:t>Блоки функций: представляют функциональные операции или процессы.</a:t>
            </a:r>
            <a:endParaRPr lang="ru-RU" dirty="0"/>
          </a:p>
          <a:p>
            <a:r>
              <a:rPr lang="ru-RU" dirty="0">
                <a:solidFill>
                  <a:srgbClr val="FFFFFF"/>
                </a:solidFill>
                <a:ea typeface="+mn-lt"/>
                <a:cs typeface="+mn-lt"/>
              </a:rPr>
              <a:t>Стрелки: обозначают потоки данных или управления между функциями.</a:t>
            </a:r>
            <a:endParaRPr lang="ru-RU" dirty="0"/>
          </a:p>
          <a:p>
            <a:r>
              <a:rPr lang="ru-RU" dirty="0">
                <a:solidFill>
                  <a:srgbClr val="FFFFFF"/>
                </a:solidFill>
                <a:ea typeface="+mn-lt"/>
                <a:cs typeface="+mn-lt"/>
              </a:rPr>
              <a:t>Управляющие стрелки: обозначают поток управления между функциями.</a:t>
            </a:r>
            <a:endParaRPr lang="ru-RU" dirty="0"/>
          </a:p>
          <a:p>
            <a:r>
              <a:rPr lang="ru-RU">
                <a:solidFill>
                  <a:srgbClr val="FFFFFF"/>
                </a:solidFill>
                <a:ea typeface="+mn-lt"/>
                <a:cs typeface="+mn-lt"/>
              </a:rPr>
              <a:t>Обратные связи: обозначают обратные связи или циклы в </a:t>
            </a:r>
            <a:r>
              <a:rPr lang="ru-RU" dirty="0">
                <a:solidFill>
                  <a:srgbClr val="FFFFFF"/>
                </a:solidFill>
                <a:ea typeface="+mn-lt"/>
                <a:cs typeface="+mn-lt"/>
              </a:rPr>
              <a:t>процессе.</a:t>
            </a:r>
            <a:endParaRPr lang="ru-RU" dirty="0"/>
          </a:p>
          <a:p>
            <a:endParaRPr lang="ru-RU" dirty="0">
              <a:solidFill>
                <a:srgbClr val="FFFFFF">
                  <a:alpha val="58000"/>
                </a:srgbClr>
              </a:solidFill>
            </a:endParaRPr>
          </a:p>
        </p:txBody>
      </p:sp>
    </p:spTree>
    <p:extLst>
      <p:ext uri="{BB962C8B-B14F-4D97-AF65-F5344CB8AC3E}">
        <p14:creationId xmlns:p14="http://schemas.microsoft.com/office/powerpoint/2010/main" val="1978521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58D3F4-AD3E-4263-85BF-7EB712458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83AC10-A272-4982-A610-DDA728D78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6FDED66-1461-4834-9923-329986747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Заголовок 1">
            <a:extLst>
              <a:ext uri="{FF2B5EF4-FFF2-40B4-BE49-F238E27FC236}">
                <a16:creationId xmlns:a16="http://schemas.microsoft.com/office/drawing/2014/main" id="{69D8C75D-0098-CD93-7B5A-AB17B37FCEDF}"/>
              </a:ext>
            </a:extLst>
          </p:cNvPr>
          <p:cNvSpPr>
            <a:spLocks noGrp="1"/>
          </p:cNvSpPr>
          <p:nvPr>
            <p:ph type="title"/>
          </p:nvPr>
        </p:nvSpPr>
        <p:spPr>
          <a:xfrm>
            <a:off x="4561200" y="619200"/>
            <a:ext cx="4991961" cy="1477328"/>
          </a:xfrm>
        </p:spPr>
        <p:txBody>
          <a:bodyPr wrap="square" anchor="ctr">
            <a:normAutofit/>
          </a:bodyPr>
          <a:lstStyle/>
          <a:p>
            <a:r>
              <a:rPr lang="ru-RU" dirty="0"/>
              <a:t>Задание 4</a:t>
            </a:r>
          </a:p>
        </p:txBody>
      </p:sp>
      <p:sp>
        <p:nvSpPr>
          <p:cNvPr id="14" name="Freeform 10">
            <a:extLst>
              <a:ext uri="{FF2B5EF4-FFF2-40B4-BE49-F238E27FC236}">
                <a16:creationId xmlns:a16="http://schemas.microsoft.com/office/drawing/2014/main" id="{1607CD53-0FF9-47E9-94AD-2BF64BA8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Объект 2">
            <a:extLst>
              <a:ext uri="{FF2B5EF4-FFF2-40B4-BE49-F238E27FC236}">
                <a16:creationId xmlns:a16="http://schemas.microsoft.com/office/drawing/2014/main" id="{938AACF1-2B6C-B2B7-7944-D3DF6188F4C4}"/>
              </a:ext>
            </a:extLst>
          </p:cNvPr>
          <p:cNvSpPr>
            <a:spLocks noGrp="1"/>
          </p:cNvSpPr>
          <p:nvPr>
            <p:ph idx="1"/>
          </p:nvPr>
        </p:nvSpPr>
        <p:spPr>
          <a:xfrm>
            <a:off x="3266064" y="2095902"/>
            <a:ext cx="8428150" cy="3575707"/>
          </a:xfrm>
        </p:spPr>
        <p:txBody>
          <a:bodyPr vert="horz" lIns="0" tIns="0" rIns="0" bIns="0" rtlCol="0" anchor="t">
            <a:normAutofit/>
          </a:bodyPr>
          <a:lstStyle/>
          <a:p>
            <a:r>
              <a:rPr lang="ru-RU" sz="2400">
                <a:ea typeface="+mn-lt"/>
                <a:cs typeface="+mn-lt"/>
              </a:rPr>
              <a:t>Что обозначают работы в диаграммах функциональной модели, как они отображаются по методологии IDEF0?</a:t>
            </a:r>
            <a:endParaRPr lang="ru-RU" sz="2400">
              <a:solidFill>
                <a:srgbClr val="FFFFFF">
                  <a:alpha val="58000"/>
                </a:srgbClr>
              </a:solidFill>
            </a:endParaRPr>
          </a:p>
          <a:p>
            <a:r>
              <a:rPr lang="ru-RU" sz="2400" dirty="0">
                <a:solidFill>
                  <a:srgbClr val="FFFFFF"/>
                </a:solidFill>
                <a:ea typeface="+mn-lt"/>
                <a:cs typeface="+mn-lt"/>
              </a:rPr>
              <a:t>Работы в диаграммах функциональной модели, как они отображаются по методологии IDEF0, обозначаются буквенно-цифровыми обозначениями (A0, A1, A2 и т. д.), которые указывают на порядок выполнения функций внутри блоков.</a:t>
            </a:r>
            <a:endParaRPr lang="ru-RU" sz="2400" dirty="0"/>
          </a:p>
        </p:txBody>
      </p:sp>
    </p:spTree>
    <p:extLst>
      <p:ext uri="{BB962C8B-B14F-4D97-AF65-F5344CB8AC3E}">
        <p14:creationId xmlns:p14="http://schemas.microsoft.com/office/powerpoint/2010/main" val="278984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58D3F4-AD3E-4263-85BF-7EB712458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83AC10-A272-4982-A610-DDA728D78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6FDED66-1461-4834-9923-329986747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Заголовок 1">
            <a:extLst>
              <a:ext uri="{FF2B5EF4-FFF2-40B4-BE49-F238E27FC236}">
                <a16:creationId xmlns:a16="http://schemas.microsoft.com/office/drawing/2014/main" id="{69D8C75D-0098-CD93-7B5A-AB17B37FCEDF}"/>
              </a:ext>
            </a:extLst>
          </p:cNvPr>
          <p:cNvSpPr>
            <a:spLocks noGrp="1"/>
          </p:cNvSpPr>
          <p:nvPr>
            <p:ph type="title"/>
          </p:nvPr>
        </p:nvSpPr>
        <p:spPr>
          <a:xfrm>
            <a:off x="4561200" y="619200"/>
            <a:ext cx="4991961" cy="945366"/>
          </a:xfrm>
        </p:spPr>
        <p:txBody>
          <a:bodyPr wrap="square" anchor="ctr">
            <a:normAutofit/>
          </a:bodyPr>
          <a:lstStyle/>
          <a:p>
            <a:r>
              <a:rPr lang="ru-RU" dirty="0"/>
              <a:t>Задание 5</a:t>
            </a:r>
          </a:p>
        </p:txBody>
      </p:sp>
      <p:sp>
        <p:nvSpPr>
          <p:cNvPr id="14" name="Freeform 10">
            <a:extLst>
              <a:ext uri="{FF2B5EF4-FFF2-40B4-BE49-F238E27FC236}">
                <a16:creationId xmlns:a16="http://schemas.microsoft.com/office/drawing/2014/main" id="{1607CD53-0FF9-47E9-94AD-2BF64BA8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Объект 2">
            <a:extLst>
              <a:ext uri="{FF2B5EF4-FFF2-40B4-BE49-F238E27FC236}">
                <a16:creationId xmlns:a16="http://schemas.microsoft.com/office/drawing/2014/main" id="{938AACF1-2B6C-B2B7-7944-D3DF6188F4C4}"/>
              </a:ext>
            </a:extLst>
          </p:cNvPr>
          <p:cNvSpPr>
            <a:spLocks noGrp="1"/>
          </p:cNvSpPr>
          <p:nvPr>
            <p:ph idx="1"/>
          </p:nvPr>
        </p:nvSpPr>
        <p:spPr>
          <a:xfrm>
            <a:off x="2805990" y="1621451"/>
            <a:ext cx="9305166" cy="4725893"/>
          </a:xfrm>
        </p:spPr>
        <p:txBody>
          <a:bodyPr vert="horz" lIns="0" tIns="0" rIns="0" bIns="0" rtlCol="0" anchor="t">
            <a:noAutofit/>
          </a:bodyPr>
          <a:lstStyle/>
          <a:p>
            <a:r>
              <a:rPr lang="ru-RU" sz="2200" dirty="0">
                <a:ea typeface="+mn-lt"/>
                <a:cs typeface="+mn-lt"/>
              </a:rPr>
              <a:t>Для чего предназначены стрелки в диаграммах функциональной модели, каковы их типы и виды?</a:t>
            </a:r>
            <a:endParaRPr lang="ru-RU" sz="2200">
              <a:solidFill>
                <a:srgbClr val="FFFFFF">
                  <a:alpha val="58000"/>
                </a:srgbClr>
              </a:solidFill>
            </a:endParaRPr>
          </a:p>
          <a:p>
            <a:r>
              <a:rPr lang="ru-RU" sz="2200" dirty="0">
                <a:solidFill>
                  <a:srgbClr val="FFFFFF"/>
                </a:solidFill>
                <a:ea typeface="+mn-lt"/>
                <a:cs typeface="+mn-lt"/>
              </a:rPr>
              <a:t>Стрелки в диаграммах функциональной модели предназначены для обозначения потоков данных или управления между функциональными блоками. Основные типы и виды стрелок:</a:t>
            </a:r>
            <a:endParaRPr lang="ru-RU" sz="2200">
              <a:solidFill>
                <a:srgbClr val="FFFFFF">
                  <a:alpha val="58000"/>
                </a:srgbClr>
              </a:solidFill>
            </a:endParaRPr>
          </a:p>
          <a:p>
            <a:r>
              <a:rPr lang="ru-RU" sz="2200" dirty="0">
                <a:solidFill>
                  <a:srgbClr val="FFFFFF"/>
                </a:solidFill>
                <a:ea typeface="+mn-lt"/>
                <a:cs typeface="+mn-lt"/>
              </a:rPr>
              <a:t>Стрелки данных: обозначают поток данных между функциональными блоками.</a:t>
            </a:r>
            <a:endParaRPr lang="ru-RU" sz="2200">
              <a:solidFill>
                <a:srgbClr val="FFFFFF">
                  <a:alpha val="58000"/>
                </a:srgbClr>
              </a:solidFill>
            </a:endParaRPr>
          </a:p>
          <a:p>
            <a:r>
              <a:rPr lang="ru-RU" sz="2200" dirty="0">
                <a:solidFill>
                  <a:srgbClr val="FFFFFF"/>
                </a:solidFill>
                <a:ea typeface="+mn-lt"/>
                <a:cs typeface="+mn-lt"/>
              </a:rPr>
              <a:t>Стрелки управления: обозначают поток управления между функциональными блоками.</a:t>
            </a:r>
            <a:endParaRPr lang="ru-RU" sz="2200">
              <a:solidFill>
                <a:srgbClr val="FFFFFF">
                  <a:alpha val="58000"/>
                </a:srgbClr>
              </a:solidFill>
            </a:endParaRPr>
          </a:p>
          <a:p>
            <a:r>
              <a:rPr lang="ru-RU" sz="2200" dirty="0">
                <a:solidFill>
                  <a:srgbClr val="FFFFFF"/>
                </a:solidFill>
                <a:ea typeface="+mn-lt"/>
                <a:cs typeface="+mn-lt"/>
              </a:rPr>
              <a:t>Стрелки обратной связи: обозначают обратные связи или циклы в процессе.</a:t>
            </a:r>
            <a:endParaRPr lang="ru-RU" sz="2200">
              <a:solidFill>
                <a:srgbClr val="FFFFFF">
                  <a:alpha val="58000"/>
                </a:srgbClr>
              </a:solidFill>
            </a:endParaRPr>
          </a:p>
        </p:txBody>
      </p:sp>
    </p:spTree>
    <p:extLst>
      <p:ext uri="{BB962C8B-B14F-4D97-AF65-F5344CB8AC3E}">
        <p14:creationId xmlns:p14="http://schemas.microsoft.com/office/powerpoint/2010/main" val="45517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58D3F4-AD3E-4263-85BF-7EB712458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83AC10-A272-4982-A610-DDA728D78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6FDED66-1461-4834-9923-329986747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Заголовок 1">
            <a:extLst>
              <a:ext uri="{FF2B5EF4-FFF2-40B4-BE49-F238E27FC236}">
                <a16:creationId xmlns:a16="http://schemas.microsoft.com/office/drawing/2014/main" id="{69D8C75D-0098-CD93-7B5A-AB17B37FCEDF}"/>
              </a:ext>
            </a:extLst>
          </p:cNvPr>
          <p:cNvSpPr>
            <a:spLocks noGrp="1"/>
          </p:cNvSpPr>
          <p:nvPr>
            <p:ph type="title"/>
          </p:nvPr>
        </p:nvSpPr>
        <p:spPr>
          <a:xfrm>
            <a:off x="4561200" y="619200"/>
            <a:ext cx="4991961" cy="1477328"/>
          </a:xfrm>
        </p:spPr>
        <p:txBody>
          <a:bodyPr wrap="square" anchor="ctr">
            <a:normAutofit/>
          </a:bodyPr>
          <a:lstStyle/>
          <a:p>
            <a:r>
              <a:rPr lang="ru-RU" dirty="0"/>
              <a:t>Задание 6</a:t>
            </a:r>
          </a:p>
        </p:txBody>
      </p:sp>
      <p:sp>
        <p:nvSpPr>
          <p:cNvPr id="14" name="Freeform 10">
            <a:extLst>
              <a:ext uri="{FF2B5EF4-FFF2-40B4-BE49-F238E27FC236}">
                <a16:creationId xmlns:a16="http://schemas.microsoft.com/office/drawing/2014/main" id="{1607CD53-0FF9-47E9-94AD-2BF64BA8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Объект 2">
            <a:extLst>
              <a:ext uri="{FF2B5EF4-FFF2-40B4-BE49-F238E27FC236}">
                <a16:creationId xmlns:a16="http://schemas.microsoft.com/office/drawing/2014/main" id="{938AACF1-2B6C-B2B7-7944-D3DF6188F4C4}"/>
              </a:ext>
            </a:extLst>
          </p:cNvPr>
          <p:cNvSpPr>
            <a:spLocks noGrp="1"/>
          </p:cNvSpPr>
          <p:nvPr>
            <p:ph idx="1"/>
          </p:nvPr>
        </p:nvSpPr>
        <p:spPr>
          <a:xfrm>
            <a:off x="3381083" y="2239675"/>
            <a:ext cx="8011206" cy="4265820"/>
          </a:xfrm>
        </p:spPr>
        <p:txBody>
          <a:bodyPr vert="horz" lIns="0" tIns="0" rIns="0" bIns="0" rtlCol="0" anchor="t">
            <a:normAutofit/>
          </a:bodyPr>
          <a:lstStyle/>
          <a:p>
            <a:r>
              <a:rPr lang="ru-RU" sz="2400" dirty="0">
                <a:ea typeface="+mn-lt"/>
                <a:cs typeface="+mn-lt"/>
              </a:rPr>
              <a:t>Для чего предназначен словарь стрелок?</a:t>
            </a:r>
            <a:endParaRPr lang="ru-RU" sz="2400" dirty="0">
              <a:solidFill>
                <a:srgbClr val="FFFFFF">
                  <a:alpha val="58000"/>
                </a:srgbClr>
              </a:solidFill>
            </a:endParaRPr>
          </a:p>
          <a:p>
            <a:r>
              <a:rPr lang="ru-RU" sz="2400" dirty="0">
                <a:solidFill>
                  <a:srgbClr val="FFFFFF"/>
                </a:solidFill>
                <a:latin typeface="Avenir Next LT Pro (Основной текст)"/>
                <a:cs typeface="Times New Roman"/>
              </a:rPr>
              <a:t>Словарь стрелок предназначен для объяснения значений и типов стрелок, используемых в диаграммах функциональной модели. В словаре стрелок указывается, какие данные передаются, какой тип потока (например, управления или данных) используется, и как они взаимодействуют между функциональными блоками.</a:t>
            </a:r>
            <a:endParaRPr lang="ru-RU" sz="2400" dirty="0">
              <a:solidFill>
                <a:srgbClr val="FFFFFF">
                  <a:alpha val="58000"/>
                </a:srgbClr>
              </a:solidFill>
              <a:latin typeface="Avenir Next LT Pro (Основной текст)"/>
            </a:endParaRPr>
          </a:p>
        </p:txBody>
      </p:sp>
    </p:spTree>
    <p:extLst>
      <p:ext uri="{BB962C8B-B14F-4D97-AF65-F5344CB8AC3E}">
        <p14:creationId xmlns:p14="http://schemas.microsoft.com/office/powerpoint/2010/main" val="202916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58D3F4-AD3E-4263-85BF-7EB712458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83AC10-A272-4982-A610-DDA728D78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6FDED66-1461-4834-9923-329986747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Заголовок 1">
            <a:extLst>
              <a:ext uri="{FF2B5EF4-FFF2-40B4-BE49-F238E27FC236}">
                <a16:creationId xmlns:a16="http://schemas.microsoft.com/office/drawing/2014/main" id="{69D8C75D-0098-CD93-7B5A-AB17B37FCEDF}"/>
              </a:ext>
            </a:extLst>
          </p:cNvPr>
          <p:cNvSpPr>
            <a:spLocks noGrp="1"/>
          </p:cNvSpPr>
          <p:nvPr>
            <p:ph type="title"/>
          </p:nvPr>
        </p:nvSpPr>
        <p:spPr>
          <a:xfrm>
            <a:off x="4561200" y="619200"/>
            <a:ext cx="4991961" cy="1477328"/>
          </a:xfrm>
        </p:spPr>
        <p:txBody>
          <a:bodyPr wrap="square" anchor="ctr">
            <a:normAutofit/>
          </a:bodyPr>
          <a:lstStyle/>
          <a:p>
            <a:r>
              <a:rPr lang="ru-RU" dirty="0"/>
              <a:t>Задание 7</a:t>
            </a:r>
          </a:p>
        </p:txBody>
      </p:sp>
      <p:sp>
        <p:nvSpPr>
          <p:cNvPr id="14" name="Freeform 10">
            <a:extLst>
              <a:ext uri="{FF2B5EF4-FFF2-40B4-BE49-F238E27FC236}">
                <a16:creationId xmlns:a16="http://schemas.microsoft.com/office/drawing/2014/main" id="{1607CD53-0FF9-47E9-94AD-2BF64BA8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Объект 2">
            <a:extLst>
              <a:ext uri="{FF2B5EF4-FFF2-40B4-BE49-F238E27FC236}">
                <a16:creationId xmlns:a16="http://schemas.microsoft.com/office/drawing/2014/main" id="{938AACF1-2B6C-B2B7-7944-D3DF6188F4C4}"/>
              </a:ext>
            </a:extLst>
          </p:cNvPr>
          <p:cNvSpPr>
            <a:spLocks noGrp="1"/>
          </p:cNvSpPr>
          <p:nvPr>
            <p:ph idx="1"/>
          </p:nvPr>
        </p:nvSpPr>
        <p:spPr>
          <a:xfrm>
            <a:off x="3381083" y="2095902"/>
            <a:ext cx="8198112" cy="4294574"/>
          </a:xfrm>
        </p:spPr>
        <p:txBody>
          <a:bodyPr vert="horz" lIns="0" tIns="0" rIns="0" bIns="0" rtlCol="0" anchor="t">
            <a:normAutofit/>
          </a:bodyPr>
          <a:lstStyle/>
          <a:p>
            <a:r>
              <a:rPr lang="ru-RU" sz="2200" dirty="0">
                <a:solidFill>
                  <a:srgbClr val="FFFFFF">
                    <a:alpha val="58000"/>
                  </a:srgbClr>
                </a:solidFill>
              </a:rPr>
              <a:t>Каковы типы связей работ по методологии IDEF0?</a:t>
            </a:r>
          </a:p>
          <a:p>
            <a:r>
              <a:rPr lang="ru-RU" sz="2200" dirty="0">
                <a:solidFill>
                  <a:schemeClr val="tx1">
                    <a:lumMod val="95000"/>
                  </a:schemeClr>
                </a:solidFill>
              </a:rPr>
              <a:t>Типы связей работ по методологии IDEF0 включают в себя:</a:t>
            </a:r>
          </a:p>
          <a:p>
            <a:r>
              <a:rPr lang="ru-RU" sz="2200" dirty="0">
                <a:solidFill>
                  <a:schemeClr val="tx1">
                    <a:lumMod val="95000"/>
                  </a:schemeClr>
                </a:solidFill>
              </a:rPr>
              <a:t>Прямые связи: работа A вызывает работу B.</a:t>
            </a:r>
          </a:p>
          <a:p>
            <a:r>
              <a:rPr lang="ru-RU" sz="2200" dirty="0">
                <a:solidFill>
                  <a:schemeClr val="tx1">
                    <a:lumMod val="95000"/>
                  </a:schemeClr>
                </a:solidFill>
              </a:rPr>
              <a:t>Организационные связи: работа A организует выполнение работы B.</a:t>
            </a:r>
          </a:p>
          <a:p>
            <a:r>
              <a:rPr lang="ru-RU" sz="2200" dirty="0">
                <a:solidFill>
                  <a:schemeClr val="tx1">
                    <a:lumMod val="95000"/>
                  </a:schemeClr>
                </a:solidFill>
              </a:rPr>
              <a:t>Связи обратной связи: работа A обратно влияет на работу B.</a:t>
            </a:r>
          </a:p>
          <a:p>
            <a:r>
              <a:rPr lang="ru-RU" sz="2200" dirty="0">
                <a:solidFill>
                  <a:schemeClr val="tx1">
                    <a:lumMod val="95000"/>
                  </a:schemeClr>
                </a:solidFill>
              </a:rPr>
              <a:t>Связи по результатам: результат работы A используется в работе B.</a:t>
            </a:r>
          </a:p>
        </p:txBody>
      </p:sp>
    </p:spTree>
    <p:extLst>
      <p:ext uri="{BB962C8B-B14F-4D97-AF65-F5344CB8AC3E}">
        <p14:creationId xmlns:p14="http://schemas.microsoft.com/office/powerpoint/2010/main" val="10331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58D3F4-AD3E-4263-85BF-7EB712458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83AC10-A272-4982-A610-DDA728D78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6FDED66-1461-4834-9923-329986747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Заголовок 1">
            <a:extLst>
              <a:ext uri="{FF2B5EF4-FFF2-40B4-BE49-F238E27FC236}">
                <a16:creationId xmlns:a16="http://schemas.microsoft.com/office/drawing/2014/main" id="{69D8C75D-0098-CD93-7B5A-AB17B37FCEDF}"/>
              </a:ext>
            </a:extLst>
          </p:cNvPr>
          <p:cNvSpPr>
            <a:spLocks noGrp="1"/>
          </p:cNvSpPr>
          <p:nvPr>
            <p:ph type="title"/>
          </p:nvPr>
        </p:nvSpPr>
        <p:spPr>
          <a:xfrm>
            <a:off x="4561200" y="619200"/>
            <a:ext cx="4991961" cy="1477328"/>
          </a:xfrm>
        </p:spPr>
        <p:txBody>
          <a:bodyPr wrap="square" anchor="ctr">
            <a:normAutofit/>
          </a:bodyPr>
          <a:lstStyle/>
          <a:p>
            <a:r>
              <a:rPr lang="ru-RU" dirty="0"/>
              <a:t>Задание 8</a:t>
            </a:r>
          </a:p>
        </p:txBody>
      </p:sp>
      <p:sp>
        <p:nvSpPr>
          <p:cNvPr id="14" name="Freeform 10">
            <a:extLst>
              <a:ext uri="{FF2B5EF4-FFF2-40B4-BE49-F238E27FC236}">
                <a16:creationId xmlns:a16="http://schemas.microsoft.com/office/drawing/2014/main" id="{1607CD53-0FF9-47E9-94AD-2BF64BA8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Объект 2">
            <a:extLst>
              <a:ext uri="{FF2B5EF4-FFF2-40B4-BE49-F238E27FC236}">
                <a16:creationId xmlns:a16="http://schemas.microsoft.com/office/drawing/2014/main" id="{938AACF1-2B6C-B2B7-7944-D3DF6188F4C4}"/>
              </a:ext>
            </a:extLst>
          </p:cNvPr>
          <p:cNvSpPr>
            <a:spLocks noGrp="1"/>
          </p:cNvSpPr>
          <p:nvPr>
            <p:ph idx="1"/>
          </p:nvPr>
        </p:nvSpPr>
        <p:spPr>
          <a:xfrm>
            <a:off x="3107913" y="1923374"/>
            <a:ext cx="8859471" cy="4452725"/>
          </a:xfrm>
        </p:spPr>
        <p:txBody>
          <a:bodyPr vert="horz" lIns="0" tIns="0" rIns="0" bIns="0" rtlCol="0" anchor="t">
            <a:noAutofit/>
          </a:bodyPr>
          <a:lstStyle/>
          <a:p>
            <a:r>
              <a:rPr lang="ru-RU" sz="2200" dirty="0">
                <a:ea typeface="+mn-lt"/>
                <a:cs typeface="+mn-lt"/>
              </a:rPr>
              <a:t>Что такое туннелирование стрелок, для чего оно нужно, каковы виды туннелирования?</a:t>
            </a:r>
            <a:endParaRPr lang="ru-RU" sz="2200" dirty="0">
              <a:solidFill>
                <a:srgbClr val="FFFFFF">
                  <a:alpha val="58000"/>
                </a:srgbClr>
              </a:solidFill>
            </a:endParaRPr>
          </a:p>
          <a:p>
            <a:r>
              <a:rPr lang="ru-RU" sz="2200" dirty="0">
                <a:solidFill>
                  <a:srgbClr val="FFFFFF"/>
                </a:solidFill>
                <a:ea typeface="+mn-lt"/>
                <a:cs typeface="+mn-lt"/>
              </a:rPr>
              <a:t>Туннелирование стрелок – это методология, используемая для уточнения или расширения потока данных или управления между функциональными блоками на диаграммах функциональной модели. Оно может быть полезно для улучшения понимания взаимодействия между функциями. Виды туннелирования включают в себя:</a:t>
            </a:r>
            <a:endParaRPr lang="ru-RU" sz="2200" dirty="0">
              <a:solidFill>
                <a:srgbClr val="FFFFFF">
                  <a:alpha val="58000"/>
                </a:srgbClr>
              </a:solidFill>
            </a:endParaRPr>
          </a:p>
          <a:p>
            <a:r>
              <a:rPr lang="ru-RU" sz="2200" dirty="0">
                <a:solidFill>
                  <a:srgbClr val="FFFFFF"/>
                </a:solidFill>
                <a:ea typeface="+mn-lt"/>
                <a:cs typeface="+mn-lt"/>
              </a:rPr>
              <a:t>Видимое туннелирование: когда туннель отображается на диаграмме.</a:t>
            </a:r>
            <a:endParaRPr lang="ru-RU" sz="2200" dirty="0">
              <a:solidFill>
                <a:srgbClr val="FFFFFF">
                  <a:alpha val="58000"/>
                </a:srgbClr>
              </a:solidFill>
            </a:endParaRPr>
          </a:p>
          <a:p>
            <a:r>
              <a:rPr lang="ru-RU" sz="2200" dirty="0">
                <a:solidFill>
                  <a:srgbClr val="FFFFFF"/>
                </a:solidFill>
                <a:ea typeface="+mn-lt"/>
                <a:cs typeface="+mn-lt"/>
              </a:rPr>
              <a:t>Скрытое туннелирование: когда туннель не отображается на диаграмме, но его существование учитывается при анализе.</a:t>
            </a:r>
            <a:endParaRPr lang="ru-RU" sz="2200" dirty="0"/>
          </a:p>
        </p:txBody>
      </p:sp>
    </p:spTree>
    <p:extLst>
      <p:ext uri="{BB962C8B-B14F-4D97-AF65-F5344CB8AC3E}">
        <p14:creationId xmlns:p14="http://schemas.microsoft.com/office/powerpoint/2010/main" val="2629013316"/>
      </p:ext>
    </p:extLst>
  </p:cSld>
  <p:clrMapOvr>
    <a:masterClrMapping/>
  </p:clrMapOvr>
</p:sld>
</file>

<file path=ppt/theme/theme1.xml><?xml version="1.0" encoding="utf-8"?>
<a:theme xmlns:a="http://schemas.openxmlformats.org/drawingml/2006/main" name="BlobVTI">
  <a:themeElements>
    <a:clrScheme name="AnalogousFromLightSeed_2SEEDS">
      <a:dk1>
        <a:srgbClr val="000000"/>
      </a:dk1>
      <a:lt1>
        <a:srgbClr val="FFFFFF"/>
      </a:lt1>
      <a:dk2>
        <a:srgbClr val="243941"/>
      </a:dk2>
      <a:lt2>
        <a:srgbClr val="E8E5E2"/>
      </a:lt2>
      <a:accent1>
        <a:srgbClr val="7F9EBA"/>
      </a:accent1>
      <a:accent2>
        <a:srgbClr val="81A8AB"/>
      </a:accent2>
      <a:accent3>
        <a:srgbClr val="969CC6"/>
      </a:accent3>
      <a:accent4>
        <a:srgbClr val="BA807F"/>
      </a:accent4>
      <a:accent5>
        <a:srgbClr val="BB9B82"/>
      </a:accent5>
      <a:accent6>
        <a:srgbClr val="AAA274"/>
      </a:accent6>
      <a:hlink>
        <a:srgbClr val="9F7C5D"/>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TotalTime>
  <Words>560</Words>
  <Application>Microsoft Office PowerPoint</Application>
  <PresentationFormat>Широкоэкранный</PresentationFormat>
  <Paragraphs>49</Paragraphs>
  <Slides>10</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Arial</vt:lpstr>
      <vt:lpstr>Avenir Next LT Pro</vt:lpstr>
      <vt:lpstr>Avenir Next LT Pro (Основной текст)</vt:lpstr>
      <vt:lpstr>Rockwell Nova Light</vt:lpstr>
      <vt:lpstr>Segoe UI</vt:lpstr>
      <vt:lpstr>The Hand Extrablack</vt:lpstr>
      <vt:lpstr>BlobVTI</vt:lpstr>
      <vt:lpstr>Практическая работа №5 Тема: Разработка алгоритма поставленной задачи и реализация его средствами автоматизированного проектирования</vt:lpstr>
      <vt:lpstr>Задание 1</vt:lpstr>
      <vt:lpstr>Задание 2</vt:lpstr>
      <vt:lpstr>Задание 3</vt:lpstr>
      <vt:lpstr>Задание 4</vt:lpstr>
      <vt:lpstr>Задание 5</vt:lpstr>
      <vt:lpstr>Задание 6</vt:lpstr>
      <vt:lpstr>Задание 7</vt:lpstr>
      <vt:lpstr>Задание 8</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User</cp:lastModifiedBy>
  <cp:revision>99</cp:revision>
  <dcterms:created xsi:type="dcterms:W3CDTF">2024-02-11T15:43:44Z</dcterms:created>
  <dcterms:modified xsi:type="dcterms:W3CDTF">2024-02-11T16:59:35Z</dcterms:modified>
</cp:coreProperties>
</file>