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EE112-D07A-4FC6-A8B8-C66047CF498D}" v="96" dt="2024-03-01T11:54:52.461"/>
    <p1510:client id="{B2BDDA7C-A168-4D20-A12C-3762E65761DE}" v="160" dt="2024-03-01T19:59:44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6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2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3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5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2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0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6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3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1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800">
                <a:latin typeface="Segoe UI"/>
                <a:cs typeface="Segoe UI"/>
              </a:rPr>
              <a:t>Практическая работа №7</a:t>
            </a:r>
            <a:br>
              <a:rPr lang="ru-RU" sz="3800">
                <a:latin typeface="Segoe UI"/>
                <a:cs typeface="Segoe UI"/>
              </a:rPr>
            </a:br>
            <a:r>
              <a:rPr lang="ru-RU" sz="3800">
                <a:latin typeface="Segoe UI"/>
                <a:cs typeface="Segoe UI"/>
              </a:rPr>
              <a:t>Тема: Тестирование на </a:t>
            </a:r>
            <a:br>
              <a:rPr lang="ru-RU" sz="3800">
                <a:latin typeface="Segoe UI"/>
                <a:cs typeface="Segoe UI"/>
              </a:rPr>
            </a:br>
            <a:r>
              <a:rPr lang="ru-RU" sz="3800">
                <a:latin typeface="Segoe UI"/>
                <a:cs typeface="Segoe UI"/>
              </a:rPr>
              <a:t>этапе сопровождения </a:t>
            </a:r>
            <a:br>
              <a:rPr lang="ru-RU" sz="3800">
                <a:latin typeface="Segoe UI"/>
                <a:cs typeface="Segoe UI"/>
              </a:rPr>
            </a:br>
            <a:r>
              <a:rPr lang="ru-RU" sz="3800">
                <a:latin typeface="Segoe UI"/>
                <a:cs typeface="Segoe UI"/>
              </a:rPr>
              <a:t>программного продукта</a:t>
            </a:r>
          </a:p>
          <a:p>
            <a:pPr>
              <a:lnSpc>
                <a:spcPct val="90000"/>
              </a:lnSpc>
            </a:pPr>
            <a:endParaRPr lang="ru-RU" sz="3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ru-RU" dirty="0"/>
              <a:t>Выполнил студент</a:t>
            </a:r>
          </a:p>
          <a:p>
            <a:r>
              <a:rPr lang="ru-RU" dirty="0"/>
              <a:t>Группы 3ИСП-2</a:t>
            </a:r>
          </a:p>
          <a:p>
            <a:r>
              <a:rPr lang="ru-RU" dirty="0" err="1"/>
              <a:t>Сейдалиев</a:t>
            </a:r>
            <a:r>
              <a:rPr lang="ru-RU" dirty="0"/>
              <a:t> А.Э.</a:t>
            </a:r>
          </a:p>
        </p:txBody>
      </p:sp>
      <p:pic>
        <p:nvPicPr>
          <p:cNvPr id="6" name="Picture 3" descr="Изображение выглядит как Красочность, синий, Цвет электрик, фиолетовый&#10;&#10;Автоматически созданное описание">
            <a:extLst>
              <a:ext uri="{FF2B5EF4-FFF2-40B4-BE49-F238E27FC236}">
                <a16:creationId xmlns:a16="http://schemas.microsoft.com/office/drawing/2014/main" id="{E07B5B55-9E29-720E-6CF3-0865F2B33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1" r="40399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2E696-7809-4BDD-95B7-EFDF23D5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Что является целью тестирования программ?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89E1B-5724-2DB9-1AAE-6138E133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Целью тестирования программ является обеспечение качества программного продукта. Тестирование помогает выявить ошибки, дефекты и недочеты в программном коде, чтобы обеспечить правильную работу программы, соответствие ее спецификациям и ожиданиям пользователей.</a:t>
            </a:r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 чего состоит база данных">
            <a:extLst>
              <a:ext uri="{FF2B5EF4-FFF2-40B4-BE49-F238E27FC236}">
                <a16:creationId xmlns:a16="http://schemas.microsoft.com/office/drawing/2014/main" id="{946A14DC-076D-347F-EA43-0FA9830B7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3" t="4199" r="4450" b="3889"/>
          <a:stretch/>
        </p:blipFill>
        <p:spPr>
          <a:xfrm>
            <a:off x="7114356" y="911683"/>
            <a:ext cx="4897178" cy="50422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3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8E92C-CABF-2B01-F480-7D37642F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795911" cy="1268984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Подходы к тестированию и их суть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68A91-25D4-4587-9058-1136B4E9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241608" cy="35149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Существует несколько подходов к тестированию: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1. Модульное тестирование: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Суть: Проверка отдельных модулей или компонентов программы на корректность работы.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Принцип: Тестируются независимые части программы (модули, функции) в изоляции от других частей.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Цель: Обнаружение ошибок в отдельных модулях и проверка их работы на уровне их функциональности.</a:t>
            </a:r>
            <a:endParaRPr lang="ru-RU" dirty="0"/>
          </a:p>
        </p:txBody>
      </p:sp>
      <p:pic>
        <p:nvPicPr>
          <p:cNvPr id="4" name="Рисунок 3" descr="Товары как база данных. Почему это основа любого интернет-магазина">
            <a:extLst>
              <a:ext uri="{FF2B5EF4-FFF2-40B4-BE49-F238E27FC236}">
                <a16:creationId xmlns:a16="http://schemas.microsoft.com/office/drawing/2014/main" id="{2E4403B2-FCC7-62F4-C37F-D23C4897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15" y="2071778"/>
            <a:ext cx="3677728" cy="36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B078B-8174-0AED-A47B-EEF05129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2. Интеграционное тестирование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38DB2-CAE4-182E-E2F1-C480E92A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ea typeface="+mn-lt"/>
                <a:cs typeface="+mn-lt"/>
              </a:rPr>
              <a:t>Суть: Проверка взаимодействия между различными модулями или компонентами программы.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Принцип: Проверка интеграции между модулями для обеспечения правильной работы при их взаимодействии.</a:t>
            </a:r>
            <a:endParaRPr lang="ru-RU" dirty="0"/>
          </a:p>
          <a:p>
            <a:r>
              <a:rPr lang="ru-RU" dirty="0">
                <a:latin typeface="Times New Roman"/>
                <a:cs typeface="Times New Roman"/>
              </a:rPr>
              <a:t>Цель: Обнаружение ошибок взаимодействия между частями программы и проверка работоспособности системы в целом.</a:t>
            </a:r>
            <a:endParaRPr lang="ru-RU" dirty="0"/>
          </a:p>
        </p:txBody>
      </p:sp>
      <p:pic>
        <p:nvPicPr>
          <p:cNvPr id="4" name="Рисунок 3" descr="Какие уровни тестирования существуют и какова их последовательность? |  Тестировщик с нуля | Дзен">
            <a:extLst>
              <a:ext uri="{FF2B5EF4-FFF2-40B4-BE49-F238E27FC236}">
                <a16:creationId xmlns:a16="http://schemas.microsoft.com/office/drawing/2014/main" id="{50799448-873B-0AEE-91AA-0661B97A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46" y="2033707"/>
            <a:ext cx="3207531" cy="32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2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EA796-CF07-3A4D-AD0B-A3590BE2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3. Системное тестирование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FC547-E91C-BD73-2634-EBD0B566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803873" cy="36012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200" dirty="0">
                <a:ea typeface="+mn-lt"/>
                <a:cs typeface="+mn-lt"/>
              </a:rPr>
              <a:t>Суть: Проверка программы в целом на соответствие функциональным и нефункциональным требованиям.</a:t>
            </a:r>
            <a:endParaRPr lang="ru-RU" sz="2200"/>
          </a:p>
          <a:p>
            <a:r>
              <a:rPr lang="ru-RU" sz="2200" dirty="0">
                <a:ea typeface="+mn-lt"/>
                <a:cs typeface="+mn-lt"/>
              </a:rPr>
              <a:t>Принцип: Тестирование программы в реальных условиях использования для проверки ее работы в различных сценариях.</a:t>
            </a:r>
            <a:endParaRPr lang="ru-RU" sz="2200"/>
          </a:p>
          <a:p>
            <a:r>
              <a:rPr lang="ru-RU" sz="2200" dirty="0">
                <a:latin typeface="Times New Roman"/>
                <a:cs typeface="Times New Roman"/>
              </a:rPr>
              <a:t>Цель: Убедиться, что программа выполняет все свои функции корректно и соответствует требованиям заказчика.</a:t>
            </a:r>
            <a:endParaRPr lang="ru-RU" sz="2200"/>
          </a:p>
        </p:txBody>
      </p:sp>
      <p:pic>
        <p:nvPicPr>
          <p:cNvPr id="4" name="Рисунок 3" descr="Системное тестирование | TesterToday">
            <a:extLst>
              <a:ext uri="{FF2B5EF4-FFF2-40B4-BE49-F238E27FC236}">
                <a16:creationId xmlns:a16="http://schemas.microsoft.com/office/drawing/2014/main" id="{EA0EE4AA-7501-EC17-CE2A-51AD34BC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250" y="2044979"/>
            <a:ext cx="3864633" cy="30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1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DC50-1843-4902-6EC9-572512D0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4. Приемочное тестирование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CB0E9-2E1B-8BD8-BA5D-E8F32DAA7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990779" cy="36012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ea typeface="+mn-lt"/>
                <a:cs typeface="+mn-lt"/>
              </a:rPr>
              <a:t>Суть: Проверка программы на соответствие требованиям заказчика и готовность к принятию в эксплуатацию.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Принцип: Проверка программы на соответствие бизнес-требованиям и ожиданиям заказчика.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Цель: Убедиться, что программа готова к использованию и удовлетворяет потребности пользователей.</a:t>
            </a:r>
            <a:endParaRPr lang="ru-RU"/>
          </a:p>
        </p:txBody>
      </p:sp>
      <p:pic>
        <p:nvPicPr>
          <p:cNvPr id="4" name="Рисунок 3" descr="Три круга приемочного тестирования или законная эксплуатация заказчиков в  B2B / Хабр">
            <a:extLst>
              <a:ext uri="{FF2B5EF4-FFF2-40B4-BE49-F238E27FC236}">
                <a16:creationId xmlns:a16="http://schemas.microsoft.com/office/drawing/2014/main" id="{C31C801D-0929-194E-E5FD-E91865DC6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1" t="71586" r="627" b="5379"/>
          <a:stretch/>
        </p:blipFill>
        <p:spPr>
          <a:xfrm>
            <a:off x="7690651" y="2291752"/>
            <a:ext cx="3851365" cy="26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2D931-2C47-52BF-25E8-650A6A85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ru-RU" sz="3700">
                <a:latin typeface="Times New Roman"/>
                <a:cs typeface="Times New Roman"/>
              </a:rPr>
              <a:t>Необходимость создания инсталляторов программ</a:t>
            </a:r>
            <a:endParaRPr lang="ru-RU" sz="3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C67A3-3F2C-2BB9-4A0F-8B078AD6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69589" cy="4320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200" dirty="0">
                <a:ea typeface="+mn-lt"/>
                <a:cs typeface="+mn-lt"/>
              </a:rPr>
              <a:t>Инсталляторы программ необходимы для удобства пользователей, так как они упрощают процесс установки программного обеспечения на устройства. 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ea typeface="+mn-lt"/>
                <a:cs typeface="+mn-lt"/>
              </a:rPr>
              <a:t>Посредством инсталлятора программы могут быть автоматически установлены на компьютер пользователя с учётом всех необходимых настроек и зависимостей. 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ea typeface="+mn-lt"/>
                <a:cs typeface="+mn-lt"/>
              </a:rPr>
              <a:t>Также инсталляторы позволяют провести различные проверки на совместимость и обеспечить безопасность установки программного обеспечения.</a:t>
            </a:r>
            <a:endParaRPr lang="ru-RU" sz="2200" dirty="0"/>
          </a:p>
        </p:txBody>
      </p:sp>
      <p:pic>
        <p:nvPicPr>
          <p:cNvPr id="4" name="Рисунок 3" descr="Что охраняется в качестве программы для ЭВМ и базы данных и, в чем отличия  между ними? - статья Зуйков и партнеры">
            <a:extLst>
              <a:ext uri="{FF2B5EF4-FFF2-40B4-BE49-F238E27FC236}">
                <a16:creationId xmlns:a16="http://schemas.microsoft.com/office/drawing/2014/main" id="{0EAF4E8E-A6BB-110E-456E-EA37DA40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883" y="2937849"/>
            <a:ext cx="4133156" cy="216056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4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FDA71-FDB7-C4A6-B2A0-F042C8FF6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3" r="-2" b="100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8" name="Rectangle">
            <a:extLst>
              <a:ext uri="{FF2B5EF4-FFF2-40B4-BE49-F238E27FC236}">
                <a16:creationId xmlns:a16="http://schemas.microsoft.com/office/drawing/2014/main" id="{C1FDB97C-3AD1-C545-A219-4B4FCF5AE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76630"/>
            <a:ext cx="5106597" cy="4904739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99693-6E07-5333-5017-1A87902B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02512"/>
            <a:ext cx="4209293" cy="2826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Спасибо</a:t>
            </a:r>
            <a:r>
              <a:rPr lang="en-US" sz="5400" dirty="0"/>
              <a:t> </a:t>
            </a:r>
            <a:r>
              <a:rPr lang="en-US" sz="5400" dirty="0" err="1"/>
              <a:t>за</a:t>
            </a:r>
            <a:r>
              <a:rPr lang="en-US" sz="5400" dirty="0"/>
              <a:t> </a:t>
            </a:r>
            <a:r>
              <a:rPr lang="en-US" sz="5400" dirty="0" err="1"/>
              <a:t>внимание</a:t>
            </a:r>
            <a:r>
              <a:rPr lang="en-US" sz="5400" dirty="0"/>
              <a:t>!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266FA8-F626-1C42-B021-A57818E97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2B43B9E4-DCCD-B14F-9DC7-6EF6DF1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778EA148-BF2C-2F4F-B0F5-E0C8EFCF5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A2CACC73-49F7-E24D-92B3-BBFE98702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58FF2A73-C08D-E244-97FA-CCE6B5AB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F9251654-A54A-C947-8F27-7511D3D98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60">
              <a:extLst>
                <a:ext uri="{FF2B5EF4-FFF2-40B4-BE49-F238E27FC236}">
                  <a16:creationId xmlns:a16="http://schemas.microsoft.com/office/drawing/2014/main" id="{7005C174-7450-D94C-966E-15D46489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61">
              <a:extLst>
                <a:ext uri="{FF2B5EF4-FFF2-40B4-BE49-F238E27FC236}">
                  <a16:creationId xmlns:a16="http://schemas.microsoft.com/office/drawing/2014/main" id="{BC08F9D6-DAB6-B34E-A0D1-199D9B531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204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2F3F0"/>
      </a:lt2>
      <a:accent1>
        <a:srgbClr val="864DC3"/>
      </a:accent1>
      <a:accent2>
        <a:srgbClr val="483FB3"/>
      </a:accent2>
      <a:accent3>
        <a:srgbClr val="4D76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PunchcardVTI</vt:lpstr>
      <vt:lpstr>Практическая работа №7 Тема: Тестирование на  этапе сопровождения  программного продукта </vt:lpstr>
      <vt:lpstr>Что является целью тестирования программ?</vt:lpstr>
      <vt:lpstr>Подходы к тестированию и их суть</vt:lpstr>
      <vt:lpstr>2. Интеграционное тестирование</vt:lpstr>
      <vt:lpstr>3. Системное тестирование</vt:lpstr>
      <vt:lpstr>4. Приемочное тестирование</vt:lpstr>
      <vt:lpstr>Необходимость создания инсталляторов программ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97</cp:revision>
  <dcterms:created xsi:type="dcterms:W3CDTF">2024-03-01T11:48:35Z</dcterms:created>
  <dcterms:modified xsi:type="dcterms:W3CDTF">2024-03-02T12:17:39Z</dcterms:modified>
</cp:coreProperties>
</file>