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1" r:id="rId5"/>
    <p:sldId id="262" r:id="rId6"/>
    <p:sldId id="263" r:id="rId7"/>
    <p:sldId id="258" r:id="rId8"/>
    <p:sldId id="260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43601-20FF-43F8-9AF7-A46D06C7272F}" v="101" dt="2024-03-02T12:17:11.328"/>
    <p1510:client id="{68848CAE-2BB3-4123-BDF9-EACAAEF998A9}" v="1" dt="2024-03-01T11:40:26.254"/>
    <p1510:client id="{E11845D2-65C5-4FFD-8E50-0995109A9FDB}" v="26" dt="2024-02-29T17:32:3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9BD7-A268-4D63-941D-60F29266FD22}" type="datetimeFigureOut"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0A644-4537-4DA4-BDBA-7B9C8D8B6D5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9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C5A6ED-B638-20FF-6E51-242E4F92582C}"/>
              </a:ext>
            </a:extLst>
          </p:cNvPr>
          <p:cNvSpPr>
            <a:spLocks noGrp="1"/>
          </p:cNvSpPr>
          <p:nvPr/>
        </p:nvSpPr>
        <p:spPr>
          <a:xfrm>
            <a:off x="453748" y="658156"/>
            <a:ext cx="5483024" cy="2673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400" dirty="0" err="1">
                <a:latin typeface="Libre Baskerville"/>
              </a:rPr>
              <a:t>Практическая</a:t>
            </a:r>
            <a:r>
              <a:rPr lang="en-US" sz="3400" dirty="0">
                <a:latin typeface="Libre Baskerville"/>
              </a:rPr>
              <a:t> </a:t>
            </a:r>
            <a:r>
              <a:rPr lang="en-US" sz="3400" dirty="0" err="1">
                <a:latin typeface="Libre Baskerville"/>
              </a:rPr>
              <a:t>работа</a:t>
            </a:r>
            <a:r>
              <a:rPr lang="en-US" sz="3400" dirty="0">
                <a:latin typeface="Libre Baskerville"/>
              </a:rPr>
              <a:t> №7</a:t>
            </a:r>
            <a:endParaRPr lang="en-US" sz="3400" b="1" dirty="0">
              <a:latin typeface="Libre Baskerville"/>
            </a:endParaRPr>
          </a:p>
          <a:p>
            <a:pPr algn="l">
              <a:spcAft>
                <a:spcPts val="600"/>
              </a:spcAft>
            </a:pPr>
            <a:br>
              <a:rPr lang="en-US" sz="3400" dirty="0">
                <a:latin typeface="Libre Baskerville"/>
              </a:rPr>
            </a:br>
            <a:r>
              <a:rPr lang="en-US" sz="3400" dirty="0" err="1">
                <a:latin typeface="Libre Baskerville"/>
              </a:rPr>
              <a:t>Тема</a:t>
            </a:r>
            <a:r>
              <a:rPr lang="en-US" sz="3400" dirty="0">
                <a:latin typeface="Libre Baskerville"/>
              </a:rPr>
              <a:t>: </a:t>
            </a:r>
            <a:r>
              <a:rPr lang="en-US" sz="3400" b="1" dirty="0" err="1">
                <a:latin typeface="Libre Baskerville"/>
              </a:rPr>
              <a:t>Тестирование</a:t>
            </a:r>
            <a:r>
              <a:rPr lang="en-US" sz="3400" b="1" dirty="0">
                <a:latin typeface="Libre Baskerville"/>
              </a:rPr>
              <a:t> </a:t>
            </a:r>
            <a:r>
              <a:rPr lang="en-US" sz="3400" b="1" dirty="0" err="1">
                <a:latin typeface="Libre Baskerville"/>
              </a:rPr>
              <a:t>на</a:t>
            </a:r>
            <a:r>
              <a:rPr lang="en-US" sz="3400" b="1" dirty="0">
                <a:latin typeface="Libre Baskerville"/>
              </a:rPr>
              <a:t> </a:t>
            </a:r>
            <a:r>
              <a:rPr lang="en-US" sz="3400" b="1" dirty="0" err="1">
                <a:latin typeface="Libre Baskerville"/>
              </a:rPr>
              <a:t>этапе</a:t>
            </a:r>
            <a:r>
              <a:rPr lang="en-US" sz="3400" b="1" dirty="0">
                <a:latin typeface="Libre Baskerville"/>
              </a:rPr>
              <a:t> </a:t>
            </a:r>
            <a:r>
              <a:rPr lang="en-US" sz="3400" b="1" dirty="0" err="1">
                <a:latin typeface="Libre Baskerville"/>
              </a:rPr>
              <a:t>сопровождения</a:t>
            </a:r>
            <a:r>
              <a:rPr lang="en-US" sz="3400" b="1" dirty="0">
                <a:latin typeface="Libre Baskerville"/>
              </a:rPr>
              <a:t> </a:t>
            </a:r>
            <a:r>
              <a:rPr lang="en-US" sz="3400" b="1" dirty="0" err="1">
                <a:latin typeface="Libre Baskerville"/>
              </a:rPr>
              <a:t>программного</a:t>
            </a:r>
            <a:r>
              <a:rPr lang="en-US" sz="3400" b="1" dirty="0">
                <a:latin typeface="Libre Baskerville"/>
              </a:rPr>
              <a:t> </a:t>
            </a:r>
            <a:r>
              <a:rPr lang="en-US" sz="3400" b="1" dirty="0" err="1">
                <a:latin typeface="Libre Baskerville"/>
              </a:rPr>
              <a:t>продукта</a:t>
            </a:r>
            <a:endParaRPr lang="en-US" sz="3400" b="1" dirty="0">
              <a:latin typeface="Libre Baskerville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72C75BB-9B6E-D279-0C4B-92F4D3FF3CA4}"/>
              </a:ext>
            </a:extLst>
          </p:cNvPr>
          <p:cNvSpPr>
            <a:spLocks noGrp="1"/>
          </p:cNvSpPr>
          <p:nvPr/>
        </p:nvSpPr>
        <p:spPr>
          <a:xfrm>
            <a:off x="453751" y="4417375"/>
            <a:ext cx="5007884" cy="2909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err="1">
                <a:solidFill>
                  <a:schemeClr val="tx1"/>
                </a:solidFill>
                <a:latin typeface="Libre Baskerville"/>
              </a:rPr>
              <a:t>Выполнила</a:t>
            </a:r>
            <a:r>
              <a:rPr lang="en-US" dirty="0">
                <a:solidFill>
                  <a:schemeClr val="tx1"/>
                </a:solidFill>
                <a:latin typeface="Libre Baskerville"/>
              </a:rPr>
              <a:t> </a:t>
            </a:r>
            <a:r>
              <a:rPr lang="en-US" err="1">
                <a:solidFill>
                  <a:schemeClr val="tx1"/>
                </a:solidFill>
                <a:latin typeface="Libre Baskerville"/>
              </a:rPr>
              <a:t>студентка</a:t>
            </a:r>
            <a:endParaRPr lang="ru-RU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err="1">
                <a:solidFill>
                  <a:schemeClr val="tx1"/>
                </a:solidFill>
                <a:latin typeface="Libre Baskerville"/>
              </a:rPr>
              <a:t>Группы</a:t>
            </a:r>
            <a:r>
              <a:rPr lang="en-US" dirty="0">
                <a:solidFill>
                  <a:schemeClr val="tx1"/>
                </a:solidFill>
                <a:latin typeface="Libre Baskerville"/>
              </a:rPr>
              <a:t> 3ИСП-2</a:t>
            </a:r>
            <a:endParaRPr lang="en-US" dirty="0">
              <a:solidFill>
                <a:schemeClr val="tx1"/>
              </a:solidFill>
              <a:latin typeface="Libre Baskerville"/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r>
              <a:rPr lang="en-US" err="1">
                <a:solidFill>
                  <a:schemeClr val="tx1"/>
                </a:solidFill>
                <a:latin typeface="Libre Baskerville"/>
              </a:rPr>
              <a:t>Семиволос</a:t>
            </a:r>
            <a:r>
              <a:rPr lang="en-US" dirty="0">
                <a:solidFill>
                  <a:schemeClr val="tx1"/>
                </a:solidFill>
                <a:latin typeface="Libre Baskerville"/>
              </a:rPr>
              <a:t> Д.А.</a:t>
            </a:r>
            <a:endParaRPr lang="en-US" dirty="0">
              <a:solidFill>
                <a:schemeClr val="tx1"/>
              </a:solidFill>
              <a:latin typeface="Libre Baskerville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7C4F34-9D9D-7236-43E2-66AC99C79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76" b="-6"/>
          <a:stretch/>
        </p:blipFill>
        <p:spPr>
          <a:xfrm>
            <a:off x="6012463" y="10"/>
            <a:ext cx="8617935" cy="8229590"/>
          </a:xfrm>
          <a:prstGeom prst="rect">
            <a:avLst/>
          </a:prstGeom>
          <a:effectLst/>
        </p:spPr>
      </p:pic>
      <p:sp>
        <p:nvSpPr>
          <p:cNvPr id="2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240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Цель тестирования программы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516963"/>
            <a:ext cx="7477601" cy="39370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DM Sans"/>
                <a:ea typeface="DM Sans" pitchFamily="34" charset="-122"/>
                <a:cs typeface="DM Sans" pitchFamily="34" charset="-120"/>
              </a:rPr>
              <a:t>Основная цель тестирования программ - обеспечить высокое качество и надежность функционирования программного продукта.</a:t>
            </a:r>
          </a:p>
          <a:p>
            <a:pPr>
              <a:lnSpc>
                <a:spcPts val="2799"/>
              </a:lnSpc>
            </a:pPr>
            <a:endParaRPr lang="en-US" sz="2200" dirty="0">
              <a:solidFill>
                <a:srgbClr val="454240"/>
              </a:solidFill>
              <a:latin typeface="DM Sans"/>
              <a:ea typeface="+mn-lt"/>
              <a:cs typeface="+mn-lt"/>
            </a:endParaRPr>
          </a:p>
          <a:p>
            <a:r>
              <a:rPr lang="en-US" sz="2200" err="1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Целью</a:t>
            </a:r>
            <a:r>
              <a:rPr lang="en-US" sz="2200" dirty="0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тестирования</a:t>
            </a:r>
            <a:r>
              <a:rPr lang="en-US" sz="2200" dirty="0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программ</a:t>
            </a:r>
            <a:r>
              <a:rPr lang="en-US" sz="2200" dirty="0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является</a:t>
            </a:r>
            <a:r>
              <a:rPr lang="en-US" sz="2200" dirty="0">
                <a:solidFill>
                  <a:srgbClr val="454240"/>
                </a:solidFill>
                <a:latin typeface="Libre Baskerville"/>
                <a:ea typeface="+mn-lt"/>
                <a:cs typeface="+mn-lt"/>
              </a:rPr>
              <a:t>:</a:t>
            </a:r>
            <a:endParaRPr lang="en-US" sz="2200">
              <a:latin typeface="Libre Baskerville"/>
            </a:endParaRPr>
          </a:p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Выявление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ошибок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 и </a:t>
            </a: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дефектов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. </a:t>
            </a:r>
            <a:endParaRPr lang="en-US" sz="2200">
              <a:solidFill>
                <a:srgbClr val="000000"/>
              </a:solidFill>
              <a:latin typeface="Libre Baskerville"/>
              <a:cs typeface="Calibri" panose="020F0502020204030204"/>
            </a:endParaRPr>
          </a:p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Обеспечение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качества</a:t>
            </a:r>
            <a:endParaRPr lang="en-US" sz="2200" dirty="0">
              <a:solidFill>
                <a:srgbClr val="454240"/>
              </a:solidFill>
              <a:latin typeface="Libre Baskerville"/>
              <a:cs typeface="Times New Roman"/>
            </a:endParaRPr>
          </a:p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Подтверждение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соответствия</a:t>
            </a:r>
            <a:r>
              <a:rPr lang="en-US" sz="22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200" err="1">
                <a:solidFill>
                  <a:srgbClr val="454240"/>
                </a:solidFill>
                <a:latin typeface="Libre Baskerville"/>
                <a:cs typeface="Times New Roman"/>
              </a:rPr>
              <a:t>требованиям</a:t>
            </a:r>
            <a:r>
              <a:rPr lang="en-US" sz="2200" dirty="0">
                <a:solidFill>
                  <a:srgbClr val="000000"/>
                </a:solidFill>
                <a:latin typeface="Libre Baskerville"/>
                <a:cs typeface="Times New Roman"/>
              </a:rPr>
              <a:t> </a:t>
            </a:r>
          </a:p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200" err="1">
                <a:latin typeface="Libre Baskerville"/>
                <a:cs typeface="Calibri"/>
              </a:rPr>
              <a:t>Уверенность</a:t>
            </a:r>
            <a:r>
              <a:rPr lang="en-US" sz="2200" dirty="0">
                <a:latin typeface="Libre Baskerville"/>
                <a:cs typeface="Calibri"/>
              </a:rPr>
              <a:t> в </a:t>
            </a:r>
            <a:r>
              <a:rPr lang="en-US" sz="2200" err="1">
                <a:latin typeface="Libre Baskerville"/>
                <a:cs typeface="Calibri"/>
              </a:rPr>
              <a:t>работоспособности</a:t>
            </a:r>
            <a:endParaRPr lang="en-US" sz="2200" dirty="0">
              <a:latin typeface="Libre Baskerville"/>
              <a:cs typeface="Calibri"/>
            </a:endParaRPr>
          </a:p>
          <a:p>
            <a:pPr>
              <a:lnSpc>
                <a:spcPts val="2799"/>
              </a:lnSpc>
            </a:pPr>
            <a:endParaRPr lang="en-US" sz="2200" dirty="0">
              <a:latin typeface="Libre Baskerville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rgbClr val="FFFDFA">
              <a:alpha val="41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Подходы к тестам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9103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2621220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9" name="Shape 5"/>
          <p:cNvSpPr/>
          <p:nvPr/>
        </p:nvSpPr>
        <p:spPr>
          <a:xfrm>
            <a:off x="2121277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2296894" y="270140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3662317" y="2722905"/>
            <a:ext cx="8999101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solidFill>
                  <a:srgbClr val="454240"/>
                </a:solidFill>
                <a:latin typeface="Libre Baskerville"/>
                <a:cs typeface="Times New Roman"/>
              </a:rPr>
              <a:t>Метод</a:t>
            </a:r>
            <a:r>
              <a:rPr lang="en-US" sz="24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Libre Baskerville"/>
                <a:cs typeface="Times New Roman"/>
              </a:rPr>
              <a:t>белого</a:t>
            </a:r>
            <a:r>
              <a:rPr lang="en-US" sz="24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Libre Baskerville"/>
                <a:cs typeface="Times New Roman"/>
              </a:rPr>
              <a:t>ящика</a:t>
            </a:r>
            <a:r>
              <a:rPr lang="en-US" sz="2400" dirty="0">
                <a:solidFill>
                  <a:srgbClr val="454240"/>
                </a:solidFill>
                <a:latin typeface="Libre Baskerville"/>
                <a:cs typeface="Times New Roman"/>
              </a:rPr>
              <a:t> (</a:t>
            </a:r>
            <a:r>
              <a:rPr lang="en-US" sz="2400" err="1">
                <a:solidFill>
                  <a:srgbClr val="454240"/>
                </a:solidFill>
                <a:latin typeface="Libre Baskerville"/>
                <a:cs typeface="Times New Roman"/>
              </a:rPr>
              <a:t>структурное</a:t>
            </a:r>
            <a:r>
              <a:rPr lang="en-US" sz="2400" dirty="0">
                <a:solidFill>
                  <a:srgbClr val="454240"/>
                </a:solidFill>
                <a:latin typeface="Libre Baskerville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Libre Baskerville"/>
                <a:cs typeface="Times New Roman"/>
              </a:rPr>
              <a:t>тестирование</a:t>
            </a:r>
            <a:r>
              <a:rPr lang="en-US" sz="2400" dirty="0">
                <a:solidFill>
                  <a:srgbClr val="454240"/>
                </a:solidFill>
                <a:latin typeface="Libre Baskerville"/>
                <a:cs typeface="Times New Roman"/>
              </a:rPr>
              <a:t>)</a:t>
            </a:r>
            <a:endParaRPr lang="ru-RU" sz="2400">
              <a:cs typeface="Calibri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262122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4" name="Shape 10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2268557" y="420374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3593306" y="4156225"/>
            <a:ext cx="8999101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Метод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черного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ящика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(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функциональное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тестирование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)</a:t>
            </a:r>
            <a:endParaRPr lang="ru-RU" sz="2400" dirty="0">
              <a:cs typeface="Calibri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262122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9" name="Shape 15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2268557" y="570607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8"/>
          <p:cNvSpPr/>
          <p:nvPr/>
        </p:nvSpPr>
        <p:spPr>
          <a:xfrm>
            <a:off x="3593306" y="5710314"/>
            <a:ext cx="8999101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Метод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серого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ящика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(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интеграционное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454240"/>
                </a:solidFill>
                <a:latin typeface="Times New Roman"/>
                <a:cs typeface="Times New Roman"/>
              </a:rPr>
              <a:t>тестирование</a:t>
            </a:r>
            <a:r>
              <a:rPr lang="en-US" sz="2400" dirty="0">
                <a:solidFill>
                  <a:srgbClr val="454240"/>
                </a:solidFill>
                <a:latin typeface="Times New Roman"/>
                <a:cs typeface="Times New Roman"/>
              </a:rPr>
              <a:t>)</a:t>
            </a:r>
            <a:endParaRPr lang="ru-RU" sz="24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E58B21B-20E3-3C03-E795-8B300321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210C3A03-46B4-69D2-8561-70444CA299D9}"/>
              </a:ext>
            </a:extLst>
          </p:cNvPr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rgbClr val="FFFDFA">
              <a:alpha val="41000"/>
            </a:srgbClr>
          </a:solidFill>
          <a:ln/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6328B6F4-7BDE-2F89-9E9C-AAE9CB36397E}"/>
              </a:ext>
            </a:extLst>
          </p:cNvPr>
          <p:cNvSpPr/>
          <p:nvPr/>
        </p:nvSpPr>
        <p:spPr>
          <a:xfrm>
            <a:off x="2037993" y="1458516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Метод</a:t>
            </a:r>
            <a:r>
              <a:rPr lang="en-US" sz="4350" dirty="0">
                <a:solidFill>
                  <a:srgbClr val="5C4E3D"/>
                </a:solidFill>
                <a:latin typeface="Libre Baskerville"/>
              </a:rPr>
              <a:t> 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белого</a:t>
            </a:r>
            <a:r>
              <a:rPr lang="en-US" sz="4350" dirty="0">
                <a:solidFill>
                  <a:srgbClr val="5C4E3D"/>
                </a:solidFill>
                <a:latin typeface="Libre Baskerville"/>
              </a:rPr>
              <a:t> 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ящика</a:t>
            </a:r>
            <a:endParaRPr lang="ru-RU" dirty="0" err="1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02F4E085-C732-9CF2-E807-3980C8B9F7DD}"/>
              </a:ext>
            </a:extLst>
          </p:cNvPr>
          <p:cNvSpPr/>
          <p:nvPr/>
        </p:nvSpPr>
        <p:spPr>
          <a:xfrm>
            <a:off x="2040897" y="2740586"/>
            <a:ext cx="7615624" cy="39370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При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этом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подходе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тесты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разрабатываются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на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основе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знания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внутренней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структуры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.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Тестировщики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анализируют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код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и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создают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тестовые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случаи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чтобы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проверить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ее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логику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пути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выполнения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и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отдельные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компоненты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+mn-lt"/>
              </a:rPr>
              <a:t>.</a:t>
            </a:r>
            <a:endParaRPr lang="ru-RU" sz="2800">
              <a:cs typeface="Calibri"/>
            </a:endParaRPr>
          </a:p>
        </p:txBody>
      </p:sp>
      <p:pic>
        <p:nvPicPr>
          <p:cNvPr id="17" name="Рисунок 16" descr="Тестирование методом «белого ящика» - IT-Курсы в Минске">
            <a:extLst>
              <a:ext uri="{FF2B5EF4-FFF2-40B4-BE49-F238E27FC236}">
                <a16:creationId xmlns:a16="http://schemas.microsoft.com/office/drawing/2014/main" id="{EA42DA5D-823C-6058-3758-0139CD82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58" y="2035295"/>
            <a:ext cx="4342321" cy="41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E58B21B-20E3-3C03-E795-8B300321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210C3A03-46B4-69D2-8561-70444CA299D9}"/>
              </a:ext>
            </a:extLst>
          </p:cNvPr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rgbClr val="FFFDFA">
              <a:alpha val="41000"/>
            </a:srgbClr>
          </a:solidFill>
          <a:ln/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6328B6F4-7BDE-2F89-9E9C-AAE9CB36397E}"/>
              </a:ext>
            </a:extLst>
          </p:cNvPr>
          <p:cNvSpPr/>
          <p:nvPr/>
        </p:nvSpPr>
        <p:spPr>
          <a:xfrm>
            <a:off x="2037993" y="1182471"/>
            <a:ext cx="5554980" cy="9704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Метод</a:t>
            </a:r>
            <a:r>
              <a:rPr lang="en-US" sz="4350" dirty="0">
                <a:solidFill>
                  <a:srgbClr val="5C4E3D"/>
                </a:solidFill>
                <a:latin typeface="Libre Baskerville"/>
              </a:rPr>
              <a:t> 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  <a:ea typeface="+mn-lt"/>
                <a:cs typeface="+mn-lt"/>
              </a:rPr>
              <a:t>черного</a:t>
            </a:r>
            <a:r>
              <a:rPr lang="en-US" sz="4350" dirty="0">
                <a:solidFill>
                  <a:srgbClr val="5C4E3D"/>
                </a:solidFill>
                <a:latin typeface="Libre Baskerville"/>
                <a:ea typeface="+mn-lt"/>
                <a:cs typeface="+mn-lt"/>
              </a:rPr>
              <a:t> 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ящика</a:t>
            </a:r>
            <a:endParaRPr lang="ru-RU" dirty="0" err="1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E505CCFE-0863-2EAA-5133-0F1A326013D4}"/>
              </a:ext>
            </a:extLst>
          </p:cNvPr>
          <p:cNvSpPr/>
          <p:nvPr/>
        </p:nvSpPr>
        <p:spPr>
          <a:xfrm>
            <a:off x="2040897" y="2585311"/>
            <a:ext cx="12187623" cy="200476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Этот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подход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основан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на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внешних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характеристиках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.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Тестировщики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создают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тестовые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случаи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на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основе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требований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и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ожиданий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пользователей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без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доступа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к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исходному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коду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.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Проверяется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соответствие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функционала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заявленным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требованиям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.</a:t>
            </a:r>
            <a:endParaRPr lang="ru-RU" dirty="0"/>
          </a:p>
        </p:txBody>
      </p:sp>
      <p:pic>
        <p:nvPicPr>
          <p:cNvPr id="4" name="Рисунок 3" descr="Формирование современной модели охраны труда с применением метода «Черный  ящик» - журнал «Социально-трудовые исследования»">
            <a:extLst>
              <a:ext uri="{FF2B5EF4-FFF2-40B4-BE49-F238E27FC236}">
                <a16:creationId xmlns:a16="http://schemas.microsoft.com/office/drawing/2014/main" id="{19FE36D5-330A-75E5-299C-893AC6746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4" t="12963" r="5312" b="18518"/>
          <a:stretch/>
        </p:blipFill>
        <p:spPr>
          <a:xfrm>
            <a:off x="3717984" y="4722962"/>
            <a:ext cx="6642351" cy="25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E58B21B-20E3-3C03-E795-8B300321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210C3A03-46B4-69D2-8561-70444CA299D9}"/>
              </a:ext>
            </a:extLst>
          </p:cNvPr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rgbClr val="FFFDFA">
              <a:alpha val="41000"/>
            </a:srgbClr>
          </a:solidFill>
          <a:ln/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6328B6F4-7BDE-2F89-9E9C-AAE9CB36397E}"/>
              </a:ext>
            </a:extLst>
          </p:cNvPr>
          <p:cNvSpPr/>
          <p:nvPr/>
        </p:nvSpPr>
        <p:spPr>
          <a:xfrm>
            <a:off x="2037993" y="1458516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Метод</a:t>
            </a:r>
            <a:r>
              <a:rPr lang="en-US" sz="4350" dirty="0">
                <a:solidFill>
                  <a:srgbClr val="5C4E3D"/>
                </a:solidFill>
                <a:latin typeface="Libre Baskerville"/>
              </a:rPr>
              <a:t> 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серого</a:t>
            </a:r>
            <a:r>
              <a:rPr lang="en-US" sz="4350" dirty="0">
                <a:solidFill>
                  <a:srgbClr val="5C4E3D"/>
                </a:solidFill>
                <a:latin typeface="Libre Baskerville"/>
              </a:rPr>
              <a:t> </a:t>
            </a:r>
            <a:r>
              <a:rPr lang="en-US" sz="4350" dirty="0" err="1">
                <a:solidFill>
                  <a:srgbClr val="5C4E3D"/>
                </a:solidFill>
                <a:latin typeface="Libre Baskerville"/>
              </a:rPr>
              <a:t>ящика</a:t>
            </a:r>
            <a:endParaRPr lang="ru-RU" dirty="0" err="1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99C9CB79-FE6B-2B1E-4D7A-6A66C5CA06A7}"/>
              </a:ext>
            </a:extLst>
          </p:cNvPr>
          <p:cNvSpPr/>
          <p:nvPr/>
        </p:nvSpPr>
        <p:spPr>
          <a:xfrm>
            <a:off x="2040897" y="2740586"/>
            <a:ext cx="11186959" cy="152168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Этот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подход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сочетает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в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себе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элементы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белого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и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черного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ящика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.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Тестируются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как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внутренние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структуры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программы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,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так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и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ее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функциональность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на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уровне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пользовательского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 </a:t>
            </a:r>
            <a:r>
              <a:rPr lang="en-US" sz="2800" dirty="0" err="1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интерфейса</a:t>
            </a:r>
            <a:r>
              <a:rPr lang="en-US" sz="2800" dirty="0">
                <a:solidFill>
                  <a:srgbClr val="454240"/>
                </a:solidFill>
                <a:latin typeface="DM Sans"/>
                <a:ea typeface="+mn-lt"/>
                <a:cs typeface="Times New Roman"/>
              </a:rPr>
              <a:t>.</a:t>
            </a:r>
            <a:endParaRPr lang="ru-RU" dirty="0"/>
          </a:p>
        </p:txBody>
      </p:sp>
      <p:pic>
        <p:nvPicPr>
          <p:cNvPr id="4" name="Рисунок 3" descr="White/Black/Grey Box-тестирование - QALight">
            <a:extLst>
              <a:ext uri="{FF2B5EF4-FFF2-40B4-BE49-F238E27FC236}">
                <a16:creationId xmlns:a16="http://schemas.microsoft.com/office/drawing/2014/main" id="{4AC3627A-D86B-0945-FF31-23422C97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42" y="4593825"/>
            <a:ext cx="8367622" cy="27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483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Инсталлятор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148399" y="3917752"/>
            <a:ext cx="5648801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DM Sans"/>
                <a:ea typeface="DM Sans" pitchFamily="34" charset="-122"/>
                <a:cs typeface="DM Sans" pitchFamily="34" charset="-120"/>
              </a:rPr>
              <a:t>Необходимость создания удобных и надежных инсталляторов программ для удовлетворения потребностей пользователей и облегчения процесса установки.</a:t>
            </a:r>
            <a:endParaRPr lang="en-US" sz="2400">
              <a:latin typeface="DM Sans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2" descr="Изображение выглядит как синий, вод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27AB151-E8A6-164C-946D-3586AA9C2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0" r="1" b="1"/>
          <a:stretch/>
        </p:blipFill>
        <p:spPr>
          <a:xfrm>
            <a:off x="1005840" y="-4572"/>
            <a:ext cx="11914632" cy="82296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4572"/>
            <a:ext cx="14630401" cy="8229600"/>
            <a:chOff x="0" y="-3810"/>
            <a:chExt cx="12192000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5DADCB-7960-48E7-D5B7-83F972C79BF6}"/>
              </a:ext>
            </a:extLst>
          </p:cNvPr>
          <p:cNvSpPr txBox="1"/>
          <p:nvPr/>
        </p:nvSpPr>
        <p:spPr>
          <a:xfrm>
            <a:off x="4340730" y="2060891"/>
            <a:ext cx="738051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Спасибо за внимание!</a:t>
            </a:r>
            <a:endParaRPr lang="ru-RU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3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132</cp:revision>
  <dcterms:created xsi:type="dcterms:W3CDTF">2024-02-28T15:58:10Z</dcterms:created>
  <dcterms:modified xsi:type="dcterms:W3CDTF">2024-03-02T12:17:24Z</dcterms:modified>
</cp:coreProperties>
</file>