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26" r:id="rId4"/>
    <p:sldId id="284" r:id="rId6"/>
    <p:sldId id="308" r:id="rId7"/>
    <p:sldId id="277" r:id="rId8"/>
    <p:sldId id="272" r:id="rId9"/>
    <p:sldId id="273" r:id="rId10"/>
    <p:sldId id="287" r:id="rId11"/>
    <p:sldId id="286" r:id="rId12"/>
    <p:sldId id="288" r:id="rId13"/>
    <p:sldId id="258" r:id="rId14"/>
    <p:sldId id="259" r:id="rId15"/>
    <p:sldId id="278" r:id="rId16"/>
    <p:sldId id="279" r:id="rId17"/>
    <p:sldId id="275" r:id="rId18"/>
    <p:sldId id="264" r:id="rId19"/>
    <p:sldId id="261" r:id="rId20"/>
    <p:sldId id="283" r:id="rId21"/>
    <p:sldId id="269" r:id="rId22"/>
    <p:sldId id="309"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E65"/>
    <a:srgbClr val="4CBDF7"/>
    <a:srgbClr val="FF0000"/>
    <a:srgbClr val="46E490"/>
    <a:srgbClr val="07C71E"/>
    <a:srgbClr val="FF6600"/>
    <a:srgbClr val="23C608"/>
    <a:srgbClr val="F15C5B"/>
    <a:srgbClr val="FAE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82" autoAdjust="0"/>
  </p:normalViewPr>
  <p:slideViewPr>
    <p:cSldViewPr>
      <p:cViewPr varScale="1">
        <p:scale>
          <a:sx n="76" d="100"/>
          <a:sy n="76" d="100"/>
        </p:scale>
        <p:origin x="1056" y="54"/>
      </p:cViewPr>
      <p:guideLst>
        <p:guide orient="horz" pos="1619"/>
        <p:guide pos="29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2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而言之，思维导图就是用来更直观表达发散性思维的图形工具，我们可以通过图文并重的方式，将我们的思维中的各级主题的关系根据隶属或是相关的关系，用层级图来进行表现。也就是说，思维导图是一种辅助思考的工具。</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思维导图就是记录人的思维逻辑顺序主要起到辅导的作用</a:t>
            </a:r>
            <a:endParaRPr lang="en-US" altLang="zh-CN" dirty="0" smtClean="0"/>
          </a:p>
          <a:p>
            <a:r>
              <a:rPr lang="zh-CN" altLang="en-US" dirty="0" smtClean="0"/>
              <a:t>它不是画出来的其实本质就是“想”</a:t>
            </a:r>
            <a:endParaRPr lang="en-US" altLang="zh-CN" dirty="0" smtClean="0"/>
          </a:p>
          <a:p>
            <a:r>
              <a:rPr lang="zh-CN" altLang="en-US" smtClean="0"/>
              <a:t>你不能把思维导图当做全部做一件事情之前要在脑海里勾勒出全部的思路然后思维导图就是记录下它们的最好方式</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脑控制逻辑思维，同时对人体右半身影响比较大，右脑则相反。所以大部分人左脑比较发达，而所谓的左撇子则右脑比较发达。经常锻炼左手可以有效的锻炼右脑。如果左脑发达，适合做工程师，自然科学家。右脑发达则适合做音乐家，作家或者画家之类。</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的书再多也没用，因为内容仅仅是看过了，犹如仅仅是造了一堵墙，唯有产生心灵共鸣和了解作者的逻辑，吸收进自己的价值体系才有效用，好比没有人愿意花钱买一堵墙，但是愿意花钱买一房子。思维导图就是能够帮助我造出有窗有门的工具之一。</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曾今高中老师曾上课说过，考试时复习，如同要有森林的视角，不要仔细关注一颗树的知识。当时我不甚理解，当使用了思维导图之后我才真正明白了这个道理。方法比苦干更重要。这让我想起了一个真实故事，医院去打针，年轻护士为了戴上橡胶手套费了很多时间，这时旁边一位老护士，仅仅对新手套吹了口气，几秒钟就戴手上了。学会了好的方法，真能事半功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作决策</a:t>
            </a:r>
            <a:endParaRPr lang="en-US" altLang="zh-CN" dirty="0" smtClean="0"/>
          </a:p>
          <a:p>
            <a:r>
              <a:rPr lang="zh-CN" altLang="en-US" dirty="0" smtClean="0"/>
              <a:t>思维导图具有发散性。问大家一个问题：公司电梯每每上下班很拥堵，怎么办？</a:t>
            </a:r>
            <a:endParaRPr lang="en-US" altLang="zh-CN" dirty="0" smtClean="0"/>
          </a:p>
          <a:p>
            <a:r>
              <a:rPr lang="zh-CN" altLang="en-US" dirty="0" smtClean="0"/>
              <a:t>线性思维回答很简单，多开几部电梯喽，在用思维导图头脑风暴后，发现其实问题的本质是人们等电梯时心里的焦虑感，而人们在电梯前更多的会照自己的衣冠，所以最后决策加装镜子。如此一来抱怨就少了。当然我们公司用的是每层安装电视机，异曲同工。但是正如书中讲的思维导图本身不能替你做出决定，它只是将选择大餐全部呈现给你，在这里，你可以作出最恰当的决定。</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三思维导图绘制要点</a:t>
            </a:r>
            <a:endParaRPr lang="en-US" altLang="zh-CN" dirty="0" smtClean="0"/>
          </a:p>
          <a:p>
            <a:r>
              <a:rPr lang="zh-CN" altLang="en-US" dirty="0" smtClean="0"/>
              <a:t>图像。既然称为思维导图，再怎么强调其重要性都不为过。中央要用图像，支线要用图像，整个思维导图都要多用图像。因为图像能够帮助我们触发无数联想，加强记忆。这就是为什么孩子甚至成年人喜欢看漫画的原因。看书一小时眼睛会累，而我们每天睁开眼到晚上闭上眼，看到的图像有成千上万个， 眼睛难道罢工了吗？打个比方，你在路上见到一个帅哥</a:t>
            </a:r>
            <a:r>
              <a:rPr lang="en-US" altLang="zh-CN" dirty="0" smtClean="0"/>
              <a:t>/</a:t>
            </a:r>
            <a:r>
              <a:rPr lang="zh-CN" altLang="en-US" dirty="0" smtClean="0"/>
              <a:t>美女，虽然你没有刻意去记，但总能回想起某些细节，比如带眼镜、短发什么什么的。帅哥</a:t>
            </a:r>
            <a:r>
              <a:rPr lang="en-US" altLang="zh-CN" dirty="0" smtClean="0"/>
              <a:t>/</a:t>
            </a:r>
            <a:r>
              <a:rPr lang="zh-CN" altLang="en-US" dirty="0" smtClean="0"/>
              <a:t>美女就相当于你要记的东西。思维导图的那些节点能加深记忆，同时你也能看到其所在的层次，甚至能进行联系</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A126110-2E30-445C-8D95-4578030E65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2A07E2-60BF-4661-A7D2-0F5FB59F6C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126110-2E30-445C-8D95-4578030E655B}"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D2A07E2-60BF-4661-A7D2-0F5FB59F6C8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18.jpe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4.jpeg"/><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media/image8.jpe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2" Type="http://schemas.openxmlformats.org/officeDocument/2006/relationships/slideLayout" Target="../slideLayouts/slideLayout7.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10.GIF"/><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4CBDF7"/>
        </a:solidFill>
        <a:effectLst/>
      </p:bgPr>
    </p:bg>
    <p:spTree>
      <p:nvGrpSpPr>
        <p:cNvPr id="1" name=""/>
        <p:cNvGrpSpPr/>
        <p:nvPr/>
      </p:nvGrpSpPr>
      <p:grpSpPr>
        <a:xfrm>
          <a:off x="0" y="0"/>
          <a:ext cx="0" cy="0"/>
          <a:chOff x="0" y="0"/>
          <a:chExt cx="0" cy="0"/>
        </a:xfrm>
      </p:grpSpPr>
      <p:grpSp>
        <p:nvGrpSpPr>
          <p:cNvPr id="11" name="组合 10"/>
          <p:cNvGrpSpPr/>
          <p:nvPr/>
        </p:nvGrpSpPr>
        <p:grpSpPr>
          <a:xfrm>
            <a:off x="2797844" y="1280768"/>
            <a:ext cx="3502347" cy="133691"/>
            <a:chOff x="2797844" y="1280768"/>
            <a:chExt cx="3502347" cy="133691"/>
          </a:xfrm>
        </p:grpSpPr>
        <p:cxnSp>
          <p:nvCxnSpPr>
            <p:cNvPr id="3" name="直接连接符 2"/>
            <p:cNvCxnSpPr/>
            <p:nvPr/>
          </p:nvCxnSpPr>
          <p:spPr>
            <a:xfrm>
              <a:off x="2914508" y="1347614"/>
              <a:ext cx="33856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797844" y="1280768"/>
              <a:ext cx="133691" cy="13369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905491" y="2648920"/>
            <a:ext cx="3519374" cy="133691"/>
            <a:chOff x="2905491" y="2648920"/>
            <a:chExt cx="3519374" cy="133691"/>
          </a:xfrm>
        </p:grpSpPr>
        <p:cxnSp>
          <p:nvCxnSpPr>
            <p:cNvPr id="6" name="直接连接符 5"/>
            <p:cNvCxnSpPr/>
            <p:nvPr/>
          </p:nvCxnSpPr>
          <p:spPr>
            <a:xfrm>
              <a:off x="2905491" y="2715766"/>
              <a:ext cx="33856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291174" y="2648920"/>
              <a:ext cx="133691" cy="13369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6416" y="36582"/>
            <a:ext cx="23653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2663190" y="1542415"/>
            <a:ext cx="3888740" cy="1106805"/>
          </a:xfrm>
          <a:prstGeom prst="rect">
            <a:avLst/>
          </a:prstGeom>
          <a:noFill/>
        </p:spPr>
        <p:txBody>
          <a:bodyPr wrap="square" rtlCol="0">
            <a:spAutoFit/>
          </a:bodyPr>
          <a:lstStyle/>
          <a:p>
            <a:r>
              <a:rPr lang="zh-CN" altLang="en-US" sz="6600" b="1" dirty="0">
                <a:ln w="10160">
                  <a:solidFill>
                    <a:schemeClr val="accent5"/>
                  </a:solidFill>
                  <a:prstDash val="solid"/>
                </a:ln>
                <a:solidFill>
                  <a:srgbClr val="FFFF00"/>
                </a:solidFill>
                <a:effectLst>
                  <a:outerShdw blurRad="38100" dist="22860" dir="5400000" algn="tl" rotWithShape="0">
                    <a:srgbClr val="000000">
                      <a:alpha val="30000"/>
                    </a:srgbClr>
                  </a:outerShdw>
                </a:effectLst>
                <a:latin typeface="华康少女文字W5(P)" panose="040F0500000000000000" pitchFamily="82" charset="-122"/>
                <a:ea typeface="华康少女文字W5(P)" panose="040F0500000000000000" pitchFamily="82" charset="-122"/>
              </a:rPr>
              <a:t>思</a:t>
            </a:r>
            <a:r>
              <a:rPr lang="zh-CN" altLang="en-US" sz="6600" b="1" dirty="0">
                <a:ln w="10160">
                  <a:solidFill>
                    <a:schemeClr val="accent3">
                      <a:lumMod val="60000"/>
                      <a:lumOff val="40000"/>
                    </a:schemeClr>
                  </a:solidFill>
                  <a:prstDash val="solid"/>
                </a:ln>
                <a:solidFill>
                  <a:schemeClr val="accent6">
                    <a:lumMod val="75000"/>
                  </a:schemeClr>
                </a:solidFill>
                <a:effectLst>
                  <a:outerShdw blurRad="38100" dist="22860" dir="5400000" algn="tl" rotWithShape="0">
                    <a:srgbClr val="000000">
                      <a:alpha val="30000"/>
                    </a:srgbClr>
                  </a:outerShdw>
                </a:effectLst>
                <a:latin typeface="华康少女文字W5(P)" panose="040F0500000000000000" pitchFamily="82" charset="-122"/>
                <a:ea typeface="华康少女文字W5(P)" panose="040F0500000000000000" pitchFamily="82" charset="-122"/>
              </a:rPr>
              <a:t>维</a:t>
            </a:r>
            <a:r>
              <a:rPr lang="zh-CN" altLang="en-US" sz="6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华康少女文字W5(P)" panose="040F0500000000000000" pitchFamily="82" charset="-122"/>
                <a:ea typeface="华康少女文字W5(P)" panose="040F0500000000000000" pitchFamily="82" charset="-122"/>
              </a:rPr>
              <a:t>导</a:t>
            </a:r>
            <a:r>
              <a:rPr lang="zh-CN" altLang="en-US" sz="6600" b="1" dirty="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华康少女文字W5(P)" panose="040F0500000000000000" pitchFamily="82" charset="-122"/>
                <a:ea typeface="华康少女文字W5(P)" panose="040F0500000000000000" pitchFamily="82" charset="-122"/>
              </a:rPr>
              <a:t>图</a:t>
            </a:r>
            <a:endParaRPr lang="zh-CN" altLang="en-US" sz="6600" b="1" dirty="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华康少女文字W5(P)" panose="040F0500000000000000" pitchFamily="82" charset="-122"/>
              <a:ea typeface="华康少女文字W5(P)" panose="040F0500000000000000" pitchFamily="8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p:tgtEl>
                                          <p:spTgt spid="11"/>
                                        </p:tgtEl>
                                        <p:attrNameLst>
                                          <p:attrName>ppt_x</p:attrName>
                                        </p:attrNameLst>
                                      </p:cBhvr>
                                      <p:tavLst>
                                        <p:tav tm="0">
                                          <p:val>
                                            <p:strVal val="#ppt_x+#ppt_w*1.125000"/>
                                          </p:val>
                                        </p:tav>
                                        <p:tav tm="100000">
                                          <p:val>
                                            <p:strVal val="#ppt_x"/>
                                          </p:val>
                                        </p:tav>
                                      </p:tavLst>
                                    </p:anim>
                                    <p:animEffect transition="in" filter="wipe(left)">
                                      <p:cBhvr>
                                        <p:cTn id="8" dur="300"/>
                                        <p:tgtEl>
                                          <p:spTgt spid="11"/>
                                        </p:tgtEl>
                                      </p:cBhvr>
                                    </p:animEffect>
                                  </p:childTnLst>
                                </p:cTn>
                              </p:par>
                              <p:par>
                                <p:cTn id="9" presetID="2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00"/>
                                        <p:tgtEl>
                                          <p:spTgt spid="1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par>
                          <p:cTn id="15" fill="hold">
                            <p:stCondLst>
                              <p:cond delay="500"/>
                            </p:stCondLst>
                            <p:childTnLst>
                              <p:par>
                                <p:cTn id="16" presetID="6" presetClass="emph" presetSubtype="0" fill="hold" nodeType="afterEffect">
                                  <p:stCondLst>
                                    <p:cond delay="0"/>
                                  </p:stCondLst>
                                  <p:childTnLst>
                                    <p:animScale>
                                      <p:cBhvr>
                                        <p:cTn id="17" dur="500" fill="hold"/>
                                        <p:tgtEl>
                                          <p:spTgt spid="1027"/>
                                        </p:tgtEl>
                                      </p:cBhvr>
                                      <p:by x="50000" y="50000"/>
                                    </p:animScale>
                                  </p:childTnLst>
                                </p:cTn>
                              </p:par>
                            </p:childTnLst>
                          </p:cTn>
                        </p:par>
                        <p:par>
                          <p:cTn id="18" fill="hold">
                            <p:stCondLst>
                              <p:cond delay="1000"/>
                            </p:stCondLst>
                            <p:childTnLst>
                              <p:par>
                                <p:cTn id="19" presetID="6" presetClass="emph" presetSubtype="0" fill="hold" nodeType="afterEffect">
                                  <p:stCondLst>
                                    <p:cond delay="0"/>
                                  </p:stCondLst>
                                  <p:childTnLst>
                                    <p:animScale>
                                      <p:cBhvr>
                                        <p:cTn id="20" dur="500" fill="hold"/>
                                        <p:tgtEl>
                                          <p:spTgt spid="10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1230630" y="1187450"/>
            <a:ext cx="6869762" cy="3415030"/>
          </a:xfrm>
          <a:prstGeom prst="rect">
            <a:avLst/>
          </a:prstGeom>
          <a:noFill/>
        </p:spPr>
        <p:txBody>
          <a:bodyPr wrap="square" rtlCol="0">
            <a:spAutoFit/>
          </a:bodyPr>
          <a:lstStyle/>
          <a:p>
            <a:pPr fontAlgn="auto">
              <a:lnSpc>
                <a:spcPct val="200000"/>
              </a:lnSpc>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左转（说明做事、思考以左脑逻辑为主）</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右转（</a:t>
            </a:r>
            <a:r>
              <a:rPr lang="zh-CN" altLang="en-US" dirty="0">
                <a:latin typeface="微软雅黑" panose="020B0503020204020204" pitchFamily="34" charset="-122"/>
                <a:ea typeface="微软雅黑" panose="020B0503020204020204" pitchFamily="34" charset="-122"/>
                <a:sym typeface="+mn-ea"/>
              </a:rPr>
              <a:t>说明做事、思考以右脑逻辑为主）</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先左转，后右转（左右脑协同思维，以逻辑为主，图像为辅）</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先右转，后左转</a:t>
            </a:r>
            <a:r>
              <a:rPr lang="zh-CN" altLang="en-US" dirty="0">
                <a:latin typeface="微软雅黑" panose="020B0503020204020204" pitchFamily="34" charset="-122"/>
                <a:ea typeface="微软雅黑" panose="020B0503020204020204" pitchFamily="34" charset="-122"/>
                <a:sym typeface="+mn-ea"/>
              </a:rPr>
              <a:t>（左右脑协同思维，以图像为主，逻辑为辅）</a:t>
            </a:r>
            <a:endParaRPr lang="zh-CN" altLang="en-US" dirty="0">
              <a:latin typeface="微软雅黑" panose="020B0503020204020204" pitchFamily="34" charset="-122"/>
              <a:ea typeface="微软雅黑" panose="020B0503020204020204" pitchFamily="34" charset="-122"/>
              <a:sym typeface="+mn-ea"/>
            </a:endParaRPr>
          </a:p>
          <a:p>
            <a:pPr fontAlgn="auto">
              <a:lnSpc>
                <a:spcPct val="200000"/>
              </a:lnSpc>
            </a:pP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左右来回转，每次转动不满</a:t>
            </a:r>
            <a:r>
              <a:rPr lang="en-US" altLang="zh-CN" dirty="0">
                <a:latin typeface="微软雅黑" panose="020B0503020204020204" pitchFamily="34" charset="-122"/>
                <a:ea typeface="微软雅黑" panose="020B0503020204020204" pitchFamily="34" charset="-122"/>
              </a:rPr>
              <a:t>360</a:t>
            </a:r>
            <a:r>
              <a:rPr lang="zh-CN" altLang="en-US" dirty="0">
                <a:latin typeface="微软雅黑" panose="020B0503020204020204" pitchFamily="34" charset="-122"/>
                <a:ea typeface="微软雅黑" panose="020B0503020204020204" pitchFamily="34" charset="-122"/>
              </a:rPr>
              <a:t>度（左右脑协同的比较紧密）</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不转，只是轻微颤动（</a:t>
            </a:r>
            <a:r>
              <a:rPr lang="zh-CN" altLang="en-US" dirty="0">
                <a:latin typeface="微软雅黑" panose="020B0503020204020204" pitchFamily="34" charset="-122"/>
                <a:ea typeface="微软雅黑" panose="020B0503020204020204" pitchFamily="34" charset="-122"/>
                <a:sym typeface="+mn-ea"/>
              </a:rPr>
              <a:t>左右脑协同的比较紧密非常完美）</a:t>
            </a:r>
            <a:endParaRPr lang="en-US" altLang="zh-CN"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475656" y="445453"/>
            <a:ext cx="4224020" cy="521970"/>
          </a:xfrm>
          <a:prstGeom prst="rect">
            <a:avLst/>
          </a:prstGeom>
          <a:noFill/>
        </p:spPr>
        <p:txBody>
          <a:bodyPr wrap="square" rtlCol="0">
            <a:spAutoFit/>
          </a:bodyPr>
          <a:lstStyle/>
          <a:p>
            <a:r>
              <a:rPr lang="zh-CN" altLang="en-US" sz="2800" dirty="0">
                <a:latin typeface="华康海报体W12(P)" panose="040B0C00000000000000" pitchFamily="82" charset="-122"/>
                <a:ea typeface="华康海报体W12(P)" panose="040B0C00000000000000" pitchFamily="82" charset="-122"/>
              </a:rPr>
              <a:t>各种转动所带来的意义</a:t>
            </a:r>
            <a:endParaRPr lang="zh-CN" altLang="en-US" sz="2800" dirty="0">
              <a:latin typeface="华康海报体W12(P)" panose="040B0C00000000000000" pitchFamily="82" charset="-122"/>
              <a:ea typeface="华康海报体W12(P)" panose="040B0C00000000000000" pitchFamily="82" charset="-122"/>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4726" y="300038"/>
            <a:ext cx="812800" cy="812800"/>
          </a:xfrm>
          <a:prstGeom prst="rect">
            <a:avLst/>
          </a:prstGeom>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4CBDF7"/>
        </a:solidFill>
        <a:effectLst/>
      </p:bgPr>
    </p:bg>
    <p:spTree>
      <p:nvGrpSpPr>
        <p:cNvPr id="1" name=""/>
        <p:cNvGrpSpPr/>
        <p:nvPr/>
      </p:nvGrpSpPr>
      <p:grpSpPr>
        <a:xfrm>
          <a:off x="0" y="0"/>
          <a:ext cx="0" cy="0"/>
          <a:chOff x="0" y="0"/>
          <a:chExt cx="0" cy="0"/>
        </a:xfrm>
      </p:grpSpPr>
      <p:grpSp>
        <p:nvGrpSpPr>
          <p:cNvPr id="38" name="组合 37"/>
          <p:cNvGrpSpPr/>
          <p:nvPr/>
        </p:nvGrpSpPr>
        <p:grpSpPr>
          <a:xfrm>
            <a:off x="0" y="0"/>
            <a:ext cx="9144000" cy="1194025"/>
            <a:chOff x="0" y="0"/>
            <a:chExt cx="9144000" cy="1194025"/>
          </a:xfrm>
        </p:grpSpPr>
        <p:sp>
          <p:nvSpPr>
            <p:cNvPr id="3" name="矩形 2"/>
            <p:cNvSpPr/>
            <p:nvPr/>
          </p:nvSpPr>
          <p:spPr>
            <a:xfrm>
              <a:off x="0" y="0"/>
              <a:ext cx="9144000" cy="843915"/>
            </a:xfrm>
            <a:prstGeom prst="rect">
              <a:avLst/>
            </a:prstGeom>
            <a:solidFill>
              <a:srgbClr val="FAE868"/>
            </a:solidFill>
            <a:ln>
              <a:solidFill>
                <a:srgbClr val="FAE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968019">
              <a:off x="7164288" y="821570"/>
              <a:ext cx="432048" cy="372455"/>
            </a:xfrm>
            <a:prstGeom prst="triangle">
              <a:avLst/>
            </a:prstGeom>
            <a:solidFill>
              <a:srgbClr val="FAE868"/>
            </a:solidFill>
            <a:ln>
              <a:solidFill>
                <a:srgbClr val="FAE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686733" y="2895837"/>
            <a:ext cx="845707" cy="1379892"/>
            <a:chOff x="7587328" y="2738284"/>
            <a:chExt cx="845707" cy="1379892"/>
          </a:xfrm>
        </p:grpSpPr>
        <p:cxnSp>
          <p:nvCxnSpPr>
            <p:cNvPr id="25" name="直接连接符 24"/>
            <p:cNvCxnSpPr/>
            <p:nvPr/>
          </p:nvCxnSpPr>
          <p:spPr>
            <a:xfrm>
              <a:off x="7587328" y="2738284"/>
              <a:ext cx="845707" cy="599629"/>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740351" y="3300163"/>
              <a:ext cx="692684" cy="818013"/>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146" name="文本框 6145"/>
          <p:cNvSpPr txBox="1"/>
          <p:nvPr/>
        </p:nvSpPr>
        <p:spPr>
          <a:xfrm>
            <a:off x="1420813" y="2208848"/>
            <a:ext cx="5237162" cy="457200"/>
          </a:xfrm>
          <a:prstGeom prst="rect">
            <a:avLst/>
          </a:prstGeom>
          <a:noFill/>
          <a:ln w="9525">
            <a:noFill/>
          </a:ln>
        </p:spPr>
        <p:txBody>
          <a:bodyPr wrap="none">
            <a:spAutoFit/>
          </a:bodyPr>
          <a:lstStyle/>
          <a:p>
            <a:r>
              <a:rPr lang="zh-CN" altLang="en-US" sz="2400" b="1" dirty="0">
                <a:solidFill>
                  <a:srgbClr val="003366"/>
                </a:solidFill>
                <a:latin typeface="Calibri" panose="020F0502020204030204" charset="0"/>
                <a:ea typeface="宋体" panose="02010600030101010101" pitchFamily="2" charset="-122"/>
              </a:rPr>
              <a:t>菠萝    鸡尾酒    带尖的    热带的    桔子</a:t>
            </a:r>
            <a:endParaRPr lang="zh-CN" altLang="en-US" sz="2400" b="1" dirty="0">
              <a:solidFill>
                <a:srgbClr val="003366"/>
              </a:solidFill>
              <a:latin typeface="Calibri" panose="020F0502020204030204" charset="0"/>
              <a:ea typeface="宋体" panose="02010600030101010101" pitchFamily="2" charset="-122"/>
            </a:endParaRPr>
          </a:p>
        </p:txBody>
      </p:sp>
      <p:sp>
        <p:nvSpPr>
          <p:cNvPr id="6147" name="文本框 6146"/>
          <p:cNvSpPr txBox="1"/>
          <p:nvPr/>
        </p:nvSpPr>
        <p:spPr>
          <a:xfrm>
            <a:off x="1420813" y="3001010"/>
            <a:ext cx="4932362" cy="457200"/>
          </a:xfrm>
          <a:prstGeom prst="rect">
            <a:avLst/>
          </a:prstGeom>
          <a:noFill/>
          <a:ln w="9525">
            <a:noFill/>
          </a:ln>
        </p:spPr>
        <p:txBody>
          <a:bodyPr wrap="none">
            <a:spAutoFit/>
          </a:bodyPr>
          <a:lstStyle/>
          <a:p>
            <a:r>
              <a:rPr lang="zh-CN" altLang="en-US" sz="2400" b="1" dirty="0">
                <a:solidFill>
                  <a:srgbClr val="003366"/>
                </a:solidFill>
                <a:latin typeface="Calibri" panose="020F0502020204030204" charset="0"/>
                <a:ea typeface="宋体" panose="02010600030101010101" pitchFamily="2" charset="-122"/>
              </a:rPr>
              <a:t>维生素    柑橘类    果汁    苹果    医生</a:t>
            </a:r>
            <a:endParaRPr lang="zh-CN" altLang="en-US" sz="2400" b="1" dirty="0">
              <a:solidFill>
                <a:srgbClr val="003366"/>
              </a:solidFill>
              <a:latin typeface="Calibri" panose="020F0502020204030204" charset="0"/>
              <a:ea typeface="宋体" panose="02010600030101010101" pitchFamily="2" charset="-122"/>
            </a:endParaRPr>
          </a:p>
        </p:txBody>
      </p:sp>
      <p:sp>
        <p:nvSpPr>
          <p:cNvPr id="6148" name="文本框 6147"/>
          <p:cNvSpPr txBox="1"/>
          <p:nvPr/>
        </p:nvSpPr>
        <p:spPr>
          <a:xfrm>
            <a:off x="1420813" y="3793173"/>
            <a:ext cx="4322762" cy="457200"/>
          </a:xfrm>
          <a:prstGeom prst="rect">
            <a:avLst/>
          </a:prstGeom>
          <a:noFill/>
          <a:ln w="9525">
            <a:noFill/>
          </a:ln>
        </p:spPr>
        <p:txBody>
          <a:bodyPr wrap="none">
            <a:spAutoFit/>
          </a:bodyPr>
          <a:lstStyle/>
          <a:p>
            <a:r>
              <a:rPr lang="zh-CN" altLang="en-US" sz="2400" b="1" dirty="0">
                <a:solidFill>
                  <a:srgbClr val="003366"/>
                </a:solidFill>
                <a:latin typeface="Calibri" panose="020F0502020204030204" charset="0"/>
                <a:ea typeface="宋体" panose="02010600030101010101" pitchFamily="2" charset="-122"/>
              </a:rPr>
              <a:t>走开    夏娃    馅饼    香蕉    黄色</a:t>
            </a:r>
            <a:endParaRPr lang="zh-CN" altLang="en-US" sz="2400" b="1" dirty="0">
              <a:solidFill>
                <a:srgbClr val="003366"/>
              </a:solidFill>
              <a:latin typeface="Calibri" panose="020F0502020204030204" charset="0"/>
              <a:ea typeface="宋体" panose="02010600030101010101" pitchFamily="2" charset="-122"/>
            </a:endParaRPr>
          </a:p>
        </p:txBody>
      </p:sp>
      <p:sp>
        <p:nvSpPr>
          <p:cNvPr id="6149" name="文本框 6148"/>
          <p:cNvSpPr txBox="1"/>
          <p:nvPr/>
        </p:nvSpPr>
        <p:spPr>
          <a:xfrm>
            <a:off x="1420813" y="4537710"/>
            <a:ext cx="5815012" cy="457200"/>
          </a:xfrm>
          <a:prstGeom prst="rect">
            <a:avLst/>
          </a:prstGeom>
          <a:noFill/>
          <a:ln w="9525">
            <a:noFill/>
          </a:ln>
        </p:spPr>
        <p:txBody>
          <a:bodyPr wrap="none">
            <a:spAutoFit/>
          </a:bodyPr>
          <a:lstStyle/>
          <a:p>
            <a:r>
              <a:rPr lang="zh-CN" altLang="en-US" sz="2400" b="1" dirty="0">
                <a:solidFill>
                  <a:srgbClr val="003366"/>
                </a:solidFill>
                <a:latin typeface="Calibri" panose="020F0502020204030204" charset="0"/>
                <a:ea typeface="宋体" panose="02010600030101010101" pitchFamily="2" charset="-122"/>
              </a:rPr>
              <a:t>加勒比海    钾    樱桃    开花    果核    樱桃园</a:t>
            </a:r>
            <a:endParaRPr lang="zh-CN" altLang="en-US" sz="2400" b="1" dirty="0">
              <a:solidFill>
                <a:srgbClr val="003366"/>
              </a:solidFill>
              <a:latin typeface="Calibri" panose="020F0502020204030204" charset="0"/>
              <a:ea typeface="宋体" panose="02010600030101010101" pitchFamily="2" charset="-122"/>
            </a:endParaRPr>
          </a:p>
        </p:txBody>
      </p:sp>
      <p:sp>
        <p:nvSpPr>
          <p:cNvPr id="2" name="文本框 1"/>
          <p:cNvSpPr txBox="1"/>
          <p:nvPr/>
        </p:nvSpPr>
        <p:spPr>
          <a:xfrm>
            <a:off x="812165" y="1219200"/>
            <a:ext cx="7519670" cy="829945"/>
          </a:xfrm>
          <a:prstGeom prst="rect">
            <a:avLst/>
          </a:prstGeom>
          <a:noFill/>
        </p:spPr>
        <p:txBody>
          <a:bodyPr wrap="square" rtlCol="0">
            <a:spAutoFit/>
          </a:bodyPr>
          <a:lstStyle/>
          <a:p>
            <a:r>
              <a:rPr lang="zh-CN" altLang="en-US" sz="2400" b="1">
                <a:solidFill>
                  <a:schemeClr val="bg1"/>
                </a:solidFill>
              </a:rPr>
              <a:t>以下词组一分之内你能记住几个？一天后还记得吗？一个月后呢？</a:t>
            </a:r>
            <a:endParaRPr lang="zh-CN" altLang="en-US" sz="2400" b="1">
              <a:solidFill>
                <a:schemeClr val="bg1"/>
              </a:solidFill>
            </a:endParaRPr>
          </a:p>
        </p:txBody>
      </p:sp>
      <p:pic>
        <p:nvPicPr>
          <p:cNvPr id="8" name="图片 7"/>
          <p:cNvPicPr>
            <a:picLocks noChangeAspect="1"/>
          </p:cNvPicPr>
          <p:nvPr/>
        </p:nvPicPr>
        <p:blipFill>
          <a:blip r:embed="rId1"/>
          <a:stretch>
            <a:fillRect/>
          </a:stretch>
        </p:blipFill>
        <p:spPr>
          <a:xfrm>
            <a:off x="8014970" y="-16510"/>
            <a:ext cx="1133475" cy="860425"/>
          </a:xfrm>
          <a:prstGeom prst="rect">
            <a:avLst/>
          </a:prstGeom>
        </p:spPr>
      </p:pic>
      <p:sp>
        <p:nvSpPr>
          <p:cNvPr id="9" name="文本框 8"/>
          <p:cNvSpPr txBox="1"/>
          <p:nvPr/>
        </p:nvSpPr>
        <p:spPr>
          <a:xfrm>
            <a:off x="102235" y="198755"/>
            <a:ext cx="5415915" cy="645160"/>
          </a:xfrm>
          <a:prstGeom prst="rect">
            <a:avLst/>
          </a:prstGeom>
          <a:noFill/>
        </p:spPr>
        <p:txBody>
          <a:bodyPr wrap="square" rtlCol="0">
            <a:spAutoFit/>
          </a:bodyPr>
          <a:lstStyle/>
          <a:p>
            <a:r>
              <a:rPr lang="zh-CN" altLang="en-US" sz="3600">
                <a:latin typeface="方正少儿简体" panose="03000509000000000000" pitchFamily="65" charset="-122"/>
                <a:ea typeface="方正少儿简体" panose="03000509000000000000" pitchFamily="65" charset="-122"/>
              </a:rPr>
              <a:t>五、思维导图的优势</a:t>
            </a:r>
            <a:r>
              <a:rPr lang="en-US" altLang="zh-CN" sz="3600">
                <a:latin typeface="方正少儿简体" panose="03000509000000000000" pitchFamily="65" charset="-122"/>
                <a:ea typeface="方正少儿简体" panose="03000509000000000000" pitchFamily="65" charset="-122"/>
              </a:rPr>
              <a:t>?</a:t>
            </a:r>
            <a:endParaRPr lang="en-US" altLang="zh-CN" sz="3600">
              <a:latin typeface="方正少儿简体" panose="03000509000000000000" pitchFamily="65" charset="-122"/>
              <a:ea typeface="方正少儿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AE868"/>
        </a:solidFill>
        <a:effectLst/>
      </p:bgPr>
    </p:bg>
    <p:spTree>
      <p:nvGrpSpPr>
        <p:cNvPr id="1" name=""/>
        <p:cNvGrpSpPr/>
        <p:nvPr/>
      </p:nvGrpSpPr>
      <p:grpSpPr>
        <a:xfrm>
          <a:off x="0" y="0"/>
          <a:ext cx="0" cy="0"/>
          <a:chOff x="0" y="0"/>
          <a:chExt cx="0" cy="0"/>
        </a:xfrm>
      </p:grpSpPr>
      <p:pic>
        <p:nvPicPr>
          <p:cNvPr id="3" name="图片 2" descr="记忆"/>
          <p:cNvPicPr>
            <a:picLocks noChangeAspect="1"/>
          </p:cNvPicPr>
          <p:nvPr/>
        </p:nvPicPr>
        <p:blipFill>
          <a:blip r:embed="rId1"/>
          <a:stretch>
            <a:fillRect/>
          </a:stretch>
        </p:blipFill>
        <p:spPr>
          <a:xfrm>
            <a:off x="-132715" y="635"/>
            <a:ext cx="9389110" cy="6127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nvSpPr>
        <p:spPr>
          <a:xfrm>
            <a:off x="93345" y="688340"/>
            <a:ext cx="3218180" cy="619125"/>
          </a:xfrm>
          <a:prstGeom prst="rect">
            <a:avLst/>
          </a:prstGeom>
          <a:solidFill>
            <a:schemeClr val="tx2">
              <a:lumMod val="20000"/>
              <a:lumOff val="80000"/>
              <a:alpha val="50000"/>
            </a:schemeClr>
          </a:solidFill>
          <a:ln>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zh-CN" altLang="en-US" sz="2800" b="1">
                <a:solidFill>
                  <a:schemeClr val="tx1"/>
                </a:solidFill>
                <a:latin typeface="方正少儿简体" panose="03000509000000000000" pitchFamily="65" charset="-122"/>
                <a:ea typeface="方正少儿简体" panose="03000509000000000000" pitchFamily="65" charset="-122"/>
              </a:rPr>
              <a:t>线性笔记及其问题？</a:t>
            </a:r>
            <a:endParaRPr lang="zh-CN" altLang="en-US" sz="2800" b="1">
              <a:solidFill>
                <a:schemeClr val="tx1"/>
              </a:solidFill>
              <a:latin typeface="方正少儿简体" panose="03000509000000000000" pitchFamily="65" charset="-122"/>
              <a:ea typeface="方正少儿简体" panose="03000509000000000000" pitchFamily="65" charset="-122"/>
            </a:endParaRPr>
          </a:p>
        </p:txBody>
      </p:sp>
      <p:graphicFrame>
        <p:nvGraphicFramePr>
          <p:cNvPr id="17411" name="表格 17410"/>
          <p:cNvGraphicFramePr/>
          <p:nvPr/>
        </p:nvGraphicFramePr>
        <p:xfrm>
          <a:off x="611188" y="1563688"/>
          <a:ext cx="2520950" cy="3114675"/>
        </p:xfrm>
        <a:graphic>
          <a:graphicData uri="http://schemas.openxmlformats.org/drawingml/2006/table">
            <a:tbl>
              <a:tblPr/>
              <a:tblGrid>
                <a:gridCol w="909638"/>
                <a:gridCol w="847725"/>
                <a:gridCol w="763587"/>
              </a:tblGrid>
              <a:tr h="427038">
                <a:tc>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r>
                        <a:rPr lang="zh-CN" altLang="en-US" sz="2200">
                          <a:solidFill>
                            <a:srgbClr val="003366"/>
                          </a:solidFill>
                        </a:rPr>
                        <a:t>风格</a:t>
                      </a:r>
                      <a:endParaRPr lang="zh-CN" altLang="en-US" sz="2200">
                        <a:solidFill>
                          <a:srgbClr val="003366"/>
                        </a:solidFill>
                      </a:endParaRPr>
                    </a:p>
                  </a:txBody>
                  <a:tcPr>
                    <a:lnL w="57150"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T w="57150" cap="flat" cmpd="sng">
                      <a:solidFill>
                        <a:srgbClr val="1479DE"/>
                      </a:solidFill>
                      <a:prstDash val="solid"/>
                      <a:headEnd type="none" w="med" len="med"/>
                      <a:tailEnd type="none" w="med" len="med"/>
                    </a:lnT>
                    <a:lnB w="28575" cap="flat" cmpd="sng">
                      <a:solidFill>
                        <a:srgbClr val="1479DE"/>
                      </a:solidFill>
                      <a:prstDash val="solid"/>
                      <a:headEnd type="none" w="med" len="med"/>
                      <a:tailEnd type="none" w="med" len="med"/>
                    </a:lnB>
                    <a:lnTlToBr>
                      <a:noFill/>
                    </a:lnTlToBr>
                    <a:lnBlToTr>
                      <a:noFill/>
                    </a:lnBlToTr>
                    <a:solidFill>
                      <a:srgbClr val="B9D9F9">
                        <a:alpha val="50000"/>
                      </a:srgbClr>
                    </a:solidFill>
                  </a:tcPr>
                </a:tc>
                <a:tc>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r>
                        <a:rPr lang="zh-CN" altLang="en-US" sz="2200">
                          <a:solidFill>
                            <a:srgbClr val="003366"/>
                          </a:solidFill>
                        </a:rPr>
                        <a:t>目标</a:t>
                      </a:r>
                      <a:endParaRPr lang="zh-CN" altLang="en-US" sz="2200">
                        <a:solidFill>
                          <a:srgbClr val="003366"/>
                        </a:solidFill>
                      </a:endParaRPr>
                    </a:p>
                  </a:txBody>
                  <a:tcPr>
                    <a:lnL w="28575"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T w="57150" cap="flat" cmpd="sng">
                      <a:solidFill>
                        <a:srgbClr val="1479DE"/>
                      </a:solidFill>
                      <a:prstDash val="solid"/>
                      <a:headEnd type="none" w="med" len="med"/>
                      <a:tailEnd type="none" w="med" len="med"/>
                    </a:lnT>
                    <a:lnB w="28575" cap="flat" cmpd="sng">
                      <a:solidFill>
                        <a:srgbClr val="1479DE"/>
                      </a:solidFill>
                      <a:prstDash val="solid"/>
                      <a:headEnd type="none" w="med" len="med"/>
                      <a:tailEnd type="none" w="med" len="med"/>
                    </a:lnB>
                    <a:lnTlToBr>
                      <a:noFill/>
                    </a:lnTlToBr>
                    <a:lnBlToTr>
                      <a:noFill/>
                    </a:lnBlToTr>
                    <a:solidFill>
                      <a:srgbClr val="B9D9F9">
                        <a:alpha val="50000"/>
                      </a:srgbClr>
                    </a:solidFill>
                  </a:tcPr>
                </a:tc>
                <a:tc>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r>
                        <a:rPr lang="zh-CN" altLang="en-US" sz="2200">
                          <a:solidFill>
                            <a:srgbClr val="003366"/>
                          </a:solidFill>
                        </a:rPr>
                        <a:t>工具</a:t>
                      </a:r>
                      <a:endParaRPr lang="zh-CN" altLang="en-US" sz="2200">
                        <a:solidFill>
                          <a:srgbClr val="003366"/>
                        </a:solidFill>
                      </a:endParaRPr>
                    </a:p>
                  </a:txBody>
                  <a:tcPr>
                    <a:lnL w="28575" cap="flat" cmpd="sng">
                      <a:solidFill>
                        <a:srgbClr val="1479DE"/>
                      </a:solidFill>
                      <a:prstDash val="solid"/>
                      <a:headEnd type="none" w="med" len="med"/>
                      <a:tailEnd type="none" w="med" len="med"/>
                    </a:lnL>
                    <a:lnR w="57150" cap="flat" cmpd="sng">
                      <a:solidFill>
                        <a:srgbClr val="1479DE"/>
                      </a:solidFill>
                      <a:prstDash val="solid"/>
                      <a:headEnd type="none" w="med" len="med"/>
                      <a:tailEnd type="none" w="med" len="med"/>
                    </a:lnR>
                    <a:lnT w="57150" cap="flat" cmpd="sng">
                      <a:solidFill>
                        <a:srgbClr val="1479DE"/>
                      </a:solidFill>
                      <a:prstDash val="solid"/>
                      <a:headEnd type="none" w="med" len="med"/>
                      <a:tailEnd type="none" w="med" len="med"/>
                    </a:lnT>
                    <a:lnB w="28575" cap="flat" cmpd="sng">
                      <a:solidFill>
                        <a:srgbClr val="1479DE"/>
                      </a:solidFill>
                      <a:prstDash val="solid"/>
                      <a:headEnd type="none" w="med" len="med"/>
                      <a:tailEnd type="none" w="med" len="med"/>
                    </a:lnB>
                    <a:lnTlToBr>
                      <a:noFill/>
                    </a:lnTlToBr>
                    <a:lnBlToTr>
                      <a:noFill/>
                    </a:lnBlToTr>
                    <a:solidFill>
                      <a:srgbClr val="B9D9F9">
                        <a:alpha val="50000"/>
                      </a:srgbClr>
                    </a:solidFill>
                  </a:tcPr>
                </a:tc>
              </a:tr>
              <a:tr h="814387">
                <a:tc>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endParaRPr lang="zh-CN" altLang="en-US" sz="2200" dirty="0">
                        <a:solidFill>
                          <a:srgbClr val="0066CC"/>
                        </a:solidFill>
                      </a:endParaRPr>
                    </a:p>
                  </a:txBody>
                  <a:tcPr marL="90000" marR="90000" marT="46800" marB="46800" anchor="ctr" anchorCtr="1">
                    <a:lnL w="57150"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T w="28575" cap="flat" cmpd="sng">
                      <a:solidFill>
                        <a:srgbClr val="1479DE"/>
                      </a:solidFill>
                      <a:prstDash val="solid"/>
                      <a:headEnd type="none" w="med" len="med"/>
                      <a:tailEnd type="none" w="med" len="med"/>
                    </a:lnT>
                    <a:lnB w="28575" cap="flat" cmpd="sng">
                      <a:solidFill>
                        <a:srgbClr val="1479DE"/>
                      </a:solidFill>
                      <a:prstDash val="solid"/>
                      <a:headEnd type="none" w="med" len="med"/>
                      <a:tailEnd type="none" w="med" len="med"/>
                    </a:lnB>
                    <a:lnTlToBr>
                      <a:noFill/>
                    </a:lnTlToBr>
                    <a:lnBlToTr>
                      <a:noFill/>
                    </a:lnBlToTr>
                    <a:solidFill>
                      <a:srgbClr val="B9D9F9">
                        <a:alpha val="50000"/>
                      </a:srgbClr>
                    </a:solidFill>
                  </a:tcPr>
                </a:tc>
                <a:tc rowSpan="3">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r>
                        <a:rPr lang="zh-CN" altLang="en-US" sz="1600" b="1"/>
                        <a:t>记忆</a:t>
                      </a:r>
                      <a:endParaRPr lang="zh-CN" altLang="en-US" sz="1600" b="1"/>
                    </a:p>
                    <a:p>
                      <a:pPr marL="0" lvl="0" indent="0" algn="ctr">
                        <a:buNone/>
                      </a:pPr>
                      <a:r>
                        <a:rPr lang="zh-CN" altLang="en-US" sz="1600" b="1"/>
                        <a:t>交流和表达</a:t>
                      </a:r>
                      <a:endParaRPr lang="zh-CN" altLang="en-US" sz="1600" b="1"/>
                    </a:p>
                    <a:p>
                      <a:pPr marL="0" lvl="0" indent="0" algn="ctr">
                        <a:buNone/>
                      </a:pPr>
                      <a:r>
                        <a:rPr lang="zh-CN" altLang="en-US" sz="1600" b="1"/>
                        <a:t>创新和改革</a:t>
                      </a:r>
                      <a:endParaRPr lang="zh-CN" altLang="en-US" sz="1600" b="1"/>
                    </a:p>
                    <a:p>
                      <a:pPr marL="0" lvl="0" indent="0" algn="ctr">
                        <a:buNone/>
                      </a:pPr>
                      <a:r>
                        <a:rPr lang="zh-CN" altLang="en-US" sz="1600" b="1"/>
                        <a:t>计划</a:t>
                      </a:r>
                      <a:endParaRPr lang="zh-CN" altLang="en-US" sz="1600" b="1"/>
                    </a:p>
                    <a:p>
                      <a:pPr marL="0" lvl="0" indent="0" algn="ctr">
                        <a:buNone/>
                      </a:pPr>
                      <a:r>
                        <a:rPr lang="zh-CN" altLang="en-US" sz="1600" b="1"/>
                        <a:t>分析</a:t>
                      </a:r>
                      <a:endParaRPr lang="zh-CN" altLang="en-US" sz="1600" b="1"/>
                    </a:p>
                    <a:p>
                      <a:pPr marL="0" lvl="0" indent="0" algn="ctr">
                        <a:buNone/>
                      </a:pPr>
                      <a:r>
                        <a:rPr lang="zh-CN" altLang="en-US" sz="1600" b="1"/>
                        <a:t>决策</a:t>
                      </a:r>
                      <a:endParaRPr lang="zh-CN" altLang="en-US" sz="1600" b="1"/>
                    </a:p>
                    <a:p>
                      <a:pPr marL="0" lvl="0" indent="0" algn="ctr">
                        <a:buNone/>
                      </a:pPr>
                      <a:r>
                        <a:rPr lang="en-US" altLang="zh-CN" sz="1600">
                          <a:latin typeface="Calibri" panose="020F0502020204030204" charset="0"/>
                        </a:rPr>
                        <a:t>……</a:t>
                      </a:r>
                      <a:endParaRPr lang="en-US" altLang="zh-CN" sz="1600"/>
                    </a:p>
                  </a:txBody>
                  <a:tcPr marL="90000" marR="90000" marT="46800" marB="46800" anchor="ctr" anchorCtr="1">
                    <a:lnL w="28575"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T w="28575" cap="flat" cmpd="sng">
                      <a:solidFill>
                        <a:srgbClr val="1479DE"/>
                      </a:solidFill>
                      <a:prstDash val="solid"/>
                      <a:headEnd type="none" w="med" len="med"/>
                      <a:tailEnd type="none" w="med" len="med"/>
                    </a:lnT>
                    <a:lnB w="57150" cap="flat" cmpd="sng">
                      <a:solidFill>
                        <a:srgbClr val="1479DE"/>
                      </a:solidFill>
                      <a:prstDash val="solid"/>
                      <a:headEnd type="none" w="med" len="med"/>
                      <a:tailEnd type="none" w="med" len="med"/>
                    </a:lnB>
                    <a:lnTlToBr>
                      <a:noFill/>
                    </a:lnTlToBr>
                    <a:lnBlToTr>
                      <a:noFill/>
                    </a:lnBlToTr>
                    <a:solidFill>
                      <a:srgbClr val="B9D9F9">
                        <a:alpha val="50000"/>
                      </a:srgbClr>
                    </a:solidFill>
                  </a:tcPr>
                </a:tc>
                <a:tc rowSpan="3">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r>
                        <a:rPr lang="zh-CN" altLang="en-US" sz="1600" b="1"/>
                        <a:t>词汇</a:t>
                      </a:r>
                      <a:endParaRPr lang="zh-CN" altLang="en-US" sz="1600" b="1"/>
                    </a:p>
                    <a:p>
                      <a:pPr marL="0" lvl="0" indent="0" algn="ctr">
                        <a:buNone/>
                      </a:pPr>
                      <a:r>
                        <a:rPr lang="zh-CN" altLang="en-US" sz="1600" b="1"/>
                        <a:t>数字</a:t>
                      </a:r>
                      <a:endParaRPr lang="zh-CN" altLang="en-US" sz="1600" b="1"/>
                    </a:p>
                    <a:p>
                      <a:pPr marL="0" lvl="0" indent="0" algn="ctr">
                        <a:buNone/>
                      </a:pPr>
                      <a:r>
                        <a:rPr lang="zh-CN" altLang="en-US" sz="1600" b="1"/>
                        <a:t>顺序</a:t>
                      </a:r>
                      <a:endParaRPr lang="zh-CN" altLang="en-US" sz="1600" b="1"/>
                    </a:p>
                    <a:p>
                      <a:pPr marL="0" lvl="0" indent="0" algn="ctr">
                        <a:buNone/>
                      </a:pPr>
                      <a:r>
                        <a:rPr lang="zh-CN" altLang="en-US" sz="1600" b="1"/>
                        <a:t>线条</a:t>
                      </a:r>
                      <a:endParaRPr lang="zh-CN" altLang="en-US" sz="1600" b="1"/>
                    </a:p>
                    <a:p>
                      <a:pPr marL="0" lvl="0" indent="0" algn="ctr">
                        <a:buNone/>
                      </a:pPr>
                      <a:r>
                        <a:rPr lang="zh-CN" altLang="en-US" sz="1600" b="1"/>
                        <a:t>列表</a:t>
                      </a:r>
                      <a:endParaRPr lang="zh-CN" altLang="en-US" sz="1600" b="1"/>
                    </a:p>
                    <a:p>
                      <a:pPr marL="0" lvl="0" indent="0" algn="ctr">
                        <a:buNone/>
                      </a:pPr>
                      <a:r>
                        <a:rPr lang="zh-CN" altLang="en-US" sz="1600" b="1"/>
                        <a:t>逻辑</a:t>
                      </a:r>
                      <a:endParaRPr lang="zh-CN" altLang="en-US" sz="1600" b="1"/>
                    </a:p>
                    <a:p>
                      <a:pPr marL="0" lvl="0" indent="0" algn="ctr">
                        <a:buNone/>
                      </a:pPr>
                      <a:r>
                        <a:rPr lang="zh-CN" altLang="en-US" sz="1600" b="1"/>
                        <a:t>分析</a:t>
                      </a:r>
                      <a:endParaRPr lang="zh-CN" altLang="en-US" sz="1600" b="1"/>
                    </a:p>
                    <a:p>
                      <a:pPr marL="0" lvl="0" indent="0" algn="ctr">
                        <a:buNone/>
                      </a:pPr>
                      <a:r>
                        <a:rPr lang="zh-CN" altLang="en-US" sz="1600" b="1"/>
                        <a:t>一种颜色</a:t>
                      </a:r>
                      <a:endParaRPr lang="zh-CN" altLang="en-US" sz="1600" b="1"/>
                    </a:p>
                  </a:txBody>
                  <a:tcPr marL="90000" marR="90000" marT="46800" marB="46800" anchor="ctr" anchorCtr="1">
                    <a:lnL w="28575" cap="flat" cmpd="sng">
                      <a:solidFill>
                        <a:srgbClr val="1479DE"/>
                      </a:solidFill>
                      <a:prstDash val="solid"/>
                      <a:headEnd type="none" w="med" len="med"/>
                      <a:tailEnd type="none" w="med" len="med"/>
                    </a:lnL>
                    <a:lnR w="57150" cap="flat" cmpd="sng">
                      <a:solidFill>
                        <a:srgbClr val="1479DE"/>
                      </a:solidFill>
                      <a:prstDash val="solid"/>
                      <a:headEnd type="none" w="med" len="med"/>
                      <a:tailEnd type="none" w="med" len="med"/>
                    </a:lnR>
                    <a:lnT w="28575" cap="flat" cmpd="sng">
                      <a:solidFill>
                        <a:srgbClr val="1479DE"/>
                      </a:solidFill>
                      <a:prstDash val="solid"/>
                      <a:headEnd type="none" w="med" len="med"/>
                      <a:tailEnd type="none" w="med" len="med"/>
                    </a:lnT>
                    <a:lnB w="57150" cap="flat" cmpd="sng">
                      <a:solidFill>
                        <a:srgbClr val="1479DE"/>
                      </a:solidFill>
                      <a:prstDash val="solid"/>
                      <a:headEnd type="none" w="med" len="med"/>
                      <a:tailEnd type="none" w="med" len="med"/>
                    </a:lnB>
                    <a:lnTlToBr>
                      <a:noFill/>
                    </a:lnTlToBr>
                    <a:lnBlToTr>
                      <a:noFill/>
                    </a:lnBlToTr>
                    <a:solidFill>
                      <a:srgbClr val="B9D9F9">
                        <a:alpha val="50000"/>
                      </a:srgbClr>
                    </a:solidFill>
                  </a:tcPr>
                </a:tc>
              </a:tr>
              <a:tr h="812800">
                <a:tc>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endParaRPr lang="zh-CN" altLang="en-US" sz="2200" dirty="0">
                        <a:solidFill>
                          <a:srgbClr val="0066CC"/>
                        </a:solidFill>
                      </a:endParaRPr>
                    </a:p>
                  </a:txBody>
                  <a:tcPr marL="90000" marR="90000" marT="46800" marB="46800" anchor="ctr" anchorCtr="1">
                    <a:lnL w="57150"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T w="28575" cap="flat" cmpd="sng">
                      <a:solidFill>
                        <a:srgbClr val="1479DE"/>
                      </a:solidFill>
                      <a:prstDash val="solid"/>
                      <a:headEnd type="none" w="med" len="med"/>
                      <a:tailEnd type="none" w="med" len="med"/>
                    </a:lnT>
                    <a:lnB w="28575" cap="flat" cmpd="sng">
                      <a:solidFill>
                        <a:srgbClr val="1479DE"/>
                      </a:solidFill>
                      <a:prstDash val="solid"/>
                      <a:headEnd type="none" w="med" len="med"/>
                      <a:tailEnd type="none" w="med" len="med"/>
                    </a:lnB>
                    <a:lnTlToBr>
                      <a:noFill/>
                    </a:lnTlToBr>
                    <a:lnBlToTr>
                      <a:noFill/>
                    </a:lnBlToTr>
                    <a:solidFill>
                      <a:srgbClr val="B9D9F9">
                        <a:alpha val="50000"/>
                      </a:srgbClr>
                    </a:solidFill>
                  </a:tcPr>
                </a:tc>
                <a:tc vMerge="1">
                  <a:tcPr>
                    <a:lnL w="28575"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tcPr>
                </a:tc>
                <a:tc vMerge="1">
                  <a:tcPr>
                    <a:lnL w="28575" cap="flat" cmpd="sng">
                      <a:solidFill>
                        <a:srgbClr val="1479DE"/>
                      </a:solidFill>
                      <a:prstDash val="solid"/>
                      <a:headEnd type="none" w="med" len="med"/>
                      <a:tailEnd type="none" w="med" len="med"/>
                    </a:lnL>
                    <a:lnR w="57150" cap="flat" cmpd="sng">
                      <a:solidFill>
                        <a:srgbClr val="1479DE"/>
                      </a:solidFill>
                      <a:prstDash val="solid"/>
                      <a:headEnd type="none" w="med" len="med"/>
                      <a:tailEnd type="none" w="med" len="med"/>
                    </a:lnR>
                  </a:tcPr>
                </a:tc>
              </a:tr>
              <a:tr h="1060450">
                <a:tc>
                  <a:txBody>
                    <a:bodyPr/>
                    <a:lstStyle>
                      <a:lvl1pPr marL="342900" lvl="0" indent="-342900" algn="l" defTabSz="914400" rtl="0" eaLnBrk="1" fontAlgn="base" latinLnBrk="0" hangingPunct="1">
                        <a:lnSpc>
                          <a:spcPct val="100000"/>
                        </a:lnSpc>
                        <a:spcBef>
                          <a:spcPct val="20000"/>
                        </a:spcBef>
                        <a:spcAft>
                          <a:spcPct val="0"/>
                        </a:spcAft>
                        <a:buFont typeface="Arial" panose="020B0604020202020204" pitchFamily="34" charset="0"/>
                        <a:buChar char="•"/>
                        <a:defRPr sz="2800" u="none" kern="1200" baseline="0">
                          <a:solidFill>
                            <a:schemeClr val="tx1"/>
                          </a:solidFill>
                          <a:latin typeface="Calibri" panose="020F0502020204030204" charset="0"/>
                          <a:ea typeface="微软雅黑" panose="020B0503020204020204" pitchFamily="34" charset="-122"/>
                        </a:defRPr>
                      </a:lvl1pPr>
                      <a:lvl2pPr marL="742950" lvl="1" indent="-285750" algn="l" defTabSz="914400" rtl="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Calibri" panose="020F0502020204030204" charset="0"/>
                          <a:ea typeface="微软雅黑" panose="020B0503020204020204" pitchFamily="34" charset="-122"/>
                        </a:defRPr>
                      </a:lvl2pPr>
                      <a:lvl3pPr marL="1143000" lvl="2" indent="-228600" algn="l" defTabSz="914400" rtl="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charset="0"/>
                          <a:ea typeface="微软雅黑" panose="020B0503020204020204" pitchFamily="34" charset="-122"/>
                        </a:defRPr>
                      </a:lvl3pPr>
                      <a:lvl4pPr marL="1600200" lvl="3"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4pPr>
                      <a:lvl5pPr marL="2057400" lvl="4" indent="-228600" algn="l" defTabSz="914400" rtl="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Calibri" panose="020F0502020204030204" charset="0"/>
                          <a:ea typeface="微软雅黑" panose="020B0503020204020204" pitchFamily="34" charset="-122"/>
                        </a:defRPr>
                      </a:lvl5pPr>
                    </a:lstStyle>
                    <a:p>
                      <a:pPr marL="0" lvl="0" indent="0" algn="ctr">
                        <a:buNone/>
                      </a:pPr>
                      <a:endParaRPr lang="zh-CN" altLang="en-US" sz="2200" dirty="0">
                        <a:solidFill>
                          <a:srgbClr val="0066CC"/>
                        </a:solidFill>
                      </a:endParaRPr>
                    </a:p>
                  </a:txBody>
                  <a:tcPr marL="90000" marR="90000" marT="46800" marB="46800" anchor="ctr" anchorCtr="1">
                    <a:lnL w="57150"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T w="28575" cap="flat" cmpd="sng">
                      <a:solidFill>
                        <a:srgbClr val="1479DE"/>
                      </a:solidFill>
                      <a:prstDash val="solid"/>
                      <a:headEnd type="none" w="med" len="med"/>
                      <a:tailEnd type="none" w="med" len="med"/>
                    </a:lnT>
                    <a:lnB w="57150" cap="flat" cmpd="sng">
                      <a:solidFill>
                        <a:srgbClr val="1479DE"/>
                      </a:solidFill>
                      <a:prstDash val="solid"/>
                      <a:headEnd type="none" w="med" len="med"/>
                      <a:tailEnd type="none" w="med" len="med"/>
                    </a:lnB>
                    <a:lnTlToBr>
                      <a:noFill/>
                    </a:lnTlToBr>
                    <a:lnBlToTr>
                      <a:noFill/>
                    </a:lnBlToTr>
                    <a:solidFill>
                      <a:srgbClr val="B9D9F9">
                        <a:alpha val="50000"/>
                      </a:srgbClr>
                    </a:solidFill>
                  </a:tcPr>
                </a:tc>
                <a:tc vMerge="1">
                  <a:tcPr>
                    <a:lnL w="28575" cap="flat" cmpd="sng">
                      <a:solidFill>
                        <a:srgbClr val="1479DE"/>
                      </a:solidFill>
                      <a:prstDash val="solid"/>
                      <a:headEnd type="none" w="med" len="med"/>
                      <a:tailEnd type="none" w="med" len="med"/>
                    </a:lnL>
                    <a:lnR w="28575" cap="flat" cmpd="sng">
                      <a:solidFill>
                        <a:srgbClr val="1479DE"/>
                      </a:solidFill>
                      <a:prstDash val="solid"/>
                      <a:headEnd type="none" w="med" len="med"/>
                      <a:tailEnd type="none" w="med" len="med"/>
                    </a:lnR>
                    <a:lnB w="57150" cap="flat" cmpd="sng">
                      <a:solidFill>
                        <a:srgbClr val="1479DE"/>
                      </a:solidFill>
                      <a:prstDash val="solid"/>
                      <a:headEnd type="none" w="med" len="med"/>
                      <a:tailEnd type="none" w="med" len="med"/>
                    </a:lnB>
                  </a:tcPr>
                </a:tc>
                <a:tc vMerge="1">
                  <a:tcPr>
                    <a:lnL w="28575" cap="flat" cmpd="sng">
                      <a:solidFill>
                        <a:srgbClr val="1479DE"/>
                      </a:solidFill>
                      <a:prstDash val="solid"/>
                      <a:headEnd type="none" w="med" len="med"/>
                      <a:tailEnd type="none" w="med" len="med"/>
                    </a:lnL>
                    <a:lnR w="57150" cap="flat" cmpd="sng">
                      <a:solidFill>
                        <a:srgbClr val="1479DE"/>
                      </a:solidFill>
                      <a:prstDash val="solid"/>
                      <a:headEnd type="none" w="med" len="med"/>
                      <a:tailEnd type="none" w="med" len="med"/>
                    </a:lnR>
                    <a:lnB w="57150" cap="flat" cmpd="sng">
                      <a:solidFill>
                        <a:srgbClr val="1479DE"/>
                      </a:solidFill>
                      <a:prstDash val="solid"/>
                      <a:headEnd type="none" w="med" len="med"/>
                      <a:tailEnd type="none" w="med" len="med"/>
                    </a:lnB>
                  </a:tcPr>
                </a:tc>
              </a:tr>
            </a:tbl>
          </a:graphicData>
        </a:graphic>
      </p:graphicFrame>
      <p:pic>
        <p:nvPicPr>
          <p:cNvPr id="17429" name="图片 17428" descr="线性笔记问题 (5)"/>
          <p:cNvPicPr>
            <a:picLocks noChangeAspect="1"/>
          </p:cNvPicPr>
          <p:nvPr/>
        </p:nvPicPr>
        <p:blipFill>
          <a:blip r:embed="rId1"/>
          <a:stretch>
            <a:fillRect/>
          </a:stretch>
        </p:blipFill>
        <p:spPr>
          <a:xfrm>
            <a:off x="3653155" y="431165"/>
            <a:ext cx="5114925" cy="4247515"/>
          </a:xfrm>
          <a:prstGeom prst="rect">
            <a:avLst/>
          </a:prstGeom>
          <a:noFill/>
          <a:ln w="57150" cap="flat" cmpd="sng">
            <a:solidFill>
              <a:srgbClr val="1479DE"/>
            </a:solidFill>
            <a:prstDash val="solid"/>
            <a:miter/>
            <a:headEnd type="none" w="med" len="med"/>
            <a:tailEnd type="none" w="med" len="med"/>
          </a:ln>
        </p:spPr>
      </p:pic>
      <p:pic>
        <p:nvPicPr>
          <p:cNvPr id="17430" name="图片 17429" descr="笔记1"/>
          <p:cNvPicPr>
            <a:picLocks noChangeAspect="1"/>
          </p:cNvPicPr>
          <p:nvPr/>
        </p:nvPicPr>
        <p:blipFill>
          <a:blip r:embed="rId2"/>
          <a:stretch>
            <a:fillRect/>
          </a:stretch>
        </p:blipFill>
        <p:spPr>
          <a:xfrm>
            <a:off x="684213" y="1995488"/>
            <a:ext cx="831850" cy="803275"/>
          </a:xfrm>
          <a:prstGeom prst="rect">
            <a:avLst/>
          </a:prstGeom>
          <a:noFill/>
          <a:ln w="9525">
            <a:noFill/>
          </a:ln>
        </p:spPr>
      </p:pic>
      <p:pic>
        <p:nvPicPr>
          <p:cNvPr id="17431" name="图片 17430" descr="笔记2"/>
          <p:cNvPicPr>
            <a:picLocks noChangeAspect="1"/>
          </p:cNvPicPr>
          <p:nvPr/>
        </p:nvPicPr>
        <p:blipFill>
          <a:blip r:embed="rId3"/>
          <a:stretch>
            <a:fillRect/>
          </a:stretch>
        </p:blipFill>
        <p:spPr>
          <a:xfrm>
            <a:off x="682625" y="2787650"/>
            <a:ext cx="838200" cy="763588"/>
          </a:xfrm>
          <a:prstGeom prst="rect">
            <a:avLst/>
          </a:prstGeom>
          <a:noFill/>
          <a:ln w="9525">
            <a:noFill/>
          </a:ln>
        </p:spPr>
      </p:pic>
      <p:pic>
        <p:nvPicPr>
          <p:cNvPr id="17432" name="图片 17431" descr="笔记3"/>
          <p:cNvPicPr>
            <a:picLocks noChangeAspect="1"/>
          </p:cNvPicPr>
          <p:nvPr/>
        </p:nvPicPr>
        <p:blipFill>
          <a:blip r:embed="rId4"/>
          <a:stretch>
            <a:fillRect/>
          </a:stretch>
        </p:blipFill>
        <p:spPr>
          <a:xfrm>
            <a:off x="682625" y="3581400"/>
            <a:ext cx="841375" cy="784225"/>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nvSpPr>
        <p:spPr>
          <a:xfrm>
            <a:off x="611560" y="339502"/>
            <a:ext cx="3065145" cy="650875"/>
          </a:xfrm>
          <a:prstGeom prst="rect">
            <a:avLst/>
          </a:prstGeom>
          <a:solidFill>
            <a:schemeClr val="tx2">
              <a:lumMod val="60000"/>
              <a:lumOff val="40000"/>
              <a:alpha val="50000"/>
            </a:schemeClr>
          </a:solidFill>
          <a:ln>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en-US" altLang="zh-CN" sz="2800" b="1" dirty="0">
                <a:latin typeface="方正少儿简体" panose="03000509000000000000" pitchFamily="65" charset="-122"/>
                <a:ea typeface="方正少儿简体" panose="03000509000000000000" pitchFamily="65" charset="-122"/>
              </a:rPr>
              <a:t>  </a:t>
            </a:r>
            <a:r>
              <a:rPr lang="zh-CN" altLang="en-US" sz="2800" b="1" dirty="0">
                <a:latin typeface="方正少儿简体" panose="03000509000000000000" pitchFamily="65" charset="-122"/>
                <a:ea typeface="方正少儿简体" panose="03000509000000000000" pitchFamily="65" charset="-122"/>
              </a:rPr>
              <a:t>思维导图的优势！</a:t>
            </a:r>
            <a:endParaRPr lang="zh-CN" altLang="en-US" sz="2800" b="1" dirty="0">
              <a:latin typeface="方正少儿简体" panose="03000509000000000000" pitchFamily="65" charset="-122"/>
              <a:ea typeface="方正少儿简体" panose="03000509000000000000" pitchFamily="65" charset="-122"/>
            </a:endParaRPr>
          </a:p>
        </p:txBody>
      </p:sp>
      <p:pic>
        <p:nvPicPr>
          <p:cNvPr id="18435" name="图片 18434" descr="思维导图特征 (2)"/>
          <p:cNvPicPr>
            <a:picLocks noChangeAspect="1"/>
          </p:cNvPicPr>
          <p:nvPr/>
        </p:nvPicPr>
        <p:blipFill>
          <a:blip r:embed="rId1"/>
          <a:stretch>
            <a:fillRect/>
          </a:stretch>
        </p:blipFill>
        <p:spPr>
          <a:xfrm>
            <a:off x="468630" y="1354455"/>
            <a:ext cx="4723765" cy="3484245"/>
          </a:xfrm>
          <a:prstGeom prst="rect">
            <a:avLst/>
          </a:prstGeom>
          <a:noFill/>
          <a:ln w="57150" cap="flat" cmpd="sng">
            <a:solidFill>
              <a:srgbClr val="1479DE"/>
            </a:solidFill>
            <a:prstDash val="solid"/>
            <a:miter/>
            <a:headEnd type="none" w="med" len="med"/>
            <a:tailEnd type="none" w="med" len="med"/>
          </a:ln>
        </p:spPr>
      </p:pic>
      <p:sp>
        <p:nvSpPr>
          <p:cNvPr id="18436" name="文本框 18435"/>
          <p:cNvSpPr txBox="1"/>
          <p:nvPr/>
        </p:nvSpPr>
        <p:spPr>
          <a:xfrm>
            <a:off x="5651183" y="2355850"/>
            <a:ext cx="2879725" cy="800100"/>
          </a:xfrm>
          <a:prstGeom prst="rect">
            <a:avLst/>
          </a:prstGeom>
          <a:solidFill>
            <a:srgbClr val="D1E6FB">
              <a:alpha val="81999"/>
            </a:srgbClr>
          </a:solidFill>
          <a:ln w="38100" cap="flat" cmpd="sng">
            <a:solidFill>
              <a:srgbClr val="1479DE"/>
            </a:solidFill>
            <a:prstDash val="solid"/>
            <a:miter/>
            <a:headEnd type="none" w="med" len="med"/>
            <a:tailEnd type="none" w="med" len="med"/>
          </a:ln>
        </p:spPr>
        <p:txBody>
          <a:bodyPr>
            <a:spAutoFit/>
          </a:bodyPr>
          <a:lstStyle/>
          <a:p>
            <a:pPr algn="ctr"/>
            <a:r>
              <a:rPr lang="zh-CN" altLang="en-US" sz="2200">
                <a:solidFill>
                  <a:srgbClr val="0051A2"/>
                </a:solidFill>
                <a:latin typeface="Calibri" panose="020F0502020204030204" charset="0"/>
                <a:ea typeface="黑体" panose="02010609060101010101" pitchFamily="49" charset="-122"/>
              </a:rPr>
              <a:t>成倍提高学习效率，增进理解和记忆能力</a:t>
            </a:r>
            <a:endParaRPr lang="zh-CN" altLang="en-US" sz="2200">
              <a:solidFill>
                <a:srgbClr val="0051A2"/>
              </a:solidFill>
              <a:latin typeface="Calibri" panose="020F0502020204030204" charset="0"/>
              <a:ea typeface="黑体" panose="02010609060101010101" pitchFamily="49" charset="-122"/>
            </a:endParaRPr>
          </a:p>
        </p:txBody>
      </p:sp>
      <p:pic>
        <p:nvPicPr>
          <p:cNvPr id="2" name="图片 1" descr="paul51821872247"/>
          <p:cNvPicPr>
            <a:picLocks noChangeAspect="1"/>
          </p:cNvPicPr>
          <p:nvPr/>
        </p:nvPicPr>
        <p:blipFill>
          <a:blip r:embed="rId2"/>
          <a:stretch>
            <a:fillRect/>
          </a:stretch>
        </p:blipFill>
        <p:spPr>
          <a:xfrm>
            <a:off x="7661275" y="4020185"/>
            <a:ext cx="1548130" cy="1047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39552" y="95280"/>
            <a:ext cx="830997" cy="4963160"/>
          </a:xfrm>
          <a:prstGeom prst="rect">
            <a:avLst/>
          </a:prstGeom>
          <a:solidFill>
            <a:schemeClr val="accent5">
              <a:lumMod val="40000"/>
              <a:lumOff val="60000"/>
            </a:schemeClr>
          </a:solidFill>
        </p:spPr>
        <p:txBody>
          <a:bodyPr vert="eaVert" wrap="square" rtlCol="0">
            <a:spAutoFit/>
          </a:bodyPr>
          <a:lstStyle/>
          <a:p>
            <a:pPr fontAlgn="auto">
              <a:lnSpc>
                <a:spcPct val="150000"/>
              </a:lnSpc>
            </a:pPr>
            <a:r>
              <a:rPr lang="en-US" altLang="zh-CN" kern="2000" dirty="0">
                <a:solidFill>
                  <a:schemeClr val="tx1"/>
                </a:solidFill>
                <a:uFillTx/>
                <a:latin typeface="方正少儿简体" panose="03000509000000000000" pitchFamily="65" charset="-122"/>
                <a:ea typeface="方正少儿简体" panose="03000509000000000000" pitchFamily="65" charset="-122"/>
              </a:rPr>
              <a:t> </a:t>
            </a:r>
            <a:r>
              <a:rPr lang="zh-CN" altLang="en-US" sz="2800" kern="2000" dirty="0">
                <a:solidFill>
                  <a:schemeClr val="tx1"/>
                </a:solidFill>
                <a:uFillTx/>
                <a:latin typeface="方正少儿简体" panose="03000509000000000000" pitchFamily="65" charset="-122"/>
                <a:ea typeface="方正少儿简体" panose="03000509000000000000" pitchFamily="65" charset="-122"/>
              </a:rPr>
              <a:t>六、思 维 导 图 的 应 用 领 域</a:t>
            </a:r>
            <a:endParaRPr lang="zh-CN" altLang="en-US" sz="2800" kern="2000" dirty="0">
              <a:solidFill>
                <a:schemeClr val="tx1"/>
              </a:solidFill>
              <a:uFillTx/>
              <a:latin typeface="方正少儿简体" panose="03000509000000000000" pitchFamily="65" charset="-122"/>
              <a:ea typeface="方正少儿简体" panose="03000509000000000000" pitchFamily="65" charset="-122"/>
            </a:endParaRPr>
          </a:p>
        </p:txBody>
      </p:sp>
      <p:pic>
        <p:nvPicPr>
          <p:cNvPr id="2" name="图片 1"/>
          <p:cNvPicPr>
            <a:picLocks noChangeAspect="1"/>
          </p:cNvPicPr>
          <p:nvPr/>
        </p:nvPicPr>
        <p:blipFill>
          <a:blip r:embed="rId1"/>
          <a:stretch>
            <a:fillRect/>
          </a:stretch>
        </p:blipFill>
        <p:spPr>
          <a:xfrm>
            <a:off x="1475740" y="195580"/>
            <a:ext cx="7426960" cy="467487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93DE65"/>
        </a:solidFill>
        <a:effectLst/>
      </p:bgPr>
    </p:bg>
    <p:spTree>
      <p:nvGrpSpPr>
        <p:cNvPr id="1" name=""/>
        <p:cNvGrpSpPr/>
        <p:nvPr/>
      </p:nvGrpSpPr>
      <p:grpSpPr>
        <a:xfrm>
          <a:off x="0" y="0"/>
          <a:ext cx="0" cy="0"/>
          <a:chOff x="0" y="0"/>
          <a:chExt cx="0" cy="0"/>
        </a:xfrm>
      </p:grpSpPr>
      <p:sp>
        <p:nvSpPr>
          <p:cNvPr id="3" name="矩形 2"/>
          <p:cNvSpPr/>
          <p:nvPr/>
        </p:nvSpPr>
        <p:spPr>
          <a:xfrm>
            <a:off x="0" y="-20320"/>
            <a:ext cx="9116695" cy="1008380"/>
          </a:xfrm>
          <a:prstGeom prst="rect">
            <a:avLst/>
          </a:prstGeom>
          <a:solidFill>
            <a:srgbClr val="4CBDF7"/>
          </a:solidFill>
          <a:ln>
            <a:solidFill>
              <a:srgbClr val="4CBD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458" name="图片 19457"/>
          <p:cNvPicPr>
            <a:picLocks noChangeAspect="1"/>
          </p:cNvPicPr>
          <p:nvPr/>
        </p:nvPicPr>
        <p:blipFill>
          <a:blip r:embed="rId1"/>
          <a:srcRect b="9085"/>
          <a:stretch>
            <a:fillRect/>
          </a:stretch>
        </p:blipFill>
        <p:spPr>
          <a:xfrm>
            <a:off x="2831465" y="1136650"/>
            <a:ext cx="5597525" cy="3816985"/>
          </a:xfrm>
          <a:prstGeom prst="rect">
            <a:avLst/>
          </a:prstGeom>
          <a:noFill/>
          <a:ln w="9525">
            <a:noFill/>
          </a:ln>
        </p:spPr>
      </p:pic>
      <p:sp>
        <p:nvSpPr>
          <p:cNvPr id="19459" name="文本框 19458"/>
          <p:cNvSpPr txBox="1"/>
          <p:nvPr/>
        </p:nvSpPr>
        <p:spPr>
          <a:xfrm>
            <a:off x="0" y="130810"/>
            <a:ext cx="6358890" cy="706755"/>
          </a:xfrm>
          <a:prstGeom prst="rect">
            <a:avLst/>
          </a:prstGeom>
          <a:noFill/>
          <a:ln w="9525">
            <a:noFill/>
          </a:ln>
        </p:spPr>
        <p:txBody>
          <a:bodyPr wrap="square" anchor="t">
            <a:spAutoFit/>
          </a:bodyPr>
          <a:lstStyle/>
          <a:p>
            <a:r>
              <a:rPr lang="zh-CN" altLang="en-US" sz="4000" b="1" dirty="0">
                <a:solidFill>
                  <a:schemeClr val="bg1"/>
                </a:solidFill>
                <a:latin typeface="方正少儿简体" panose="03000509000000000000" pitchFamily="65" charset="-122"/>
                <a:ea typeface="方正少儿简体" panose="03000509000000000000" pitchFamily="65" charset="-122"/>
              </a:rPr>
              <a:t>七、思维导图的制作</a:t>
            </a:r>
            <a:endParaRPr lang="zh-CN" altLang="en-US" sz="4000" b="1" dirty="0">
              <a:solidFill>
                <a:schemeClr val="bg1"/>
              </a:solidFill>
              <a:latin typeface="方正少儿简体" panose="03000509000000000000" pitchFamily="65" charset="-122"/>
              <a:ea typeface="方正少儿简体" panose="03000509000000000000" pitchFamily="65" charset="-122"/>
              <a:sym typeface="宋体" panose="02010600030101010101" pitchFamily="2" charset="-122"/>
            </a:endParaRPr>
          </a:p>
        </p:txBody>
      </p:sp>
      <p:grpSp>
        <p:nvGrpSpPr>
          <p:cNvPr id="6" name="组合 5"/>
          <p:cNvGrpSpPr/>
          <p:nvPr>
            <p:custDataLst>
              <p:tags r:id="rId2"/>
            </p:custDataLst>
          </p:nvPr>
        </p:nvGrpSpPr>
        <p:grpSpPr>
          <a:xfrm>
            <a:off x="461645" y="1847850"/>
            <a:ext cx="1615440" cy="2222027"/>
            <a:chOff x="1782296" y="2547020"/>
            <a:chExt cx="2154586" cy="2963641"/>
          </a:xfrm>
        </p:grpSpPr>
        <p:grpSp>
          <p:nvGrpSpPr>
            <p:cNvPr id="8" name="组合 7"/>
            <p:cNvGrpSpPr/>
            <p:nvPr/>
          </p:nvGrpSpPr>
          <p:grpSpPr>
            <a:xfrm>
              <a:off x="1894150" y="2547020"/>
              <a:ext cx="1930879" cy="1930878"/>
              <a:chOff x="2141729" y="2404809"/>
              <a:chExt cx="2121408" cy="2121408"/>
            </a:xfrm>
          </p:grpSpPr>
          <p:sp>
            <p:nvSpPr>
              <p:cNvPr id="9" name="椭圆 8"/>
              <p:cNvSpPr/>
              <p:nvPr>
                <p:custDataLst>
                  <p:tags r:id="rId3"/>
                </p:custDataLst>
              </p:nvPr>
            </p:nvSpPr>
            <p:spPr>
              <a:xfrm>
                <a:off x="2141729" y="2404809"/>
                <a:ext cx="2121408" cy="21214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ym typeface="Arial" panose="020B0604020202020204" pitchFamily="34" charset="0"/>
                </a:endParaRPr>
              </a:p>
            </p:txBody>
          </p:sp>
          <p:grpSp>
            <p:nvGrpSpPr>
              <p:cNvPr id="10" name="Group 12"/>
              <p:cNvGrpSpPr>
                <a:grpSpLocks noChangeAspect="1"/>
              </p:cNvGrpSpPr>
              <p:nvPr/>
            </p:nvGrpSpPr>
            <p:grpSpPr bwMode="auto">
              <a:xfrm>
                <a:off x="2730310" y="3142797"/>
                <a:ext cx="944244" cy="645432"/>
                <a:chOff x="3683" y="2052"/>
                <a:chExt cx="316" cy="216"/>
              </a:xfrm>
              <a:solidFill>
                <a:schemeClr val="bg1">
                  <a:lumMod val="95000"/>
                </a:schemeClr>
              </a:solidFill>
            </p:grpSpPr>
            <p:sp>
              <p:nvSpPr>
                <p:cNvPr id="11" name="Freeform 13"/>
                <p:cNvSpPr>
                  <a:spLocks noEditPoints="1"/>
                </p:cNvSpPr>
                <p:nvPr>
                  <p:custDataLst>
                    <p:tags r:id="rId4"/>
                  </p:custDataLst>
                </p:nvPr>
              </p:nvSpPr>
              <p:spPr bwMode="auto">
                <a:xfrm>
                  <a:off x="3683" y="2052"/>
                  <a:ext cx="181" cy="216"/>
                </a:xfrm>
                <a:custGeom>
                  <a:avLst/>
                  <a:gdLst>
                    <a:gd name="T0" fmla="*/ 30 w 75"/>
                    <a:gd name="T1" fmla="*/ 14 h 89"/>
                    <a:gd name="T2" fmla="*/ 34 w 75"/>
                    <a:gd name="T3" fmla="*/ 5 h 89"/>
                    <a:gd name="T4" fmla="*/ 34 w 75"/>
                    <a:gd name="T5" fmla="*/ 5 h 89"/>
                    <a:gd name="T6" fmla="*/ 46 w 75"/>
                    <a:gd name="T7" fmla="*/ 0 h 89"/>
                    <a:gd name="T8" fmla="*/ 58 w 75"/>
                    <a:gd name="T9" fmla="*/ 5 h 89"/>
                    <a:gd name="T10" fmla="*/ 58 w 75"/>
                    <a:gd name="T11" fmla="*/ 5 h 89"/>
                    <a:gd name="T12" fmla="*/ 62 w 75"/>
                    <a:gd name="T13" fmla="*/ 17 h 89"/>
                    <a:gd name="T14" fmla="*/ 60 w 75"/>
                    <a:gd name="T15" fmla="*/ 26 h 89"/>
                    <a:gd name="T16" fmla="*/ 59 w 75"/>
                    <a:gd name="T17" fmla="*/ 28 h 89"/>
                    <a:gd name="T18" fmla="*/ 75 w 75"/>
                    <a:gd name="T19" fmla="*/ 28 h 89"/>
                    <a:gd name="T20" fmla="*/ 75 w 75"/>
                    <a:gd name="T21" fmla="*/ 43 h 89"/>
                    <a:gd name="T22" fmla="*/ 59 w 75"/>
                    <a:gd name="T23" fmla="*/ 43 h 89"/>
                    <a:gd name="T24" fmla="*/ 59 w 75"/>
                    <a:gd name="T25" fmla="*/ 46 h 89"/>
                    <a:gd name="T26" fmla="*/ 62 w 75"/>
                    <a:gd name="T27" fmla="*/ 58 h 89"/>
                    <a:gd name="T28" fmla="*/ 53 w 75"/>
                    <a:gd name="T29" fmla="*/ 80 h 89"/>
                    <a:gd name="T30" fmla="*/ 31 w 75"/>
                    <a:gd name="T31" fmla="*/ 89 h 89"/>
                    <a:gd name="T32" fmla="*/ 9 w 75"/>
                    <a:gd name="T33" fmla="*/ 80 h 89"/>
                    <a:gd name="T34" fmla="*/ 0 w 75"/>
                    <a:gd name="T35" fmla="*/ 58 h 89"/>
                    <a:gd name="T36" fmla="*/ 9 w 75"/>
                    <a:gd name="T37" fmla="*/ 36 h 89"/>
                    <a:gd name="T38" fmla="*/ 15 w 75"/>
                    <a:gd name="T39" fmla="*/ 31 h 89"/>
                    <a:gd name="T40" fmla="*/ 30 w 75"/>
                    <a:gd name="T41" fmla="*/ 14 h 89"/>
                    <a:gd name="T42" fmla="*/ 15 w 75"/>
                    <a:gd name="T43" fmla="*/ 57 h 89"/>
                    <a:gd name="T44" fmla="*/ 38 w 75"/>
                    <a:gd name="T45" fmla="*/ 43 h 89"/>
                    <a:gd name="T46" fmla="*/ 15 w 75"/>
                    <a:gd name="T47" fmla="*/ 57 h 89"/>
                    <a:gd name="T48" fmla="*/ 45 w 75"/>
                    <a:gd name="T49" fmla="*/ 44 h 89"/>
                    <a:gd name="T50" fmla="*/ 31 w 75"/>
                    <a:gd name="T51" fmla="*/ 38 h 89"/>
                    <a:gd name="T52" fmla="*/ 17 w 75"/>
                    <a:gd name="T53" fmla="*/ 44 h 89"/>
                    <a:gd name="T54" fmla="*/ 11 w 75"/>
                    <a:gd name="T55" fmla="*/ 58 h 89"/>
                    <a:gd name="T56" fmla="*/ 17 w 75"/>
                    <a:gd name="T57" fmla="*/ 72 h 89"/>
                    <a:gd name="T58" fmla="*/ 31 w 75"/>
                    <a:gd name="T59" fmla="*/ 78 h 89"/>
                    <a:gd name="T60" fmla="*/ 45 w 75"/>
                    <a:gd name="T61" fmla="*/ 72 h 89"/>
                    <a:gd name="T62" fmla="*/ 51 w 75"/>
                    <a:gd name="T63" fmla="*/ 58 h 89"/>
                    <a:gd name="T64" fmla="*/ 45 w 75"/>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89">
                      <a:moveTo>
                        <a:pt x="30" y="14"/>
                      </a:moveTo>
                      <a:cubicBezTo>
                        <a:pt x="30" y="11"/>
                        <a:pt x="32" y="7"/>
                        <a:pt x="34" y="5"/>
                      </a:cubicBezTo>
                      <a:cubicBezTo>
                        <a:pt x="34" y="5"/>
                        <a:pt x="34" y="5"/>
                        <a:pt x="34" y="5"/>
                      </a:cubicBezTo>
                      <a:cubicBezTo>
                        <a:pt x="37" y="2"/>
                        <a:pt x="42" y="0"/>
                        <a:pt x="46" y="0"/>
                      </a:cubicBezTo>
                      <a:cubicBezTo>
                        <a:pt x="51" y="0"/>
                        <a:pt x="55" y="2"/>
                        <a:pt x="58" y="5"/>
                      </a:cubicBezTo>
                      <a:cubicBezTo>
                        <a:pt x="58" y="5"/>
                        <a:pt x="58" y="5"/>
                        <a:pt x="58" y="5"/>
                      </a:cubicBezTo>
                      <a:cubicBezTo>
                        <a:pt x="61" y="8"/>
                        <a:pt x="62" y="12"/>
                        <a:pt x="62" y="17"/>
                      </a:cubicBezTo>
                      <a:cubicBezTo>
                        <a:pt x="62" y="20"/>
                        <a:pt x="61" y="23"/>
                        <a:pt x="60" y="26"/>
                      </a:cubicBezTo>
                      <a:cubicBezTo>
                        <a:pt x="59" y="28"/>
                        <a:pt x="59" y="28"/>
                        <a:pt x="59" y="28"/>
                      </a:cubicBezTo>
                      <a:cubicBezTo>
                        <a:pt x="75" y="28"/>
                        <a:pt x="75" y="28"/>
                        <a:pt x="75" y="28"/>
                      </a:cubicBezTo>
                      <a:cubicBezTo>
                        <a:pt x="75" y="43"/>
                        <a:pt x="75" y="43"/>
                        <a:pt x="75" y="43"/>
                      </a:cubicBezTo>
                      <a:cubicBezTo>
                        <a:pt x="59" y="43"/>
                        <a:pt x="59" y="43"/>
                        <a:pt x="59" y="43"/>
                      </a:cubicBezTo>
                      <a:cubicBezTo>
                        <a:pt x="59" y="46"/>
                        <a:pt x="59" y="46"/>
                        <a:pt x="59" y="46"/>
                      </a:cubicBezTo>
                      <a:cubicBezTo>
                        <a:pt x="61" y="50"/>
                        <a:pt x="62" y="54"/>
                        <a:pt x="62" y="58"/>
                      </a:cubicBezTo>
                      <a:cubicBezTo>
                        <a:pt x="62" y="67"/>
                        <a:pt x="58" y="74"/>
                        <a:pt x="53" y="80"/>
                      </a:cubicBezTo>
                      <a:cubicBezTo>
                        <a:pt x="47" y="85"/>
                        <a:pt x="39" y="89"/>
                        <a:pt x="31" y="89"/>
                      </a:cubicBezTo>
                      <a:cubicBezTo>
                        <a:pt x="22" y="89"/>
                        <a:pt x="15" y="85"/>
                        <a:pt x="9" y="80"/>
                      </a:cubicBezTo>
                      <a:cubicBezTo>
                        <a:pt x="4" y="74"/>
                        <a:pt x="0" y="67"/>
                        <a:pt x="0" y="58"/>
                      </a:cubicBezTo>
                      <a:cubicBezTo>
                        <a:pt x="0" y="50"/>
                        <a:pt x="4" y="42"/>
                        <a:pt x="9" y="36"/>
                      </a:cubicBezTo>
                      <a:cubicBezTo>
                        <a:pt x="11" y="34"/>
                        <a:pt x="13" y="33"/>
                        <a:pt x="15" y="31"/>
                      </a:cubicBezTo>
                      <a:cubicBezTo>
                        <a:pt x="30" y="14"/>
                        <a:pt x="30" y="14"/>
                        <a:pt x="30" y="14"/>
                      </a:cubicBezTo>
                      <a:close/>
                      <a:moveTo>
                        <a:pt x="15" y="57"/>
                      </a:moveTo>
                      <a:cubicBezTo>
                        <a:pt x="21" y="51"/>
                        <a:pt x="28" y="47"/>
                        <a:pt x="38" y="43"/>
                      </a:cubicBezTo>
                      <a:cubicBezTo>
                        <a:pt x="28" y="42"/>
                        <a:pt x="16" y="44"/>
                        <a:pt x="15" y="57"/>
                      </a:cubicBezTo>
                      <a:close/>
                      <a:moveTo>
                        <a:pt x="45" y="44"/>
                      </a:moveTo>
                      <a:cubicBezTo>
                        <a:pt x="41" y="40"/>
                        <a:pt x="36" y="38"/>
                        <a:pt x="31" y="38"/>
                      </a:cubicBezTo>
                      <a:cubicBezTo>
                        <a:pt x="25" y="38"/>
                        <a:pt x="20" y="40"/>
                        <a:pt x="17" y="44"/>
                      </a:cubicBezTo>
                      <a:cubicBezTo>
                        <a:pt x="13" y="48"/>
                        <a:pt x="11" y="53"/>
                        <a:pt x="11" y="58"/>
                      </a:cubicBezTo>
                      <a:cubicBezTo>
                        <a:pt x="11" y="64"/>
                        <a:pt x="13" y="69"/>
                        <a:pt x="17" y="72"/>
                      </a:cubicBezTo>
                      <a:cubicBezTo>
                        <a:pt x="20" y="76"/>
                        <a:pt x="25" y="78"/>
                        <a:pt x="31" y="78"/>
                      </a:cubicBezTo>
                      <a:cubicBezTo>
                        <a:pt x="36" y="78"/>
                        <a:pt x="41" y="76"/>
                        <a:pt x="45" y="72"/>
                      </a:cubicBezTo>
                      <a:cubicBezTo>
                        <a:pt x="49" y="69"/>
                        <a:pt x="51" y="64"/>
                        <a:pt x="51" y="58"/>
                      </a:cubicBezTo>
                      <a:cubicBezTo>
                        <a:pt x="51" y="53"/>
                        <a:pt x="49" y="48"/>
                        <a:pt x="45"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a:bodyPr>
                <a:lstStyle/>
                <a:p>
                  <a:endParaRPr lang="zh-CN" altLang="en-US" sz="1350">
                    <a:sym typeface="Arial" panose="020B0604020202020204" pitchFamily="34" charset="0"/>
                  </a:endParaRPr>
                </a:p>
              </p:txBody>
            </p:sp>
            <p:sp>
              <p:nvSpPr>
                <p:cNvPr id="12" name="Freeform 14"/>
                <p:cNvSpPr>
                  <a:spLocks noEditPoints="1"/>
                </p:cNvSpPr>
                <p:nvPr>
                  <p:custDataLst>
                    <p:tags r:id="rId5"/>
                  </p:custDataLst>
                </p:nvPr>
              </p:nvSpPr>
              <p:spPr bwMode="auto">
                <a:xfrm>
                  <a:off x="3845" y="2052"/>
                  <a:ext cx="154" cy="216"/>
                </a:xfrm>
                <a:custGeom>
                  <a:avLst/>
                  <a:gdLst>
                    <a:gd name="T0" fmla="*/ 34 w 64"/>
                    <a:gd name="T1" fmla="*/ 14 h 89"/>
                    <a:gd name="T2" fmla="*/ 29 w 64"/>
                    <a:gd name="T3" fmla="*/ 5 h 89"/>
                    <a:gd name="T4" fmla="*/ 29 w 64"/>
                    <a:gd name="T5" fmla="*/ 5 h 89"/>
                    <a:gd name="T6" fmla="*/ 18 w 64"/>
                    <a:gd name="T7" fmla="*/ 0 h 89"/>
                    <a:gd name="T8" fmla="*/ 6 w 64"/>
                    <a:gd name="T9" fmla="*/ 5 h 89"/>
                    <a:gd name="T10" fmla="*/ 6 w 64"/>
                    <a:gd name="T11" fmla="*/ 5 h 89"/>
                    <a:gd name="T12" fmla="*/ 1 w 64"/>
                    <a:gd name="T13" fmla="*/ 17 h 89"/>
                    <a:gd name="T14" fmla="*/ 4 w 64"/>
                    <a:gd name="T15" fmla="*/ 26 h 89"/>
                    <a:gd name="T16" fmla="*/ 4 w 64"/>
                    <a:gd name="T17" fmla="*/ 28 h 89"/>
                    <a:gd name="T18" fmla="*/ 0 w 64"/>
                    <a:gd name="T19" fmla="*/ 28 h 89"/>
                    <a:gd name="T20" fmla="*/ 0 w 64"/>
                    <a:gd name="T21" fmla="*/ 42 h 89"/>
                    <a:gd name="T22" fmla="*/ 5 w 64"/>
                    <a:gd name="T23" fmla="*/ 42 h 89"/>
                    <a:gd name="T24" fmla="*/ 5 w 64"/>
                    <a:gd name="T25" fmla="*/ 46 h 89"/>
                    <a:gd name="T26" fmla="*/ 2 w 64"/>
                    <a:gd name="T27" fmla="*/ 58 h 89"/>
                    <a:gd name="T28" fmla="*/ 11 w 64"/>
                    <a:gd name="T29" fmla="*/ 80 h 89"/>
                    <a:gd name="T30" fmla="*/ 33 w 64"/>
                    <a:gd name="T31" fmla="*/ 89 h 89"/>
                    <a:gd name="T32" fmla="*/ 55 w 64"/>
                    <a:gd name="T33" fmla="*/ 80 h 89"/>
                    <a:gd name="T34" fmla="*/ 64 w 64"/>
                    <a:gd name="T35" fmla="*/ 58 h 89"/>
                    <a:gd name="T36" fmla="*/ 55 w 64"/>
                    <a:gd name="T37" fmla="*/ 36 h 89"/>
                    <a:gd name="T38" fmla="*/ 49 w 64"/>
                    <a:gd name="T39" fmla="*/ 31 h 89"/>
                    <a:gd name="T40" fmla="*/ 34 w 64"/>
                    <a:gd name="T41" fmla="*/ 14 h 89"/>
                    <a:gd name="T42" fmla="*/ 17 w 64"/>
                    <a:gd name="T43" fmla="*/ 57 h 89"/>
                    <a:gd name="T44" fmla="*/ 40 w 64"/>
                    <a:gd name="T45" fmla="*/ 43 h 89"/>
                    <a:gd name="T46" fmla="*/ 17 w 64"/>
                    <a:gd name="T47" fmla="*/ 57 h 89"/>
                    <a:gd name="T48" fmla="*/ 19 w 64"/>
                    <a:gd name="T49" fmla="*/ 44 h 89"/>
                    <a:gd name="T50" fmla="*/ 33 w 64"/>
                    <a:gd name="T51" fmla="*/ 38 h 89"/>
                    <a:gd name="T52" fmla="*/ 47 w 64"/>
                    <a:gd name="T53" fmla="*/ 44 h 89"/>
                    <a:gd name="T54" fmla="*/ 53 w 64"/>
                    <a:gd name="T55" fmla="*/ 58 h 89"/>
                    <a:gd name="T56" fmla="*/ 47 w 64"/>
                    <a:gd name="T57" fmla="*/ 72 h 89"/>
                    <a:gd name="T58" fmla="*/ 33 w 64"/>
                    <a:gd name="T59" fmla="*/ 78 h 89"/>
                    <a:gd name="T60" fmla="*/ 19 w 64"/>
                    <a:gd name="T61" fmla="*/ 72 h 89"/>
                    <a:gd name="T62" fmla="*/ 13 w 64"/>
                    <a:gd name="T63" fmla="*/ 58 h 89"/>
                    <a:gd name="T64" fmla="*/ 19 w 64"/>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9">
                      <a:moveTo>
                        <a:pt x="34" y="14"/>
                      </a:moveTo>
                      <a:cubicBezTo>
                        <a:pt x="33" y="11"/>
                        <a:pt x="32" y="7"/>
                        <a:pt x="29" y="5"/>
                      </a:cubicBezTo>
                      <a:cubicBezTo>
                        <a:pt x="29" y="5"/>
                        <a:pt x="29" y="5"/>
                        <a:pt x="29" y="5"/>
                      </a:cubicBezTo>
                      <a:cubicBezTo>
                        <a:pt x="26" y="2"/>
                        <a:pt x="22" y="0"/>
                        <a:pt x="18" y="0"/>
                      </a:cubicBezTo>
                      <a:cubicBezTo>
                        <a:pt x="13" y="0"/>
                        <a:pt x="9" y="2"/>
                        <a:pt x="6" y="5"/>
                      </a:cubicBezTo>
                      <a:cubicBezTo>
                        <a:pt x="6" y="5"/>
                        <a:pt x="6" y="5"/>
                        <a:pt x="6" y="5"/>
                      </a:cubicBezTo>
                      <a:cubicBezTo>
                        <a:pt x="3" y="8"/>
                        <a:pt x="1" y="12"/>
                        <a:pt x="1" y="17"/>
                      </a:cubicBezTo>
                      <a:cubicBezTo>
                        <a:pt x="1" y="20"/>
                        <a:pt x="2" y="23"/>
                        <a:pt x="4" y="26"/>
                      </a:cubicBezTo>
                      <a:cubicBezTo>
                        <a:pt x="4" y="28"/>
                        <a:pt x="4" y="28"/>
                        <a:pt x="4" y="28"/>
                      </a:cubicBezTo>
                      <a:cubicBezTo>
                        <a:pt x="0" y="28"/>
                        <a:pt x="0" y="28"/>
                        <a:pt x="0" y="28"/>
                      </a:cubicBezTo>
                      <a:cubicBezTo>
                        <a:pt x="0" y="42"/>
                        <a:pt x="0" y="42"/>
                        <a:pt x="0" y="42"/>
                      </a:cubicBezTo>
                      <a:cubicBezTo>
                        <a:pt x="5" y="42"/>
                        <a:pt x="5" y="42"/>
                        <a:pt x="5" y="42"/>
                      </a:cubicBezTo>
                      <a:cubicBezTo>
                        <a:pt x="5" y="46"/>
                        <a:pt x="5" y="46"/>
                        <a:pt x="5" y="46"/>
                      </a:cubicBezTo>
                      <a:cubicBezTo>
                        <a:pt x="3" y="50"/>
                        <a:pt x="2" y="54"/>
                        <a:pt x="2" y="58"/>
                      </a:cubicBezTo>
                      <a:cubicBezTo>
                        <a:pt x="2" y="67"/>
                        <a:pt x="6" y="74"/>
                        <a:pt x="11" y="80"/>
                      </a:cubicBezTo>
                      <a:cubicBezTo>
                        <a:pt x="17" y="85"/>
                        <a:pt x="24" y="89"/>
                        <a:pt x="33" y="89"/>
                      </a:cubicBezTo>
                      <a:cubicBezTo>
                        <a:pt x="41" y="89"/>
                        <a:pt x="49" y="85"/>
                        <a:pt x="55" y="80"/>
                      </a:cubicBezTo>
                      <a:cubicBezTo>
                        <a:pt x="60" y="74"/>
                        <a:pt x="64" y="67"/>
                        <a:pt x="64" y="58"/>
                      </a:cubicBezTo>
                      <a:cubicBezTo>
                        <a:pt x="64" y="50"/>
                        <a:pt x="60" y="42"/>
                        <a:pt x="55" y="36"/>
                      </a:cubicBezTo>
                      <a:cubicBezTo>
                        <a:pt x="53" y="34"/>
                        <a:pt x="51" y="33"/>
                        <a:pt x="49" y="31"/>
                      </a:cubicBezTo>
                      <a:cubicBezTo>
                        <a:pt x="34" y="14"/>
                        <a:pt x="34" y="14"/>
                        <a:pt x="34" y="14"/>
                      </a:cubicBezTo>
                      <a:close/>
                      <a:moveTo>
                        <a:pt x="17" y="57"/>
                      </a:moveTo>
                      <a:cubicBezTo>
                        <a:pt x="18" y="44"/>
                        <a:pt x="30" y="42"/>
                        <a:pt x="40" y="43"/>
                      </a:cubicBezTo>
                      <a:cubicBezTo>
                        <a:pt x="30" y="47"/>
                        <a:pt x="23" y="51"/>
                        <a:pt x="17" y="57"/>
                      </a:cubicBezTo>
                      <a:close/>
                      <a:moveTo>
                        <a:pt x="19" y="44"/>
                      </a:moveTo>
                      <a:cubicBezTo>
                        <a:pt x="22" y="40"/>
                        <a:pt x="27" y="38"/>
                        <a:pt x="33" y="38"/>
                      </a:cubicBezTo>
                      <a:cubicBezTo>
                        <a:pt x="38" y="38"/>
                        <a:pt x="43" y="40"/>
                        <a:pt x="47" y="44"/>
                      </a:cubicBezTo>
                      <a:cubicBezTo>
                        <a:pt x="51" y="48"/>
                        <a:pt x="53" y="53"/>
                        <a:pt x="53" y="58"/>
                      </a:cubicBezTo>
                      <a:cubicBezTo>
                        <a:pt x="53" y="64"/>
                        <a:pt x="51" y="69"/>
                        <a:pt x="47" y="72"/>
                      </a:cubicBezTo>
                      <a:cubicBezTo>
                        <a:pt x="43" y="76"/>
                        <a:pt x="38" y="78"/>
                        <a:pt x="33" y="78"/>
                      </a:cubicBezTo>
                      <a:cubicBezTo>
                        <a:pt x="27" y="78"/>
                        <a:pt x="22" y="76"/>
                        <a:pt x="19" y="72"/>
                      </a:cubicBezTo>
                      <a:cubicBezTo>
                        <a:pt x="15" y="69"/>
                        <a:pt x="13" y="64"/>
                        <a:pt x="13" y="58"/>
                      </a:cubicBezTo>
                      <a:cubicBezTo>
                        <a:pt x="13" y="53"/>
                        <a:pt x="15" y="48"/>
                        <a:pt x="19"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a:bodyPr>
                <a:lstStyle/>
                <a:p>
                  <a:endParaRPr lang="zh-CN" altLang="en-US" sz="1350">
                    <a:sym typeface="Arial" panose="020B0604020202020204" pitchFamily="34" charset="0"/>
                  </a:endParaRPr>
                </a:p>
              </p:txBody>
            </p:sp>
          </p:grpSp>
        </p:grpSp>
        <p:sp>
          <p:nvSpPr>
            <p:cNvPr id="14" name="流程图: 可选过程 13"/>
            <p:cNvSpPr/>
            <p:nvPr>
              <p:custDataLst>
                <p:tags r:id="rId6"/>
              </p:custDataLst>
            </p:nvPr>
          </p:nvSpPr>
          <p:spPr>
            <a:xfrm>
              <a:off x="1782296" y="4649202"/>
              <a:ext cx="2154586" cy="861459"/>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lvl="0" algn="ctr"/>
              <a:r>
                <a:rPr lang="zh-CN" altLang="en-US" sz="1600">
                  <a:solidFill>
                    <a:schemeClr val="accent1"/>
                  </a:solidFill>
                </a:rPr>
                <a:t>制作思维导图的准备工作！</a:t>
              </a:r>
              <a:endParaRPr lang="zh-CN" altLang="en-US" sz="1600">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2372995" y="1635125"/>
            <a:ext cx="4801314" cy="646331"/>
          </a:xfrm>
          <a:prstGeom prst="rect">
            <a:avLst/>
          </a:prstGeom>
          <a:noFill/>
        </p:spPr>
        <p:txBody>
          <a:bodyPr wrap="none" rtlCol="0">
            <a:spAutoFit/>
          </a:bodyPr>
          <a:lstStyle/>
          <a:p>
            <a:r>
              <a:rPr lang="zh-CN" altLang="en-US" sz="3600" dirty="0" smtClean="0">
                <a:latin typeface="方正少儿简体" panose="03000509000000000000" pitchFamily="65" charset="-122"/>
                <a:ea typeface="方正少儿简体" panose="03000509000000000000" pitchFamily="65" charset="-122"/>
              </a:rPr>
              <a:t>八、</a:t>
            </a:r>
            <a:r>
              <a:rPr lang="zh-CN" altLang="en-US" sz="3600" dirty="0">
                <a:latin typeface="方正少儿简体" panose="03000509000000000000" pitchFamily="65" charset="-122"/>
                <a:ea typeface="方正少儿简体" panose="03000509000000000000" pitchFamily="65" charset="-122"/>
              </a:rPr>
              <a:t>推荐思维导图软件</a:t>
            </a:r>
            <a:endParaRPr lang="zh-CN" altLang="en-US" sz="3600" dirty="0">
              <a:latin typeface="方正少儿简体" panose="03000509000000000000" pitchFamily="65" charset="-122"/>
              <a:ea typeface="方正少儿简体" panose="03000509000000000000" pitchFamily="65" charset="-122"/>
            </a:endParaRPr>
          </a:p>
        </p:txBody>
      </p:sp>
      <p:sp>
        <p:nvSpPr>
          <p:cNvPr id="3" name="文本框 2"/>
          <p:cNvSpPr txBox="1"/>
          <p:nvPr/>
        </p:nvSpPr>
        <p:spPr>
          <a:xfrm>
            <a:off x="2263775" y="2355850"/>
            <a:ext cx="4910455" cy="368300"/>
          </a:xfrm>
          <a:prstGeom prst="rect">
            <a:avLst/>
          </a:prstGeom>
          <a:noFill/>
        </p:spPr>
        <p:txBody>
          <a:bodyPr wrap="square" rtlCol="0">
            <a:spAutoFit/>
          </a:bodyPr>
          <a:lstStyle/>
          <a:p>
            <a:r>
              <a:rPr lang="en-US" altLang="zh-CN" b="1">
                <a:solidFill>
                  <a:srgbClr val="FF0000"/>
                </a:solidFill>
                <a:latin typeface="方正少儿简体" panose="03000509000000000000" pitchFamily="65" charset="-122"/>
                <a:ea typeface="方正少儿简体" panose="03000509000000000000" pitchFamily="65" charset="-122"/>
              </a:rPr>
              <a:t>Xmind</a:t>
            </a:r>
            <a:r>
              <a:rPr lang="zh-CN" altLang="en-US" b="1">
                <a:solidFill>
                  <a:srgbClr val="FF0000"/>
                </a:solidFill>
                <a:latin typeface="方正少儿简体" panose="03000509000000000000" pitchFamily="65" charset="-122"/>
                <a:ea typeface="方正少儿简体" panose="03000509000000000000" pitchFamily="65" charset="-122"/>
              </a:rPr>
              <a:t>、</a:t>
            </a:r>
            <a:r>
              <a:rPr lang="en-US" altLang="zh-CN">
                <a:latin typeface="方正少儿简体" panose="03000509000000000000" pitchFamily="65" charset="-122"/>
                <a:ea typeface="方正少儿简体" panose="03000509000000000000" pitchFamily="65" charset="-122"/>
                <a:sym typeface="+mn-ea"/>
              </a:rPr>
              <a:t>processon</a:t>
            </a:r>
            <a:r>
              <a:rPr lang="zh-CN" altLang="en-US">
                <a:latin typeface="方正少儿简体" panose="03000509000000000000" pitchFamily="65" charset="-122"/>
                <a:ea typeface="方正少儿简体" panose="03000509000000000000" pitchFamily="65" charset="-122"/>
                <a:sym typeface="+mn-ea"/>
              </a:rPr>
              <a:t>、</a:t>
            </a:r>
            <a:r>
              <a:rPr lang="en-US" altLang="zh-CN">
                <a:latin typeface="方正少儿简体" panose="03000509000000000000" pitchFamily="65" charset="-122"/>
                <a:ea typeface="方正少儿简体" panose="03000509000000000000" pitchFamily="65" charset="-122"/>
              </a:rPr>
              <a:t>simplemind</a:t>
            </a:r>
            <a:r>
              <a:rPr lang="zh-CN" altLang="en-US">
                <a:latin typeface="方正少儿简体" panose="03000509000000000000" pitchFamily="65" charset="-122"/>
                <a:ea typeface="方正少儿简体" panose="03000509000000000000" pitchFamily="65" charset="-122"/>
              </a:rPr>
              <a:t>、</a:t>
            </a:r>
            <a:r>
              <a:rPr lang="en-US" altLang="zh-CN">
                <a:latin typeface="方正少儿简体" panose="03000509000000000000" pitchFamily="65" charset="-122"/>
                <a:ea typeface="方正少儿简体" panose="03000509000000000000" pitchFamily="65" charset="-122"/>
              </a:rPr>
              <a:t>mindmanager</a:t>
            </a:r>
            <a:endParaRPr lang="en-US" altLang="zh-CN">
              <a:latin typeface="方正少儿简体" panose="03000509000000000000" pitchFamily="65" charset="-122"/>
              <a:ea typeface="方正少儿简体" panose="03000509000000000000" pitchFamily="65"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AE868"/>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82980" y="699542"/>
            <a:ext cx="1590675" cy="1590675"/>
          </a:xfrm>
          <a:prstGeom prst="rect">
            <a:avLst/>
          </a:prstGeom>
        </p:spPr>
      </p:pic>
      <p:sp>
        <p:nvSpPr>
          <p:cNvPr id="2" name="文本框 1"/>
          <p:cNvSpPr txBox="1"/>
          <p:nvPr/>
        </p:nvSpPr>
        <p:spPr>
          <a:xfrm>
            <a:off x="1331639" y="2571750"/>
            <a:ext cx="6693356" cy="1323439"/>
          </a:xfrm>
          <a:prstGeom prst="rect">
            <a:avLst/>
          </a:prstGeom>
          <a:noFill/>
        </p:spPr>
        <p:txBody>
          <a:bodyPr wrap="square" rtlCol="0">
            <a:spAutoFit/>
          </a:bodyPr>
          <a:lstStyle/>
          <a:p>
            <a:r>
              <a:rPr lang="en-US" altLang="zh-CN" sz="80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Who  </a:t>
            </a:r>
            <a:r>
              <a:rPr lang="en-US" altLang="zh-CN" sz="8000" b="1" dirty="0">
                <a:solidFill>
                  <a:srgbClr val="4CBDF7"/>
                </a:solidFill>
                <a:latin typeface="Arial Unicode MS" panose="020B0604020202020204" pitchFamily="34" charset="-122"/>
                <a:ea typeface="Arial Unicode MS" panose="020B0604020202020204" pitchFamily="34" charset="-122"/>
                <a:cs typeface="Arial Unicode MS" panose="020B0604020202020204" pitchFamily="34" charset="-122"/>
              </a:rPr>
              <a:t>am </a:t>
            </a:r>
            <a:r>
              <a:rPr lang="en-US" altLang="zh-CN" sz="80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8000" b="1" dirty="0" err="1" smtClean="0">
                <a:solidFill>
                  <a:srgbClr val="93DE65"/>
                </a:solidFill>
                <a:latin typeface="Arial Unicode MS" panose="020B0604020202020204" pitchFamily="34" charset="-122"/>
                <a:ea typeface="Arial Unicode MS" panose="020B0604020202020204" pitchFamily="34" charset="-122"/>
                <a:cs typeface="Arial Unicode MS" panose="020B0604020202020204" pitchFamily="34" charset="-122"/>
              </a:rPr>
              <a:t>i</a:t>
            </a:r>
            <a:r>
              <a:rPr lang="zh-CN" altLang="en-US" sz="80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8000" b="1" dirty="0" smtClean="0">
                <a:solidFill>
                  <a:srgbClr val="46E49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8000" b="1" dirty="0">
              <a:solidFill>
                <a:srgbClr val="46E49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文本框 3"/>
          <p:cNvSpPr txBox="1"/>
          <p:nvPr/>
        </p:nvSpPr>
        <p:spPr>
          <a:xfrm>
            <a:off x="187960" y="178435"/>
            <a:ext cx="2972435" cy="706755"/>
          </a:xfrm>
          <a:prstGeom prst="rect">
            <a:avLst/>
          </a:prstGeom>
          <a:noFill/>
        </p:spPr>
        <p:txBody>
          <a:bodyPr wrap="square" rtlCol="0">
            <a:spAutoFit/>
          </a:bodyPr>
          <a:lstStyle/>
          <a:p>
            <a:r>
              <a:rPr lang="zh-CN" altLang="en-US" sz="4000" b="1" dirty="0" smtClean="0">
                <a:latin typeface="方正少儿简体" panose="03000509000000000000" pitchFamily="65" charset="-122"/>
                <a:ea typeface="方正少儿简体" panose="03000509000000000000" pitchFamily="65" charset="-122"/>
              </a:rPr>
              <a:t>九、</a:t>
            </a:r>
            <a:r>
              <a:rPr lang="zh-CN" altLang="en-US" sz="4000" b="1" dirty="0">
                <a:latin typeface="方正少儿简体" panose="03000509000000000000" pitchFamily="65" charset="-122"/>
                <a:ea typeface="方正少儿简体" panose="03000509000000000000" pitchFamily="65" charset="-122"/>
              </a:rPr>
              <a:t>练习题</a:t>
            </a:r>
            <a:endParaRPr lang="zh-CN" altLang="en-US" sz="4000" b="1" dirty="0">
              <a:latin typeface="方正少儿简体" panose="03000509000000000000" pitchFamily="65" charset="-122"/>
              <a:ea typeface="方正少儿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BDF7"/>
        </a:solidFill>
        <a:effectLst/>
      </p:bgPr>
    </p:bg>
    <p:spTree>
      <p:nvGrpSpPr>
        <p:cNvPr id="1" name=""/>
        <p:cNvGrpSpPr/>
        <p:nvPr/>
      </p:nvGrpSpPr>
      <p:grpSpPr>
        <a:xfrm>
          <a:off x="0" y="0"/>
          <a:ext cx="0" cy="0"/>
          <a:chOff x="0" y="0"/>
          <a:chExt cx="0" cy="0"/>
        </a:xfrm>
      </p:grpSpPr>
      <p:grpSp>
        <p:nvGrpSpPr>
          <p:cNvPr id="38" name="组合 37"/>
          <p:cNvGrpSpPr/>
          <p:nvPr/>
        </p:nvGrpSpPr>
        <p:grpSpPr>
          <a:xfrm>
            <a:off x="0" y="0"/>
            <a:ext cx="9144000" cy="1194025"/>
            <a:chOff x="0" y="0"/>
            <a:chExt cx="9144000" cy="1194025"/>
          </a:xfrm>
        </p:grpSpPr>
        <p:sp>
          <p:nvSpPr>
            <p:cNvPr id="3" name="矩形 2"/>
            <p:cNvSpPr/>
            <p:nvPr/>
          </p:nvSpPr>
          <p:spPr>
            <a:xfrm>
              <a:off x="0" y="0"/>
              <a:ext cx="9144000" cy="843915"/>
            </a:xfrm>
            <a:prstGeom prst="rect">
              <a:avLst/>
            </a:prstGeom>
            <a:solidFill>
              <a:srgbClr val="FAE868"/>
            </a:solidFill>
            <a:ln>
              <a:solidFill>
                <a:srgbClr val="FAE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968019">
              <a:off x="7164288" y="821570"/>
              <a:ext cx="432048" cy="372455"/>
            </a:xfrm>
            <a:prstGeom prst="triangle">
              <a:avLst/>
            </a:prstGeom>
            <a:solidFill>
              <a:srgbClr val="FAE868"/>
            </a:solidFill>
            <a:ln>
              <a:solidFill>
                <a:srgbClr val="FAE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686733" y="2895837"/>
            <a:ext cx="845707" cy="1379892"/>
            <a:chOff x="7587328" y="2738284"/>
            <a:chExt cx="845707" cy="1379892"/>
          </a:xfrm>
        </p:grpSpPr>
        <p:cxnSp>
          <p:nvCxnSpPr>
            <p:cNvPr id="25" name="直接连接符 24"/>
            <p:cNvCxnSpPr/>
            <p:nvPr/>
          </p:nvCxnSpPr>
          <p:spPr>
            <a:xfrm>
              <a:off x="7587328" y="2738284"/>
              <a:ext cx="845707" cy="599629"/>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740351" y="3300163"/>
              <a:ext cx="692684" cy="818013"/>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1"/>
          <a:stretch>
            <a:fillRect/>
          </a:stretch>
        </p:blipFill>
        <p:spPr>
          <a:xfrm>
            <a:off x="8014970" y="-16510"/>
            <a:ext cx="1133475" cy="860425"/>
          </a:xfrm>
          <a:prstGeom prst="rect">
            <a:avLst/>
          </a:prstGeom>
        </p:spPr>
      </p:pic>
      <p:sp>
        <p:nvSpPr>
          <p:cNvPr id="9" name="文本框 8"/>
          <p:cNvSpPr txBox="1"/>
          <p:nvPr/>
        </p:nvSpPr>
        <p:spPr>
          <a:xfrm>
            <a:off x="102235" y="198755"/>
            <a:ext cx="5415915" cy="645160"/>
          </a:xfrm>
          <a:prstGeom prst="rect">
            <a:avLst/>
          </a:prstGeom>
          <a:noFill/>
        </p:spPr>
        <p:txBody>
          <a:bodyPr wrap="square" rtlCol="0">
            <a:spAutoFit/>
          </a:bodyPr>
          <a:lstStyle/>
          <a:p>
            <a:r>
              <a:rPr lang="zh-CN" altLang="en-US" sz="3600" dirty="0">
                <a:latin typeface="华康少女文字W5(P)" panose="040F0500000000000000" pitchFamily="82" charset="-122"/>
                <a:ea typeface="华康少女文字W5(P)" panose="040F0500000000000000" pitchFamily="82" charset="-122"/>
              </a:rPr>
              <a:t>一、什么是思维导图</a:t>
            </a:r>
            <a:r>
              <a:rPr lang="en-US" altLang="zh-CN" sz="3600" dirty="0">
                <a:latin typeface="华康少女文字W5(P)" panose="040F0500000000000000" pitchFamily="82" charset="-122"/>
                <a:ea typeface="华康少女文字W5(P)" panose="040F0500000000000000" pitchFamily="82" charset="-122"/>
              </a:rPr>
              <a:t>?</a:t>
            </a:r>
            <a:endParaRPr lang="en-US" altLang="zh-CN" sz="3600" dirty="0">
              <a:latin typeface="华康少女文字W5(P)" panose="040F0500000000000000" pitchFamily="82" charset="-122"/>
              <a:ea typeface="华康少女文字W5(P)" panose="040F0500000000000000" pitchFamily="82" charset="-122"/>
            </a:endParaRPr>
          </a:p>
        </p:txBody>
      </p:sp>
      <p:sp>
        <p:nvSpPr>
          <p:cNvPr id="5" name="文本框 4"/>
          <p:cNvSpPr txBox="1"/>
          <p:nvPr/>
        </p:nvSpPr>
        <p:spPr>
          <a:xfrm>
            <a:off x="766311" y="1237197"/>
            <a:ext cx="7815396"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思维导图又叫心智导图是表达发散性思维的有效的图形思维工具 ，它简单却又很有效，是一种革命性的思维工具。思维导图运用图文并重的技巧，把各级主题的关系用相互隶属与相关的层级图表现出来，把主题关键词与图像、颜色等建立记忆链接。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CBDF7"/>
        </a:solidFill>
        <a:effectLst/>
      </p:bgPr>
    </p:bg>
    <p:spTree>
      <p:nvGrpSpPr>
        <p:cNvPr id="1" name=""/>
        <p:cNvGrpSpPr/>
        <p:nvPr/>
      </p:nvGrpSpPr>
      <p:grpSpPr>
        <a:xfrm>
          <a:off x="0" y="0"/>
          <a:ext cx="0" cy="0"/>
          <a:chOff x="0" y="0"/>
          <a:chExt cx="0" cy="0"/>
        </a:xfrm>
      </p:grpSpPr>
      <p:grpSp>
        <p:nvGrpSpPr>
          <p:cNvPr id="11" name="组合 10"/>
          <p:cNvGrpSpPr/>
          <p:nvPr/>
        </p:nvGrpSpPr>
        <p:grpSpPr>
          <a:xfrm>
            <a:off x="2797844" y="1280768"/>
            <a:ext cx="3502347" cy="133691"/>
            <a:chOff x="2797844" y="1280768"/>
            <a:chExt cx="3502347" cy="133691"/>
          </a:xfrm>
        </p:grpSpPr>
        <p:cxnSp>
          <p:nvCxnSpPr>
            <p:cNvPr id="3" name="直接连接符 2"/>
            <p:cNvCxnSpPr/>
            <p:nvPr/>
          </p:nvCxnSpPr>
          <p:spPr>
            <a:xfrm>
              <a:off x="2914508" y="1347614"/>
              <a:ext cx="33856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797844" y="1280768"/>
              <a:ext cx="133691" cy="13369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905491" y="2648920"/>
            <a:ext cx="3519374" cy="133691"/>
            <a:chOff x="2905491" y="2648920"/>
            <a:chExt cx="3519374" cy="133691"/>
          </a:xfrm>
        </p:grpSpPr>
        <p:cxnSp>
          <p:nvCxnSpPr>
            <p:cNvPr id="6" name="直接连接符 5"/>
            <p:cNvCxnSpPr/>
            <p:nvPr/>
          </p:nvCxnSpPr>
          <p:spPr>
            <a:xfrm>
              <a:off x="2905491" y="2715766"/>
              <a:ext cx="33856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291174" y="2648920"/>
              <a:ext cx="133691" cy="13369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663190" y="1542415"/>
            <a:ext cx="3888740" cy="1106805"/>
          </a:xfrm>
          <a:prstGeom prst="rect">
            <a:avLst/>
          </a:prstGeom>
          <a:noFill/>
        </p:spPr>
        <p:txBody>
          <a:bodyPr wrap="square" rtlCol="0">
            <a:spAutoFit/>
          </a:bodyPr>
          <a:lstStyle/>
          <a:p>
            <a:r>
              <a:rPr lang="en-US" altLang="zh-CN" sz="6600" b="1">
                <a:ln w="10160">
                  <a:solidFill>
                    <a:schemeClr val="accent5"/>
                  </a:solidFill>
                  <a:prstDash val="solid"/>
                </a:ln>
                <a:solidFill>
                  <a:srgbClr val="FFFF00"/>
                </a:solidFill>
                <a:effectLst>
                  <a:outerShdw blurRad="38100" dist="22860" dir="5400000" algn="tl" rotWithShape="0">
                    <a:srgbClr val="000000">
                      <a:alpha val="30000"/>
                    </a:srgbClr>
                  </a:outerShdw>
                </a:effectLst>
              </a:rPr>
              <a:t>Thank you!</a:t>
            </a:r>
            <a:endParaRPr lang="en-US" altLang="zh-CN" sz="6600" b="1">
              <a:ln w="10160">
                <a:solidFill>
                  <a:schemeClr val="accent5"/>
                </a:solidFill>
                <a:prstDash val="solid"/>
              </a:ln>
              <a:solidFill>
                <a:srgbClr val="FF0000"/>
              </a:solidFill>
              <a:effectLst>
                <a:outerShdw blurRad="38100" dist="22860" dir="5400000" algn="tl" rotWithShape="0">
                  <a:srgbClr val="000000">
                    <a:alpha val="30000"/>
                  </a:srgbClr>
                </a:outerShdw>
              </a:effectLst>
            </a:endParaRPr>
          </a:p>
        </p:txBody>
      </p:sp>
      <p:sp>
        <p:nvSpPr>
          <p:cNvPr id="5" name="文本框 4"/>
          <p:cNvSpPr txBox="1"/>
          <p:nvPr/>
        </p:nvSpPr>
        <p:spPr>
          <a:xfrm>
            <a:off x="6756400" y="241300"/>
            <a:ext cx="2265045" cy="521970"/>
          </a:xfrm>
          <a:prstGeom prst="rect">
            <a:avLst/>
          </a:prstGeom>
          <a:noFill/>
        </p:spPr>
        <p:txBody>
          <a:bodyPr wrap="square" rtlCol="0">
            <a:spAutoFit/>
          </a:bodyPr>
          <a:lstStyle/>
          <a:p>
            <a:r>
              <a:rPr lang="en-US" altLang="zh-CN" sz="2800">
                <a:solidFill>
                  <a:schemeClr val="bg1"/>
                </a:solidFill>
              </a:rPr>
              <a:t> </a:t>
            </a:r>
            <a:r>
              <a:rPr lang="en-US" altLang="zh-CN" sz="2800" b="1">
                <a:solidFill>
                  <a:schemeClr val="bg1"/>
                </a:solidFill>
              </a:rPr>
              <a:t> </a:t>
            </a:r>
            <a:r>
              <a:rPr lang="en-US" altLang="zh-CN" sz="2800">
                <a:solidFill>
                  <a:schemeClr val="bg1"/>
                </a:solidFill>
                <a:latin typeface="GulimChe" panose="020B0609000101010101" charset="-127"/>
                <a:ea typeface="GulimChe" panose="020B0609000101010101" charset="-127"/>
              </a:rPr>
              <a:t>For ending</a:t>
            </a:r>
            <a:endParaRPr lang="en-US" altLang="zh-CN" sz="2800">
              <a:solidFill>
                <a:schemeClr val="bg1"/>
              </a:solidFill>
              <a:latin typeface="GulimChe" panose="020B0609000101010101" charset="-127"/>
              <a:ea typeface="GulimChe" panose="020B0609000101010101"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p:tgtEl>
                                          <p:spTgt spid="11"/>
                                        </p:tgtEl>
                                        <p:attrNameLst>
                                          <p:attrName>ppt_x</p:attrName>
                                        </p:attrNameLst>
                                      </p:cBhvr>
                                      <p:tavLst>
                                        <p:tav tm="0">
                                          <p:val>
                                            <p:strVal val="#ppt_x+#ppt_w*1.125000"/>
                                          </p:val>
                                        </p:tav>
                                        <p:tav tm="100000">
                                          <p:val>
                                            <p:strVal val="#ppt_x"/>
                                          </p:val>
                                        </p:tav>
                                      </p:tavLst>
                                    </p:anim>
                                    <p:animEffect transition="in" filter="wipe(left)">
                                      <p:cBhvr>
                                        <p:cTn id="8" dur="300"/>
                                        <p:tgtEl>
                                          <p:spTgt spid="11"/>
                                        </p:tgtEl>
                                      </p:cBhvr>
                                    </p:animEffect>
                                  </p:childTnLst>
                                </p:cTn>
                              </p:par>
                              <p:par>
                                <p:cTn id="9" presetID="2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文本框 10244"/>
          <p:cNvSpPr txBox="1"/>
          <p:nvPr/>
        </p:nvSpPr>
        <p:spPr>
          <a:xfrm>
            <a:off x="323528" y="175535"/>
            <a:ext cx="8689151" cy="523220"/>
          </a:xfrm>
          <a:prstGeom prst="rect">
            <a:avLst/>
          </a:prstGeom>
          <a:solidFill>
            <a:schemeClr val="accent5">
              <a:lumMod val="60000"/>
              <a:lumOff val="40000"/>
            </a:schemeClr>
          </a:solidFill>
          <a:ln w="9525">
            <a:noFill/>
          </a:ln>
        </p:spPr>
        <p:txBody>
          <a:bodyPr wrap="square" anchor="t">
            <a:spAutoFit/>
          </a:bodyPr>
          <a:lstStyle/>
          <a:p>
            <a:r>
              <a:rPr lang="zh-CN" altLang="en-US" sz="2800" b="1" dirty="0">
                <a:solidFill>
                  <a:srgbClr val="003366"/>
                </a:solidFill>
                <a:latin typeface="华康少女文字W5(P)" panose="040F0500000000000000" pitchFamily="82" charset="-122"/>
                <a:ea typeface="华康少女文字W5(P)" panose="040F0500000000000000" pitchFamily="82" charset="-122"/>
              </a:rPr>
              <a:t>一、思维导图创始人</a:t>
            </a:r>
            <a:r>
              <a:rPr lang="en-US" altLang="zh-CN" sz="2800" b="1" dirty="0">
                <a:solidFill>
                  <a:srgbClr val="003366"/>
                </a:solidFill>
                <a:latin typeface="华康少女文字W5(P)" panose="040F0500000000000000" pitchFamily="82" charset="-122"/>
                <a:ea typeface="华康少女文字W5(P)" panose="040F0500000000000000" pitchFamily="82" charset="-122"/>
              </a:rPr>
              <a:t>——</a:t>
            </a:r>
            <a:r>
              <a:rPr lang="zh-CN" altLang="en-US" sz="2800" b="1" dirty="0">
                <a:solidFill>
                  <a:srgbClr val="FF0000"/>
                </a:solidFill>
                <a:latin typeface="华康少女文字W5(P)" panose="040F0500000000000000" pitchFamily="82" charset="-122"/>
                <a:ea typeface="华康少女文字W5(P)" panose="040F0500000000000000" pitchFamily="82" charset="-122"/>
                <a:sym typeface="宋体" panose="02010600030101010101" pitchFamily="2" charset="-122"/>
              </a:rPr>
              <a:t>东尼</a:t>
            </a:r>
            <a:r>
              <a:rPr lang="en-US" altLang="x-none" sz="2800" b="1" dirty="0">
                <a:solidFill>
                  <a:srgbClr val="FF0000"/>
                </a:solidFill>
                <a:latin typeface="华康少女文字W5(P)" panose="040F0500000000000000" pitchFamily="82" charset="-122"/>
                <a:ea typeface="华康少女文字W5(P)" panose="040F0500000000000000" pitchFamily="82" charset="-122"/>
                <a:sym typeface="宋体" panose="02010600030101010101" pitchFamily="2" charset="-122"/>
              </a:rPr>
              <a:t>·</a:t>
            </a:r>
            <a:r>
              <a:rPr lang="zh-CN" altLang="en-US" sz="2800" b="1" dirty="0">
                <a:solidFill>
                  <a:srgbClr val="FF0000"/>
                </a:solidFill>
                <a:latin typeface="华康少女文字W5(P)" panose="040F0500000000000000" pitchFamily="82" charset="-122"/>
                <a:ea typeface="华康少女文字W5(P)" panose="040F0500000000000000" pitchFamily="82" charset="-122"/>
                <a:sym typeface="宋体" panose="02010600030101010101" pitchFamily="2" charset="-122"/>
              </a:rPr>
              <a:t>博赞（</a:t>
            </a:r>
            <a:r>
              <a:rPr lang="en-US" altLang="zh-CN" sz="2800" b="1" dirty="0">
                <a:solidFill>
                  <a:srgbClr val="FF0000"/>
                </a:solidFill>
                <a:latin typeface="华康少女文字W5(P)" panose="040F0500000000000000" pitchFamily="82" charset="-122"/>
                <a:ea typeface="华康少女文字W5(P)" panose="040F0500000000000000" pitchFamily="82" charset="-122"/>
                <a:sym typeface="宋体" panose="02010600030101010101" pitchFamily="2" charset="-122"/>
              </a:rPr>
              <a:t>Tony Buzan)</a:t>
            </a:r>
            <a:endParaRPr lang="en-US" altLang="zh-CN" sz="2800" b="1" dirty="0">
              <a:solidFill>
                <a:srgbClr val="FF0000"/>
              </a:solidFill>
              <a:latin typeface="华康少女文字W5(P)" panose="040F0500000000000000" pitchFamily="82" charset="-122"/>
              <a:ea typeface="华康少女文字W5(P)" panose="040F0500000000000000" pitchFamily="82" charset="-122"/>
              <a:sym typeface="宋体" panose="02010600030101010101" pitchFamily="2" charset="-122"/>
            </a:endParaRPr>
          </a:p>
        </p:txBody>
      </p:sp>
      <p:sp>
        <p:nvSpPr>
          <p:cNvPr id="3" name="文本框 2"/>
          <p:cNvSpPr txBox="1"/>
          <p:nvPr/>
        </p:nvSpPr>
        <p:spPr>
          <a:xfrm>
            <a:off x="234315" y="706755"/>
            <a:ext cx="8384540" cy="4384675"/>
          </a:xfrm>
          <a:prstGeom prst="rect">
            <a:avLst/>
          </a:prstGeom>
          <a:noFill/>
        </p:spPr>
        <p:txBody>
          <a:bodyPr wrap="square" rtlCol="0">
            <a:spAutoFit/>
          </a:bodyPr>
          <a:lstStyle/>
          <a:p>
            <a:pPr fontAlgn="auto">
              <a:lnSpc>
                <a:spcPct val="150000"/>
              </a:lnSpc>
            </a:pPr>
            <a:r>
              <a:rPr lang="en-US" altLang="zh-CN" sz="1400">
                <a:sym typeface="+mn-ea"/>
              </a:rPr>
              <a:t>        </a:t>
            </a:r>
            <a:r>
              <a:rPr lang="zh-CN" altLang="en-US" sz="1400">
                <a:sym typeface="+mn-ea"/>
              </a:rPr>
              <a:t>东尼·博赞，1942年生于英国伦敦，英国大脑基金会总裁，世界著名心理学家、教育学家。他曾因帮助查尔斯王子提高记忆力而被誉为英国的“记忆力之父”。他发明的“思维导图”这一简单易学的思维工具正被全世界</a:t>
            </a:r>
            <a:r>
              <a:rPr lang="en-US" altLang="zh-CN" sz="1400">
                <a:sym typeface="+mn-ea"/>
              </a:rPr>
              <a:t>3</a:t>
            </a:r>
            <a:r>
              <a:rPr lang="zh-CN" altLang="en-US" sz="1400">
                <a:sym typeface="+mn-ea"/>
              </a:rPr>
              <a:t>亿人使用。</a:t>
            </a:r>
            <a:endParaRPr lang="zh-CN" altLang="en-US" sz="1400"/>
          </a:p>
          <a:p>
            <a:pPr fontAlgn="auto">
              <a:lnSpc>
                <a:spcPct val="150000"/>
              </a:lnSpc>
            </a:pPr>
            <a:r>
              <a:rPr lang="zh-CN" altLang="en-US" sz="1400">
                <a:sym typeface="+mn-ea"/>
              </a:rPr>
              <a:t>          作为人类大脑潜能与学习法研究专家，博赞先后受聘在英国、新加坡、墨西哥、澳大利亚等国政府机构、教育机构以及迪斯尼、微软、IBM、甲骨文、惠普等众多知名跨国企业担任顾问。</a:t>
            </a:r>
            <a:endParaRPr lang="zh-CN" altLang="en-US" sz="1400"/>
          </a:p>
          <a:p>
            <a:pPr fontAlgn="auto">
              <a:lnSpc>
                <a:spcPct val="150000"/>
              </a:lnSpc>
            </a:pPr>
            <a:r>
              <a:rPr lang="zh-CN" altLang="en-US" sz="1400">
                <a:sym typeface="+mn-ea"/>
              </a:rPr>
              <a:t>          到目前为止，他已出版各类著作八十余部，主要有“思维导图”系列图书等。其作品在世界一百多个国家以30种语言出版，累计销量突破1000万册。托尼·博赞简介：1942年生于英国伦敦，毕业于英属哥伦比亚大学，拥有心理学、英语语言学、数学和普通科学等多种学位。</a:t>
            </a:r>
            <a:endParaRPr lang="zh-CN" altLang="en-US" sz="1400"/>
          </a:p>
          <a:p>
            <a:pPr fontAlgn="auto">
              <a:lnSpc>
                <a:spcPct val="150000"/>
              </a:lnSpc>
            </a:pPr>
            <a:r>
              <a:rPr lang="zh-CN" altLang="en-US" sz="1400">
                <a:sym typeface="+mn-ea"/>
              </a:rPr>
              <a:t>大脑和学习方面的世界顶尖演讲家，被称为“智力魔法师”、“世界大脑先生”。</a:t>
            </a:r>
            <a:endParaRPr lang="zh-CN" altLang="en-US" sz="1400"/>
          </a:p>
          <a:p>
            <a:pPr fontAlgn="auto">
              <a:lnSpc>
                <a:spcPct val="150000"/>
              </a:lnSpc>
            </a:pPr>
            <a:r>
              <a:rPr lang="zh-CN" altLang="en-US" sz="1400">
                <a:sym typeface="+mn-ea"/>
              </a:rPr>
              <a:t>世界记忆力锦标赛的创始人，世界快速阅读锦标赛的创始人，思维奥林匹克运动会的创始人。</a:t>
            </a:r>
            <a:endParaRPr lang="zh-CN" altLang="en-US" sz="1400"/>
          </a:p>
          <a:p>
            <a:pPr fontAlgn="auto">
              <a:lnSpc>
                <a:spcPct val="150000"/>
              </a:lnSpc>
            </a:pPr>
            <a:r>
              <a:rPr lang="zh-CN" altLang="en-US" sz="1400">
                <a:sym typeface="+mn-ea"/>
              </a:rPr>
              <a:t>大脑和学习方面的世界超级作家，出版了87部专著或合著，系列书销售量已达到一千万册。</a:t>
            </a:r>
            <a:endParaRPr lang="zh-CN" altLang="en-US" sz="1400"/>
          </a:p>
          <a:p>
            <a:pPr fontAlgn="auto">
              <a:lnSpc>
                <a:spcPct val="150000"/>
              </a:lnSpc>
            </a:pPr>
            <a:r>
              <a:rPr lang="zh-CN" altLang="en-US" sz="1400">
                <a:sym typeface="+mn-ea"/>
              </a:rPr>
              <a:t>全球的公众媒体人物，在英国和国际电视台出现的累计时间超过1000小时。拥有超过3亿的观众和听众。</a:t>
            </a:r>
            <a:endParaRPr lang="zh-CN" altLang="en-US" sz="1400"/>
          </a:p>
          <a:p>
            <a:pPr fontAlgn="auto">
              <a:lnSpc>
                <a:spcPct val="150000"/>
              </a:lnSpc>
            </a:pPr>
            <a:r>
              <a:rPr lang="en-US" altLang="zh-CN"/>
              <a:t>        </a:t>
            </a:r>
            <a:endParaRPr lang="zh-CN" altLang="en-US" sz="160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24130" y="-53975"/>
            <a:ext cx="9166225" cy="736600"/>
          </a:xfrm>
          <a:prstGeom prst="rect">
            <a:avLst/>
          </a:prstGeom>
          <a:solidFill>
            <a:schemeClr val="accent5">
              <a:lumMod val="60000"/>
              <a:lumOff val="40000"/>
            </a:schemeClr>
          </a:solidFill>
        </p:spPr>
        <p:txBody>
          <a:bodyPr vert="horz" lIns="68580" tIns="34290" rIns="68580" bIns="3429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en-US" altLang="zh-CN" sz="3000" dirty="0" smtClean="0">
                <a:latin typeface="华康少女文字W5(P)" panose="040F0500000000000000" pitchFamily="82" charset="-122"/>
                <a:ea typeface="华康少女文字W5(P)" panose="040F0500000000000000" pitchFamily="82" charset="-122"/>
              </a:rPr>
              <a:t>  </a:t>
            </a:r>
            <a:r>
              <a:rPr sz="3000" dirty="0" smtClean="0">
                <a:latin typeface="华康少女文字W5(P)" panose="040F0500000000000000" pitchFamily="82" charset="-122"/>
                <a:ea typeface="华康少女文字W5(P)" panose="040F0500000000000000" pitchFamily="82" charset="-122"/>
              </a:rPr>
              <a:t>二、</a:t>
            </a:r>
            <a:r>
              <a:rPr lang="zh-CN" altLang="en-US" sz="3000" dirty="0" smtClean="0">
                <a:latin typeface="华康少女文字W5(P)" panose="040F0500000000000000" pitchFamily="82" charset="-122"/>
                <a:ea typeface="华康少女文字W5(P)" panose="040F0500000000000000" pitchFamily="82" charset="-122"/>
              </a:rPr>
              <a:t>思维导图的由来</a:t>
            </a:r>
            <a:endParaRPr lang="zh-CN" altLang="en-US" sz="3000" dirty="0" smtClean="0">
              <a:latin typeface="华康少女文字W5(P)" panose="040F0500000000000000" pitchFamily="82" charset="-122"/>
              <a:ea typeface="华康少女文字W5(P)" panose="040F0500000000000000" pitchFamily="82" charset="-122"/>
            </a:endParaRPr>
          </a:p>
        </p:txBody>
      </p:sp>
      <p:sp>
        <p:nvSpPr>
          <p:cNvPr id="14" name="文本占位符 11"/>
          <p:cNvSpPr txBox="1"/>
          <p:nvPr>
            <p:custDataLst>
              <p:tags r:id="rId2"/>
            </p:custDataLst>
          </p:nvPr>
        </p:nvSpPr>
        <p:spPr>
          <a:xfrm>
            <a:off x="1118870" y="1270635"/>
            <a:ext cx="2994660" cy="32359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None/>
            </a:pPr>
            <a:r>
              <a:rPr lang="zh-CN" altLang="en-US" sz="2100" b="1" dirty="0">
                <a:latin typeface="微软雅黑" panose="020B0503020204020204" pitchFamily="34" charset="-122"/>
                <a:sym typeface="+mn-ea"/>
              </a:rPr>
              <a:t>未来之路将由会</a:t>
            </a:r>
            <a:endParaRPr lang="zh-CN" altLang="en-US" sz="2100" b="1" dirty="0">
              <a:latin typeface="微软雅黑" panose="020B0503020204020204" pitchFamily="34" charset="-122"/>
            </a:endParaRPr>
          </a:p>
          <a:p>
            <a:pPr lvl="0">
              <a:lnSpc>
                <a:spcPct val="150000"/>
              </a:lnSpc>
              <a:buNone/>
            </a:pPr>
            <a:r>
              <a:rPr lang="zh-CN" altLang="en-US" sz="2100" b="1" dirty="0">
                <a:latin typeface="微软雅黑" panose="020B0503020204020204" pitchFamily="34" charset="-122"/>
                <a:sym typeface="+mn-ea"/>
              </a:rPr>
              <a:t>思维导图和脑力</a:t>
            </a:r>
            <a:endParaRPr lang="zh-CN" altLang="en-US" sz="2100" b="1" dirty="0">
              <a:latin typeface="微软雅黑" panose="020B0503020204020204" pitchFamily="34" charset="-122"/>
            </a:endParaRPr>
          </a:p>
          <a:p>
            <a:pPr lvl="0">
              <a:lnSpc>
                <a:spcPct val="150000"/>
              </a:lnSpc>
              <a:buNone/>
            </a:pPr>
            <a:r>
              <a:rPr lang="zh-CN" altLang="en-US" sz="2100" b="1" dirty="0">
                <a:latin typeface="微软雅黑" panose="020B0503020204020204" pitchFamily="34" charset="-122"/>
                <a:sym typeface="+mn-ea"/>
              </a:rPr>
              <a:t>开发的人来引导！</a:t>
            </a:r>
            <a:endParaRPr lang="zh-CN" altLang="en-US" sz="2100" b="1" dirty="0">
              <a:latin typeface="微软雅黑" panose="020B0503020204020204" pitchFamily="34" charset="-122"/>
            </a:endParaRPr>
          </a:p>
          <a:p>
            <a:pPr lvl="0">
              <a:lnSpc>
                <a:spcPct val="150000"/>
              </a:lnSpc>
              <a:buNone/>
            </a:pPr>
            <a:r>
              <a:rPr lang="zh-CN" altLang="en-US" sz="2100" b="1" dirty="0">
                <a:latin typeface="微软雅黑" panose="020B0503020204020204" pitchFamily="34" charset="-122"/>
                <a:sym typeface="+mn-ea"/>
              </a:rPr>
              <a:t>     </a:t>
            </a:r>
            <a:r>
              <a:rPr lang="en-US" altLang="x-none" sz="2100" b="1">
                <a:latin typeface="微软雅黑" panose="020B0503020204020204" pitchFamily="34" charset="-122"/>
                <a:sym typeface="+mn-ea"/>
              </a:rPr>
              <a:t>——</a:t>
            </a:r>
            <a:r>
              <a:rPr lang="zh-CN" altLang="en-US" sz="2100" b="1" dirty="0">
                <a:latin typeface="微软雅黑" panose="020B0503020204020204" pitchFamily="34" charset="-122"/>
                <a:sym typeface="+mn-ea"/>
              </a:rPr>
              <a:t>比尔盖茨</a:t>
            </a:r>
            <a:endParaRPr lang="zh-CN" altLang="en-US" sz="2100" b="1" dirty="0">
              <a:latin typeface="微软雅黑" panose="020B0503020204020204" pitchFamily="34" charset="-122"/>
            </a:endParaRPr>
          </a:p>
          <a:p>
            <a:pPr lvl="0">
              <a:lnSpc>
                <a:spcPct val="150000"/>
              </a:lnSpc>
              <a:buNone/>
            </a:pPr>
            <a:r>
              <a:rPr lang="zh-CN" altLang="en-US" sz="2100" b="1" dirty="0">
                <a:latin typeface="微软雅黑" panose="020B0503020204020204" pitchFamily="34" charset="-122"/>
                <a:sym typeface="+mn-ea"/>
              </a:rPr>
              <a:t>             </a:t>
            </a:r>
            <a:r>
              <a:rPr lang="en-US" altLang="x-none" sz="2100" b="1">
                <a:latin typeface="微软雅黑" panose="020B0503020204020204" pitchFamily="34" charset="-122"/>
                <a:sym typeface="+mn-ea"/>
              </a:rPr>
              <a:t>1995</a:t>
            </a:r>
            <a:r>
              <a:rPr lang="zh-CN" altLang="en-US" sz="2100" b="1" dirty="0">
                <a:latin typeface="微软雅黑" panose="020B0503020204020204" pitchFamily="34" charset="-122"/>
                <a:sym typeface="+mn-ea"/>
              </a:rPr>
              <a:t>年</a:t>
            </a:r>
            <a:endParaRPr lang="zh-CN" altLang="en-US" sz="2100" b="1" dirty="0">
              <a:latin typeface="微软雅黑" panose="020B0503020204020204" pitchFamily="34" charset="-122"/>
            </a:endParaRPr>
          </a:p>
          <a:p>
            <a:endParaRPr lang="zh-CN" altLang="en-US" sz="2100" dirty="0" smtClean="0"/>
          </a:p>
        </p:txBody>
      </p:sp>
      <p:pic>
        <p:nvPicPr>
          <p:cNvPr id="11267" name="Picture 4" descr="20100524090146867fc65aeaa_0x0_600"/>
          <p:cNvPicPr>
            <a:picLocks noChangeAspect="1"/>
          </p:cNvPicPr>
          <p:nvPr/>
        </p:nvPicPr>
        <p:blipFill>
          <a:blip r:embed="rId3"/>
          <a:stretch>
            <a:fillRect/>
          </a:stretch>
        </p:blipFill>
        <p:spPr>
          <a:xfrm>
            <a:off x="5120005" y="801688"/>
            <a:ext cx="3022600" cy="3971925"/>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ox(in)">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49506" name="标题 149505"/>
          <p:cNvSpPr>
            <a:spLocks noGrp="1"/>
          </p:cNvSpPr>
          <p:nvPr/>
        </p:nvSpPr>
        <p:spPr>
          <a:xfrm>
            <a:off x="334010" y="115570"/>
            <a:ext cx="6917055" cy="67500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a:lstStyle>
          <a:p>
            <a:r>
              <a:rPr lang="zh-CN" altLang="en-US" sz="3600" dirty="0">
                <a:latin typeface="华康少女文字W5(P)" panose="040F0500000000000000" pitchFamily="82" charset="-122"/>
                <a:ea typeface="华康少女文字W5(P)" panose="040F0500000000000000" pitchFamily="82" charset="-122"/>
              </a:rPr>
              <a:t> 三、脑神经细胞结构与思维导图</a:t>
            </a:r>
            <a:endParaRPr lang="zh-CN" altLang="en-US" sz="3600" dirty="0">
              <a:latin typeface="华康少女文字W5(P)" panose="040F0500000000000000" pitchFamily="82" charset="-122"/>
              <a:ea typeface="华康少女文字W5(P)" panose="040F0500000000000000" pitchFamily="82" charset="-122"/>
            </a:endParaRPr>
          </a:p>
        </p:txBody>
      </p:sp>
      <p:pic>
        <p:nvPicPr>
          <p:cNvPr id="149507" name="图片 149506" descr="neure"/>
          <p:cNvPicPr>
            <a:picLocks noChangeAspect="1"/>
          </p:cNvPicPr>
          <p:nvPr/>
        </p:nvPicPr>
        <p:blipFill>
          <a:blip r:embed="rId1"/>
          <a:stretch>
            <a:fillRect/>
          </a:stretch>
        </p:blipFill>
        <p:spPr>
          <a:xfrm>
            <a:off x="2997835" y="984885"/>
            <a:ext cx="2808605" cy="2493010"/>
          </a:xfrm>
          <a:prstGeom prst="rect">
            <a:avLst/>
          </a:prstGeom>
          <a:noFill/>
          <a:ln w="9525">
            <a:noFill/>
          </a:ln>
        </p:spPr>
      </p:pic>
      <p:pic>
        <p:nvPicPr>
          <p:cNvPr id="149508" name="图片 149507" descr="MINDMAP2"/>
          <p:cNvPicPr>
            <a:picLocks noChangeAspect="1"/>
          </p:cNvPicPr>
          <p:nvPr/>
        </p:nvPicPr>
        <p:blipFill>
          <a:blip r:embed="rId2"/>
          <a:stretch>
            <a:fillRect/>
          </a:stretch>
        </p:blipFill>
        <p:spPr>
          <a:xfrm>
            <a:off x="5806440" y="2686685"/>
            <a:ext cx="2950845" cy="2492375"/>
          </a:xfrm>
          <a:prstGeom prst="rect">
            <a:avLst/>
          </a:prstGeom>
          <a:noFill/>
          <a:ln w="9525">
            <a:noFill/>
          </a:ln>
        </p:spPr>
      </p:pic>
      <p:pic>
        <p:nvPicPr>
          <p:cNvPr id="149509" name="图片 149508" descr="mindmap1"/>
          <p:cNvPicPr>
            <a:picLocks noChangeAspect="1"/>
          </p:cNvPicPr>
          <p:nvPr/>
        </p:nvPicPr>
        <p:blipFill>
          <a:blip r:embed="rId3"/>
          <a:stretch>
            <a:fillRect/>
          </a:stretch>
        </p:blipFill>
        <p:spPr>
          <a:xfrm>
            <a:off x="334010" y="2686368"/>
            <a:ext cx="2663825" cy="249237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custDataLst>
              <p:tags r:id="rId1"/>
            </p:custDataLst>
          </p:nvPr>
        </p:nvSpPr>
        <p:spPr>
          <a:xfrm>
            <a:off x="5110880" y="4353578"/>
            <a:ext cx="492202" cy="492202"/>
          </a:xfrm>
          <a:prstGeom prst="roundRect">
            <a:avLst/>
          </a:prstGeom>
          <a:solidFill>
            <a:schemeClr val="accent1">
              <a:alpha val="15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350" dirty="0" err="1">
              <a:solidFill>
                <a:srgbClr val="FFFFFF"/>
              </a:solidFill>
            </a:endParaRPr>
          </a:p>
        </p:txBody>
      </p:sp>
      <p:sp>
        <p:nvSpPr>
          <p:cNvPr id="12" name="圆角矩形 11"/>
          <p:cNvSpPr/>
          <p:nvPr>
            <p:custDataLst>
              <p:tags r:id="rId2"/>
            </p:custDataLst>
          </p:nvPr>
        </p:nvSpPr>
        <p:spPr>
          <a:xfrm>
            <a:off x="388793" y="4577617"/>
            <a:ext cx="536325" cy="536325"/>
          </a:xfrm>
          <a:prstGeom prst="roundRect">
            <a:avLst/>
          </a:prstGeom>
          <a:solidFill>
            <a:schemeClr val="accent1">
              <a:alpha val="15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350" dirty="0" err="1">
              <a:solidFill>
                <a:srgbClr val="FFFFFF"/>
              </a:solidFill>
            </a:endParaRPr>
          </a:p>
        </p:txBody>
      </p:sp>
      <p:sp>
        <p:nvSpPr>
          <p:cNvPr id="13" name="圆角矩形 12"/>
          <p:cNvSpPr/>
          <p:nvPr>
            <p:custDataLst>
              <p:tags r:id="rId3"/>
            </p:custDataLst>
          </p:nvPr>
        </p:nvSpPr>
        <p:spPr>
          <a:xfrm>
            <a:off x="621250" y="4265233"/>
            <a:ext cx="603618" cy="603618"/>
          </a:xfrm>
          <a:prstGeom prst="roundRect">
            <a:avLst/>
          </a:prstGeom>
          <a:solidFill>
            <a:schemeClr val="accent1">
              <a:alpha val="20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350" dirty="0" err="1">
              <a:solidFill>
                <a:srgbClr val="FFFFFF"/>
              </a:solidFill>
            </a:endParaRPr>
          </a:p>
        </p:txBody>
      </p:sp>
      <p:sp>
        <p:nvSpPr>
          <p:cNvPr id="8" name="圆角矩形 7"/>
          <p:cNvSpPr/>
          <p:nvPr>
            <p:custDataLst>
              <p:tags r:id="rId4"/>
            </p:custDataLst>
          </p:nvPr>
        </p:nvSpPr>
        <p:spPr>
          <a:xfrm>
            <a:off x="7562909" y="2742965"/>
            <a:ext cx="462802" cy="462802"/>
          </a:xfrm>
          <a:prstGeom prst="roundRect">
            <a:avLst/>
          </a:prstGeom>
          <a:solidFill>
            <a:schemeClr val="accent1">
              <a:alpha val="20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400" dirty="0" err="1">
              <a:solidFill>
                <a:srgbClr val="FFFFFF"/>
              </a:solidFill>
            </a:endParaRPr>
          </a:p>
        </p:txBody>
      </p:sp>
      <p:sp>
        <p:nvSpPr>
          <p:cNvPr id="10" name="圆角矩形 9"/>
          <p:cNvSpPr/>
          <p:nvPr>
            <p:custDataLst>
              <p:tags r:id="rId5"/>
            </p:custDataLst>
          </p:nvPr>
        </p:nvSpPr>
        <p:spPr>
          <a:xfrm>
            <a:off x="6400673" y="268635"/>
            <a:ext cx="611259" cy="611259"/>
          </a:xfrm>
          <a:prstGeom prst="roundRect">
            <a:avLst/>
          </a:prstGeom>
          <a:solidFill>
            <a:schemeClr val="accent1">
              <a:alpha val="20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400" dirty="0" err="1">
              <a:solidFill>
                <a:srgbClr val="FFFFFF"/>
              </a:solidFill>
            </a:endParaRPr>
          </a:p>
        </p:txBody>
      </p:sp>
      <p:sp>
        <p:nvSpPr>
          <p:cNvPr id="3" name="矩形 2"/>
          <p:cNvSpPr/>
          <p:nvPr>
            <p:custDataLst>
              <p:tags r:id="rId6"/>
            </p:custDataLst>
          </p:nvPr>
        </p:nvSpPr>
        <p:spPr>
          <a:xfrm rot="21032945">
            <a:off x="738174" y="472587"/>
            <a:ext cx="4771638" cy="3791823"/>
          </a:xfrm>
          <a:prstGeom prst="rect">
            <a:avLst/>
          </a:prstGeom>
          <a:blipFill rotWithShape="1">
            <a:blip r:embed="rId7"/>
            <a:stretch>
              <a:fillRect/>
            </a:stretch>
          </a:blipFill>
          <a:effectLst>
            <a:outerShdw blurRad="63500" sx="102000" sy="102000" algn="ctr"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350" dirty="0" err="1">
              <a:solidFill>
                <a:srgbClr val="FFFFFF"/>
              </a:solidFill>
            </a:endParaRPr>
          </a:p>
        </p:txBody>
      </p:sp>
      <p:sp>
        <p:nvSpPr>
          <p:cNvPr id="5" name="矩形 4"/>
          <p:cNvSpPr/>
          <p:nvPr>
            <p:custDataLst>
              <p:tags r:id="rId8"/>
            </p:custDataLst>
          </p:nvPr>
        </p:nvSpPr>
        <p:spPr>
          <a:xfrm rot="20460000">
            <a:off x="6095365" y="1188085"/>
            <a:ext cx="2707005" cy="1680845"/>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en-US" altLang="zh-CN" sz="1400" dirty="0"/>
              <a:t>         </a:t>
            </a:r>
            <a:r>
              <a:rPr lang="zh-CN" altLang="en-US" sz="2400" b="1" dirty="0">
                <a:solidFill>
                  <a:schemeClr val="tx2">
                    <a:lumMod val="60000"/>
                    <a:lumOff val="40000"/>
                  </a:schemeClr>
                </a:solidFill>
                <a:latin typeface="+mn-ea"/>
              </a:rPr>
              <a:t>我们是属于左脑思考还是右脑思考呢？</a:t>
            </a:r>
            <a:endParaRPr lang="zh-CN" altLang="en-US" sz="2400" b="1" dirty="0">
              <a:solidFill>
                <a:schemeClr val="tx2">
                  <a:lumMod val="60000"/>
                  <a:lumOff val="40000"/>
                </a:schemeClr>
              </a:solidFill>
              <a:latin typeface="+mn-ea"/>
            </a:endParaRPr>
          </a:p>
        </p:txBody>
      </p:sp>
      <p:sp>
        <p:nvSpPr>
          <p:cNvPr id="7" name="圆角矩形 6"/>
          <p:cNvSpPr/>
          <p:nvPr>
            <p:custDataLst>
              <p:tags r:id="rId9"/>
            </p:custDataLst>
          </p:nvPr>
        </p:nvSpPr>
        <p:spPr>
          <a:xfrm>
            <a:off x="7188894" y="2981234"/>
            <a:ext cx="737055" cy="737055"/>
          </a:xfrm>
          <a:prstGeom prst="roundRect">
            <a:avLst/>
          </a:prstGeom>
          <a:solidFill>
            <a:schemeClr val="accent1">
              <a:alpha val="10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fontAlgn="auto">
              <a:lnSpc>
                <a:spcPct val="130000"/>
              </a:lnSpc>
            </a:pPr>
            <a:endParaRPr lang="zh-CN" altLang="en-US" sz="1400" dirty="0" err="1">
              <a:solidFill>
                <a:srgbClr val="FFFFFF"/>
              </a:solidFill>
            </a:endParaRPr>
          </a:p>
        </p:txBody>
      </p:sp>
      <p:sp>
        <p:nvSpPr>
          <p:cNvPr id="11" name="圆角矩形 10"/>
          <p:cNvSpPr/>
          <p:nvPr>
            <p:custDataLst>
              <p:tags r:id="rId10"/>
            </p:custDataLst>
          </p:nvPr>
        </p:nvSpPr>
        <p:spPr>
          <a:xfrm>
            <a:off x="854706" y="360553"/>
            <a:ext cx="388713" cy="388713"/>
          </a:xfrm>
          <a:prstGeom prst="roundRect">
            <a:avLst/>
          </a:prstGeom>
          <a:solidFill>
            <a:schemeClr val="accent1">
              <a:alpha val="10000"/>
            </a:scheme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just">
              <a:lnSpc>
                <a:spcPct val="130000"/>
              </a:lnSpc>
            </a:pPr>
            <a:endParaRPr lang="zh-CN" altLang="en-US" sz="1350" dirty="0" err="1">
              <a:solidFill>
                <a:srgbClr val="FFFFFF"/>
              </a:solidFill>
            </a:endParaRPr>
          </a:p>
        </p:txBody>
      </p:sp>
    </p:spTree>
    <p:custDataLst>
      <p:tags r:id="rId1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95536" y="755650"/>
            <a:ext cx="8568951" cy="922020"/>
          </a:xfrm>
          <a:prstGeom prst="rect">
            <a:avLst/>
          </a:prstGeom>
          <a:noFill/>
        </p:spPr>
        <p:txBody>
          <a:bodyPr wrap="square" rtlCol="0">
            <a:spAutoFit/>
          </a:bodyPr>
          <a:lstStyle/>
          <a:p>
            <a:pPr fontAlgn="auto">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测试前请大家阅读以下选项，然后闭眼，平心静气</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秒钟，同时请记住最初看到画面时人物的转动方向！</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43608" y="1563638"/>
            <a:ext cx="6021070" cy="3415030"/>
          </a:xfrm>
          <a:prstGeom prst="rect">
            <a:avLst/>
          </a:prstGeom>
          <a:noFill/>
        </p:spPr>
        <p:txBody>
          <a:bodyPr wrap="square" rtlCol="0">
            <a:spAutoFit/>
          </a:bodyPr>
          <a:lstStyle/>
          <a:p>
            <a:pPr fontAlgn="auto">
              <a:lnSpc>
                <a:spcPct val="200000"/>
              </a:lnSpc>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左转</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右转</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先左转，后右转</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先右转，后左转</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左右来回转，每次转动不满</a:t>
            </a:r>
            <a:r>
              <a:rPr lang="en-US" altLang="zh-CN" dirty="0">
                <a:latin typeface="微软雅黑" panose="020B0503020204020204" pitchFamily="34" charset="-122"/>
                <a:ea typeface="微软雅黑" panose="020B0503020204020204" pitchFamily="34" charset="-122"/>
              </a:rPr>
              <a:t>360</a:t>
            </a:r>
            <a:r>
              <a:rPr lang="zh-CN" altLang="en-US" dirty="0">
                <a:latin typeface="微软雅黑" panose="020B0503020204020204" pitchFamily="34" charset="-122"/>
                <a:ea typeface="微软雅黑" panose="020B0503020204020204" pitchFamily="34" charset="-122"/>
              </a:rPr>
              <a:t>度</a:t>
            </a:r>
            <a:endParaRPr lang="zh-CN" altLang="en-US" dirty="0">
              <a:latin typeface="微软雅黑" panose="020B0503020204020204" pitchFamily="34" charset="-122"/>
              <a:ea typeface="微软雅黑" panose="020B0503020204020204" pitchFamily="34" charset="-122"/>
            </a:endParaRPr>
          </a:p>
          <a:p>
            <a:pPr fontAlgn="auto">
              <a:lnSpc>
                <a:spcPct val="200000"/>
              </a:lnSpc>
            </a:pP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不转，只是轻微颤动</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0" y="-16634"/>
            <a:ext cx="9138285" cy="737235"/>
          </a:xfrm>
          <a:prstGeom prst="rect">
            <a:avLst/>
          </a:prstGeom>
          <a:solidFill>
            <a:schemeClr val="accent6">
              <a:lumMod val="60000"/>
              <a:lumOff val="40000"/>
            </a:schemeClr>
          </a:solidFill>
        </p:spPr>
        <p:txBody>
          <a:bodyPr wrap="square" rtlCol="0">
            <a:spAutoFit/>
          </a:bodyPr>
          <a:lstStyle/>
          <a:p>
            <a:pPr algn="l" fontAlgn="auto">
              <a:lnSpc>
                <a:spcPct val="150000"/>
              </a:lnSpc>
            </a:pPr>
            <a:r>
              <a:rPr lang="en-US" altLang="zh-CN" sz="2800" dirty="0">
                <a:solidFill>
                  <a:schemeClr val="bg1"/>
                </a:solidFill>
                <a:latin typeface="方正少儿简体" panose="03000509000000000000" pitchFamily="65" charset="-122"/>
                <a:ea typeface="方正少儿简体" panose="03000509000000000000" pitchFamily="65" charset="-122"/>
              </a:rPr>
              <a:t>   </a:t>
            </a:r>
            <a:r>
              <a:rPr lang="zh-CN" altLang="en-US" sz="2800" dirty="0">
                <a:solidFill>
                  <a:schemeClr val="bg1"/>
                </a:solidFill>
                <a:latin typeface="方正少儿简体" panose="03000509000000000000" pitchFamily="65" charset="-122"/>
                <a:ea typeface="方正少儿简体" panose="03000509000000000000" pitchFamily="65" charset="-122"/>
              </a:rPr>
              <a:t>四、左右脑思考方式测试？</a:t>
            </a:r>
            <a:endParaRPr lang="zh-CN" altLang="en-US" sz="2800" dirty="0">
              <a:solidFill>
                <a:schemeClr val="bg1"/>
              </a:solidFill>
              <a:latin typeface="方正少儿简体" panose="03000509000000000000" pitchFamily="65" charset="-122"/>
              <a:ea typeface="方正少儿简体" panose="03000509000000000000" pitchFamily="65" charset="-122"/>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76421" y="-53159"/>
            <a:ext cx="864096" cy="864096"/>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4" name="图片 3" descr="229062244_1_20210824034609479"/>
          <p:cNvPicPr>
            <a:picLocks noChangeAspect="1"/>
          </p:cNvPicPr>
          <p:nvPr>
            <p:custDataLst>
              <p:tags r:id="rId1"/>
            </p:custDataLst>
          </p:nvPr>
        </p:nvPicPr>
        <p:blipFill>
          <a:blip r:embed="rId2"/>
          <a:stretch>
            <a:fillRect/>
          </a:stretch>
        </p:blipFill>
        <p:spPr>
          <a:xfrm>
            <a:off x="3143250" y="666750"/>
            <a:ext cx="2857500" cy="3810000"/>
          </a:xfrm>
          <a:prstGeom prst="rect">
            <a:avLst/>
          </a:prstGeom>
        </p:spPr>
      </p:pic>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ID" val="150995213"/>
  <p:tag name="KSO_WM_SLIDE_INDEX" val="21"/>
  <p:tag name="KSO_WM_SLIDE_ITEM_CNT" val="4"/>
  <p:tag name="KSO_WM_SLIDE_LAYOUT" val="a_f_d"/>
  <p:tag name="KSO_WM_SLIDE_LAYOUT_CNT" val="1_3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10.xml><?xml version="1.0" encoding="utf-8"?>
<p:tagLst xmlns:p="http://schemas.openxmlformats.org/presentationml/2006/main">
  <p:tag name="KSO_WM_TAG_VERSION" val="1.0"/>
  <p:tag name="KSO_WM_BEAUTIFY_FLAG" val="#wm#"/>
  <p:tag name="KSO_WM_UNIT_TYPE" val="i"/>
  <p:tag name="KSO_WM_UNIT_ID" val="150995200*i*4"/>
  <p:tag name="KSO_WM_TEMPLATE_CATEGORY" val="diagram"/>
  <p:tag name="KSO_WM_TEMPLATE_INDEX" val="169054"/>
</p:tagLst>
</file>

<file path=ppt/tags/tag11.xml><?xml version="1.0" encoding="utf-8"?>
<p:tagLst xmlns:p="http://schemas.openxmlformats.org/presentationml/2006/main">
  <p:tag name="KSO_WM_TAG_VERSION" val="1.0"/>
  <p:tag name="KSO_WM_BEAUTIFY_FLAG" val="#wm#"/>
  <p:tag name="KSO_WM_UNIT_TYPE" val="i"/>
  <p:tag name="KSO_WM_UNIT_ID" val="150995200*i*5"/>
  <p:tag name="KSO_WM_TEMPLATE_CATEGORY" val="diagram"/>
  <p:tag name="KSO_WM_TEMPLATE_INDEX" val="169054"/>
</p:tagLst>
</file>

<file path=ppt/tags/tag12.xml><?xml version="1.0" encoding="utf-8"?>
<p:tagLst xmlns:p="http://schemas.openxmlformats.org/presentationml/2006/main">
  <p:tag name="KSO_WM_TEMPLATE_CATEGORY" val="diagram"/>
  <p:tag name="KSO_WM_TEMPLATE_INDEX" val="169054"/>
  <p:tag name="KSO_WM_UNIT_TYPE" val="a"/>
  <p:tag name="KSO_WM_UNIT_INDEX" val="1"/>
  <p:tag name="KSO_WM_UNIT_ID" val="256*a*1"/>
  <p:tag name="KSO_WM_UNIT_CLEAR" val="1"/>
  <p:tag name="KSO_WM_UNIT_LAYERLEVEL" val="1"/>
  <p:tag name="KSO_WM_UNIT_VALUE" val="28"/>
  <p:tag name="KSO_WM_UNIT_ISCONTENTSTITLE" val="0"/>
  <p:tag name="KSO_WM_UNIT_HIGHLIGHT" val="0"/>
  <p:tag name="KSO_WM_UNIT_COMPATIBLE" val="0"/>
  <p:tag name="KSO_WM_BEAUTIFY_FLAG" val="#wm#"/>
  <p:tag name="KSO_WM_UNIT_PRESET_TEXT_INDEX" val="3"/>
  <p:tag name="KSO_WM_UNIT_PRESET_TEXT_LEN" val="24"/>
  <p:tag name="KSO_WM_TAG_VERSION" val="1.0"/>
</p:tagLst>
</file>

<file path=ppt/tags/tag13.xml><?xml version="1.0" encoding="utf-8"?>
<p:tagLst xmlns:p="http://schemas.openxmlformats.org/presentationml/2006/main">
  <p:tag name="KSO_WM_TAG_VERSION" val="1.0"/>
  <p:tag name="KSO_WM_BEAUTIFY_FLAG" val="#wm#"/>
  <p:tag name="KSO_WM_UNIT_TYPE" val="i"/>
  <p:tag name="KSO_WM_UNIT_ID" val="150995200*i*9"/>
  <p:tag name="KSO_WM_TEMPLATE_CATEGORY" val="diagram"/>
  <p:tag name="KSO_WM_TEMPLATE_INDEX" val="169054"/>
</p:tagLst>
</file>

<file path=ppt/tags/tag14.xml><?xml version="1.0" encoding="utf-8"?>
<p:tagLst xmlns:p="http://schemas.openxmlformats.org/presentationml/2006/main">
  <p:tag name="KSO_WM_TAG_VERSION" val="1.0"/>
  <p:tag name="KSO_WM_BEAUTIFY_FLAG" val="#wm#"/>
  <p:tag name="KSO_WM_UNIT_TYPE" val="i"/>
  <p:tag name="KSO_WM_UNIT_ID" val="150995200*i*10"/>
  <p:tag name="KSO_WM_TEMPLATE_CATEGORY" val="diagram"/>
  <p:tag name="KSO_WM_TEMPLATE_INDEX" val="169054"/>
</p:tagLst>
</file>

<file path=ppt/tags/tag15.xml><?xml version="1.0" encoding="utf-8"?>
<p:tagLst xmlns:p="http://schemas.openxmlformats.org/presentationml/2006/main">
  <p:tag name="KSO_WM_TEMPLATE_CATEGORY" val="diagram"/>
  <p:tag name="KSO_WM_TEMPLATE_INDEX" val="169054"/>
  <p:tag name="KSO_WM_SLIDE_ID" val="150995200"/>
  <p:tag name="KSO_WM_SLIDE_INDEX" val="1"/>
  <p:tag name="KSO_WM_SLIDE_ITEM_CNT" val="3"/>
  <p:tag name="KSO_WM_SLIDE_LAYOUT" val="a_f_d"/>
  <p:tag name="KSO_WM_SLIDE_LAYOUT_CNT" val="1_2_1"/>
  <p:tag name="KSO_WM_SLIDE_TYPE" val="text"/>
  <p:tag name="KSO_WM_BEAUTIFY_FLAG" val="#wm#"/>
  <p:tag name="KSO_WM_SLIDE_POSITION" val="110*66"/>
  <p:tag name="KSO_WM_SLIDE_SIZE" val="835*353"/>
  <p:tag name="KSO_WM_TAG_VERSION" val="1.0"/>
</p:tagLst>
</file>

<file path=ppt/tags/tag16.xml><?xml version="1.0" encoding="utf-8"?>
<p:tagLst xmlns:p="http://schemas.openxmlformats.org/presentationml/2006/main">
  <p:tag name="KSO_WM_BEAUTIFY_FLAG" val="#wm#"/>
  <p:tag name="KSO_WM_TEMPLATE_CATEGORY" val="diagram"/>
  <p:tag name="KSO_WM_TEMPLATE_INDEX" val="169054"/>
</p:tagLst>
</file>

<file path=ppt/tags/tag17.xml><?xml version="1.0" encoding="utf-8"?>
<p:tagLst xmlns:p="http://schemas.openxmlformats.org/presentationml/2006/main">
  <p:tag name="KSO_WM_UNIT_PLACING_PICTURE_USER_VIEWPORT" val="{&quot;height&quot;:6000,&quot;width&quot;:4500}"/>
</p:tagLst>
</file>

<file path=ppt/tags/tag18.xml><?xml version="1.0" encoding="utf-8"?>
<p:tagLst xmlns:p="http://schemas.openxmlformats.org/presentationml/2006/main">
  <p:tag name="KSO_WM_BEAUTIFY_FLAG" val="#wm#"/>
  <p:tag name="KSO_WM_TEMPLATE_CATEGORY" val="diagram"/>
  <p:tag name="KSO_WM_TEMPLATE_INDEX" val="169054"/>
</p:tagLst>
</file>

<file path=ppt/tags/tag19.xml><?xml version="1.0" encoding="utf-8"?>
<p:tagLst xmlns:p="http://schemas.openxmlformats.org/presentationml/2006/main">
  <p:tag name="KSO_WM_BEAUTIFY_FLAG" val="#wm#"/>
  <p:tag name="KSO_WM_TEMPLATE_CATEGORY" val="diagram"/>
  <p:tag name="KSO_WM_TEMPLATE_INDEX" val="169054"/>
</p:tagLst>
</file>

<file path=ppt/tags/tag2.xml><?xml version="1.0" encoding="utf-8"?>
<p:tagLst xmlns:p="http://schemas.openxmlformats.org/presentationml/2006/main">
  <p:tag name="KSO_WM_BEAUTIFY_FLAG" val="#wm#"/>
  <p:tag name="KSO_WM_TEMPLATE_CATEGORY" val="preset"/>
  <p:tag name="KSO_WM_TEMPLATE_INDEX" val="1"/>
</p:tagLst>
</file>

<file path=ppt/tags/tag20.xml><?xml version="1.0" encoding="utf-8"?>
<p:tagLst xmlns:p="http://schemas.openxmlformats.org/presentationml/2006/main">
  <p:tag name="KSO_WM_BEAUTIFY_FLAG" val="#wm#"/>
  <p:tag name="KSO_WM_TEMPLATE_CATEGORY" val="preset"/>
  <p:tag name="KSO_WM_TEMPLATE_INDEX" val="1"/>
</p:tagLst>
</file>

<file path=ppt/tags/tag21.xml><?xml version="1.0" encoding="utf-8"?>
<p:tagLst xmlns:p="http://schemas.openxmlformats.org/presentationml/2006/main">
  <p:tag name="KSO_WM_BEAUTIFY_FLAG" val="#wm#"/>
  <p:tag name="KSO_WM_TEMPLATE_CATEGORY" val="preset"/>
  <p:tag name="KSO_WM_TEMPLATE_INDEX" val="1"/>
</p:tagLst>
</file>

<file path=ppt/tags/tag22.xml><?xml version="1.0" encoding="utf-8"?>
<p:tagLst xmlns:p="http://schemas.openxmlformats.org/presentationml/2006/main">
  <p:tag name="KSO_WM_TAG_VERSION" val="1.0"/>
  <p:tag name="KSO_WM_BEAUTIFY_FLAG" val="#wm#"/>
  <p:tag name="KSO_WM_UNIT_TYPE" val="i"/>
  <p:tag name="KSO_WM_UNIT_ID" val="diagram160179_6*i*0"/>
  <p:tag name="KSO_WM_TEMPLATE_CATEGORY" val="diagram"/>
  <p:tag name="KSO_WM_TEMPLATE_INDEX" val="160179"/>
  <p:tag name="KSO_WM_UNIT_INDEX" val="0"/>
</p:tagLst>
</file>

<file path=ppt/tags/tag23.xml><?xml version="1.0" encoding="utf-8"?>
<p:tagLst xmlns:p="http://schemas.openxmlformats.org/presentationml/2006/main">
  <p:tag name="KSO_WM_TAG_VERSION" val="1.0"/>
  <p:tag name="KSO_WM_TEMPLATE_CATEGORY" val="diagram"/>
  <p:tag name="KSO_WM_TEMPLATE_INDEX" val="160179"/>
  <p:tag name="KSO_WM_UNIT_TYPE" val="l_i"/>
  <p:tag name="KSO_WM_UNIT_INDEX" val="1_1"/>
  <p:tag name="KSO_WM_UNIT_ID" val="261*l_i*1_1"/>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24.xml><?xml version="1.0" encoding="utf-8"?>
<p:tagLst xmlns:p="http://schemas.openxmlformats.org/presentationml/2006/main">
  <p:tag name="KSO_WM_TAG_VERSION" val="1.0"/>
  <p:tag name="KSO_WM_TEMPLATE_CATEGORY" val="diagram"/>
  <p:tag name="KSO_WM_TEMPLATE_INDEX" val="160179"/>
  <p:tag name="KSO_WM_UNIT_TYPE" val="l_i"/>
  <p:tag name="KSO_WM_UNIT_INDEX" val="1_2"/>
  <p:tag name="KSO_WM_UNIT_ID" val="261*l_i*1_2"/>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TAG_VERSION" val="1.0"/>
  <p:tag name="KSO_WM_TEMPLATE_CATEGORY" val="diagram"/>
  <p:tag name="KSO_WM_TEMPLATE_INDEX" val="160179"/>
  <p:tag name="KSO_WM_UNIT_TYPE" val="l_i"/>
  <p:tag name="KSO_WM_UNIT_INDEX" val="1_3"/>
  <p:tag name="KSO_WM_UNIT_ID" val="261*l_i*1_3"/>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TAG_VERSION" val="1.0"/>
  <p:tag name="KSO_WM_TEMPLATE_CATEGORY" val="diagram"/>
  <p:tag name="KSO_WM_TEMPLATE_INDEX" val="160179"/>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5"/>
  <p:tag name="KSO_WM_UNIT_TEXT_FILL_TYPE" val="1"/>
  <p:tag name="KSO_WM_UNIT_USESOURCEFORMAT_APPLY" val="0"/>
</p:tagLst>
</file>

<file path=ppt/tags/tag27.xml><?xml version="1.0" encoding="utf-8"?>
<p:tagLst xmlns:p="http://schemas.openxmlformats.org/presentationml/2006/main">
  <p:tag name="COMMONDATA" val="eyJoZGlkIjoiOWQ4ZDg1ZTAzNzYzOTk4MmNkODkyMmRhZjdjZmNmOWUifQ=="/>
</p:tagLst>
</file>

<file path=ppt/tags/tag3.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4.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5.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6.xml><?xml version="1.0" encoding="utf-8"?>
<p:tagLst xmlns:p="http://schemas.openxmlformats.org/presentationml/2006/main">
  <p:tag name="KSO_WM_TAG_VERSION" val="1.0"/>
  <p:tag name="KSO_WM_BEAUTIFY_FLAG" val="#wm#"/>
  <p:tag name="KSO_WM_UNIT_TYPE" val="i"/>
  <p:tag name="KSO_WM_UNIT_ID" val="150995200*i*0"/>
  <p:tag name="KSO_WM_TEMPLATE_CATEGORY" val="diagram"/>
  <p:tag name="KSO_WM_TEMPLATE_INDEX" val="169054"/>
</p:tagLst>
</file>

<file path=ppt/tags/tag7.xml><?xml version="1.0" encoding="utf-8"?>
<p:tagLst xmlns:p="http://schemas.openxmlformats.org/presentationml/2006/main">
  <p:tag name="KSO_WM_TAG_VERSION" val="1.0"/>
  <p:tag name="KSO_WM_BEAUTIFY_FLAG" val="#wm#"/>
  <p:tag name="KSO_WM_UNIT_TYPE" val="i"/>
  <p:tag name="KSO_WM_UNIT_ID" val="150995200*i*1"/>
  <p:tag name="KSO_WM_TEMPLATE_CATEGORY" val="diagram"/>
  <p:tag name="KSO_WM_TEMPLATE_INDEX" val="169054"/>
</p:tagLst>
</file>

<file path=ppt/tags/tag8.xml><?xml version="1.0" encoding="utf-8"?>
<p:tagLst xmlns:p="http://schemas.openxmlformats.org/presentationml/2006/main">
  <p:tag name="KSO_WM_TAG_VERSION" val="1.0"/>
  <p:tag name="KSO_WM_BEAUTIFY_FLAG" val="#wm#"/>
  <p:tag name="KSO_WM_UNIT_TYPE" val="i"/>
  <p:tag name="KSO_WM_UNIT_ID" val="150995200*i*2"/>
  <p:tag name="KSO_WM_TEMPLATE_CATEGORY" val="diagram"/>
  <p:tag name="KSO_WM_TEMPLATE_INDEX" val="169054"/>
</p:tagLst>
</file>

<file path=ppt/tags/tag9.xml><?xml version="1.0" encoding="utf-8"?>
<p:tagLst xmlns:p="http://schemas.openxmlformats.org/presentationml/2006/main">
  <p:tag name="KSO_WM_TAG_VERSION" val="1.0"/>
  <p:tag name="KSO_WM_BEAUTIFY_FLAG" val="#wm#"/>
  <p:tag name="KSO_WM_UNIT_TYPE" val="i"/>
  <p:tag name="KSO_WM_UNIT_ID" val="150995200*i*3"/>
  <p:tag name="KSO_WM_TEMPLATE_CATEGORY" val="diagram"/>
  <p:tag name="KSO_WM_TEMPLATE_INDEX" val="1690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WPS 演示</Application>
  <PresentationFormat>全屏显示(16:9)</PresentationFormat>
  <Paragraphs>143</Paragraphs>
  <Slides>20</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华康少女文字W5(P)</vt:lpstr>
      <vt:lpstr>微软雅黑</vt:lpstr>
      <vt:lpstr>方正少儿简体</vt:lpstr>
      <vt:lpstr>华康海报体W12(P)</vt:lpstr>
      <vt:lpstr>Calibri</vt:lpstr>
      <vt:lpstr>Arial Unicode MS</vt:lpstr>
      <vt:lpstr>黑体</vt:lpstr>
      <vt:lpstr>Arial Unicode MS</vt:lpstr>
      <vt:lpstr>GulimChe</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swimming-yu</dc:creator>
  <cp:lastModifiedBy>Administrator</cp:lastModifiedBy>
  <cp:revision>98</cp:revision>
  <dcterms:created xsi:type="dcterms:W3CDTF">2014-03-07T06:13:00Z</dcterms:created>
  <dcterms:modified xsi:type="dcterms:W3CDTF">2022-11-10T15:53:24Z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ABAC443D22164904830F448AEDED7A7A</vt:lpwstr>
  </property>
</Properties>
</file>